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66" r:id="rId3"/>
    <p:sldId id="332" r:id="rId4"/>
    <p:sldId id="337" r:id="rId5"/>
    <p:sldId id="323" r:id="rId6"/>
    <p:sldId id="335" r:id="rId7"/>
    <p:sldId id="333" r:id="rId8"/>
    <p:sldId id="325" r:id="rId9"/>
    <p:sldId id="327" r:id="rId10"/>
    <p:sldId id="336" r:id="rId11"/>
    <p:sldId id="330" r:id="rId12"/>
    <p:sldId id="29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0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30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ible Books\Acts Of The Apostles PowerPoint Template\acts_jpeg\Acts of Apostles - 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00800"/>
            <a:ext cx="8915400" cy="4572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blfpr\users\David\_Graphics\Bible Books\Acts Of The Apostles PowerPoint Template\acts_jpeg\Acts of Apostles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629400" cy="9445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 b="1">
                <a:solidFill>
                  <a:srgbClr val="000099"/>
                </a:solidFill>
              </a:defRPr>
            </a:lvl2pPr>
            <a:lvl3pPr>
              <a:defRPr sz="2000" b="1">
                <a:solidFill>
                  <a:srgbClr val="B70000"/>
                </a:solidFill>
              </a:defRPr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F891-4E37-4451-9387-1AD05DCFFA8D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5334000"/>
            <a:ext cx="8763000" cy="1524000"/>
          </a:xfrm>
        </p:spPr>
        <p:txBody>
          <a:bodyPr>
            <a:noAutofit/>
          </a:bodyPr>
          <a:lstStyle/>
          <a:p>
            <a:r>
              <a:rPr lang="en-US" sz="2600" b="0" u="sng" dirty="0" smtClean="0"/>
              <a:t>Lesson 20</a:t>
            </a:r>
            <a:r>
              <a:rPr lang="en-US" sz="2600" b="0" dirty="0" smtClean="0"/>
              <a:t>:</a:t>
            </a: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dirty="0" smtClean="0"/>
              <a:t>Paul’s First Missionary Journey (2):</a:t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 err="1" smtClean="0"/>
              <a:t>Iconium</a:t>
            </a:r>
            <a:r>
              <a:rPr lang="en-US" dirty="0" smtClean="0"/>
              <a:t> Back to Antioch (14:1-28)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3550" indent="-463550">
              <a:buFont typeface="+mj-lt"/>
              <a:buAutoNum type="alphaUcPeriod" startAt="5"/>
            </a:pPr>
            <a:r>
              <a:rPr lang="en-US" dirty="0" smtClean="0"/>
              <a:t>The church is to be </a:t>
            </a:r>
            <a:r>
              <a:rPr lang="en-US" u="sng" dirty="0" smtClean="0"/>
              <a:t>organized</a:t>
            </a:r>
            <a:r>
              <a:rPr lang="en-US" dirty="0" smtClean="0"/>
              <a:t> and is to </a:t>
            </a:r>
            <a:r>
              <a:rPr lang="en-US" u="sng" dirty="0" smtClean="0"/>
              <a:t>operate</a:t>
            </a:r>
            <a:r>
              <a:rPr lang="en-US" dirty="0" smtClean="0"/>
              <a:t> according to the Lord’s pattern!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Elders were appointed and are to be appointed in the Lord’s church (14:23).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Every congregation was and is to be autonomous, self-governing (14:23).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3550" indent="-463550">
              <a:lnSpc>
                <a:spcPct val="110000"/>
              </a:lnSpc>
              <a:buFont typeface="+mj-lt"/>
              <a:buAutoNum type="alphaUcPeriod" startAt="5"/>
            </a:pPr>
            <a:r>
              <a:rPr lang="en-US" dirty="0" smtClean="0"/>
              <a:t>Paul and Barnabas returned to Antioch to report about </a:t>
            </a:r>
            <a:r>
              <a:rPr lang="en-US" u="sng" dirty="0" smtClean="0"/>
              <a:t>the Lord’s work</a:t>
            </a:r>
            <a:r>
              <a:rPr lang="en-US" dirty="0" smtClean="0"/>
              <a:t> (14:26-28).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They “had completed” (or fulfilled) the mission on which they had been sent (14:26).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They repeatedly were reporting all God had done and giving Him the glory (14:27).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864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Disbelief &amp; disobedience should not discourage us from continuing to teach the gospel!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When we put our reliance upon the Lord when teaching the gospel, there’s nothing to fear!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We need to learn that proclaiming the gospel is not about us or gaining personal attention!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We need to strengthen our souls in serving the Lord and determine to never give up!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We need to rejoice when we look back at what the Lord has done with us!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3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944562"/>
          </a:xfrm>
        </p:spPr>
        <p:txBody>
          <a:bodyPr/>
          <a:lstStyle/>
          <a:p>
            <a:pPr algn="l"/>
            <a:r>
              <a:rPr lang="en-US" sz="3200" dirty="0" smtClean="0"/>
              <a:t>Practical Points of Application </a:t>
            </a:r>
            <a:br>
              <a:rPr lang="en-US" sz="3200" dirty="0" smtClean="0"/>
            </a:br>
            <a:r>
              <a:rPr lang="en-US" sz="3200" dirty="0" smtClean="0"/>
              <a:t>for Our Lives</a:t>
            </a:r>
            <a:endParaRPr lang="en-US" sz="32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Autofit/>
          </a:bodyPr>
          <a:lstStyle/>
          <a:p>
            <a:pPr marL="460375" indent="-460375">
              <a:buFont typeface="+mj-lt"/>
              <a:buAutoNum type="alphaUcPeriod"/>
            </a:pPr>
            <a:r>
              <a:rPr lang="en-US" dirty="0" smtClean="0"/>
              <a:t>Paul and Barnabas preached the gospel in the city of </a:t>
            </a:r>
            <a:r>
              <a:rPr lang="en-US" u="sng" dirty="0" err="1" smtClean="0"/>
              <a:t>Iconium</a:t>
            </a:r>
            <a:r>
              <a:rPr lang="en-US" dirty="0" smtClean="0"/>
              <a:t> in </a:t>
            </a:r>
            <a:r>
              <a:rPr lang="en-US" u="sng" dirty="0" smtClean="0"/>
              <a:t>Galatia</a:t>
            </a:r>
            <a:r>
              <a:rPr lang="en-US" dirty="0" smtClean="0"/>
              <a:t> (14:1-7).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err="1" smtClean="0"/>
              <a:t>Iconium</a:t>
            </a:r>
            <a:r>
              <a:rPr lang="en-US" dirty="0" smtClean="0"/>
              <a:t> was 75 miles east of Antioch </a:t>
            </a:r>
            <a:r>
              <a:rPr lang="en-US" dirty="0" err="1" smtClean="0"/>
              <a:t>Pisidia</a:t>
            </a:r>
            <a:r>
              <a:rPr lang="en-US" dirty="0" smtClean="0"/>
              <a:t> and in southern Galatia.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They spent a long time in </a:t>
            </a:r>
            <a:r>
              <a:rPr lang="en-US" dirty="0" err="1" smtClean="0"/>
              <a:t>Iconium</a:t>
            </a:r>
            <a:r>
              <a:rPr lang="en-US" dirty="0" smtClean="0"/>
              <a:t>, preaching the powerful message of Jesus Christ.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92500" lnSpcReduction="20000"/>
          </a:bodyPr>
          <a:lstStyle/>
          <a:p>
            <a:pPr marL="463550" indent="-463550">
              <a:buFont typeface="+mj-lt"/>
              <a:buAutoNum type="alphaUcPeriod"/>
            </a:pPr>
            <a:r>
              <a:rPr lang="en-US" dirty="0" smtClean="0"/>
              <a:t>The word “</a:t>
            </a:r>
            <a:r>
              <a:rPr lang="en-US" u="sng" dirty="0" smtClean="0"/>
              <a:t>believed</a:t>
            </a:r>
            <a:r>
              <a:rPr lang="en-US" dirty="0" smtClean="0"/>
              <a:t>” in Acts is synonymous with the word “</a:t>
            </a:r>
            <a:r>
              <a:rPr lang="en-US" u="sng" dirty="0" smtClean="0"/>
              <a:t>obeyed</a:t>
            </a:r>
            <a:r>
              <a:rPr lang="en-US" dirty="0" smtClean="0"/>
              <a:t>”!</a:t>
            </a:r>
          </a:p>
          <a:p>
            <a:pPr marL="682625" lvl="1" indent="-282575">
              <a:buFont typeface="+mj-lt"/>
              <a:buAutoNum type="arabicPeriod" startAt="2"/>
            </a:pPr>
            <a:r>
              <a:rPr lang="en-US" dirty="0" smtClean="0"/>
              <a:t>In Acts 14:1-2, those who “believed” are contrasted with “the unbelieving.”</a:t>
            </a:r>
          </a:p>
          <a:p>
            <a:pPr marL="684213" lvl="1" indent="-284163">
              <a:buFont typeface="+mj-lt"/>
              <a:buAutoNum type="arabicPeriod" startAt="2"/>
            </a:pPr>
            <a:r>
              <a:rPr lang="en-US" dirty="0" smtClean="0"/>
              <a:t>The word “unbelieving” (verse 2), </a:t>
            </a:r>
            <a:r>
              <a:rPr lang="en-US" dirty="0" err="1" smtClean="0"/>
              <a:t>apeitheo</a:t>
            </a:r>
            <a:r>
              <a:rPr lang="en-US" dirty="0" smtClean="0"/>
              <a:t>, is better translated “disobedient” (ASV).</a:t>
            </a:r>
          </a:p>
          <a:p>
            <a:pPr marL="684213" lvl="1" indent="-284163">
              <a:buFont typeface="+mj-lt"/>
              <a:buAutoNum type="arabicPeriod" startAt="2"/>
            </a:pPr>
            <a:r>
              <a:rPr lang="en-US" dirty="0" smtClean="0"/>
              <a:t>Thus, to “believe” is to “obey” (cf. John 3:36), and “unbelievers” are “disobedient.”</a:t>
            </a:r>
          </a:p>
          <a:p>
            <a:pPr marL="463550" indent="-463550">
              <a:buFont typeface="+mj-lt"/>
              <a:buAutoNum type="alphaUcPeriod"/>
            </a:pPr>
            <a:r>
              <a:rPr lang="en-US" dirty="0" smtClean="0"/>
              <a:t>Miracles in the Bible had a very specific </a:t>
            </a:r>
            <a:r>
              <a:rPr lang="en-US" u="sng" dirty="0" smtClean="0"/>
              <a:t>purpose</a:t>
            </a:r>
            <a:r>
              <a:rPr lang="en-US" dirty="0" smtClean="0"/>
              <a:t> and did not stray from that purpose!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 apostles were granted the miraculous power of the Spirit of God (cf. Acts 2:1-4).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 purpose of the “signs and wonders” was to “bear witness to the word” (14:3).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 words were obviously from God when the wonders were obviously from God!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Autofit/>
          </a:bodyPr>
          <a:lstStyle/>
          <a:p>
            <a:pPr marL="460375" indent="-460375">
              <a:buFont typeface="+mj-lt"/>
              <a:buAutoNum type="alphaUcPeriod"/>
            </a:pPr>
            <a:r>
              <a:rPr lang="en-US" dirty="0" smtClean="0"/>
              <a:t>Paul and Barnabas preached the gospel in the city of </a:t>
            </a:r>
            <a:r>
              <a:rPr lang="en-US" u="sng" dirty="0" err="1" smtClean="0"/>
              <a:t>Iconium</a:t>
            </a:r>
            <a:r>
              <a:rPr lang="en-US" dirty="0" smtClean="0"/>
              <a:t> in </a:t>
            </a:r>
            <a:r>
              <a:rPr lang="en-US" u="sng" dirty="0" smtClean="0"/>
              <a:t>Galatia</a:t>
            </a:r>
            <a:r>
              <a:rPr lang="en-US" dirty="0" smtClean="0"/>
              <a:t> (14:1-7).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err="1" smtClean="0"/>
              <a:t>Iconium</a:t>
            </a:r>
            <a:r>
              <a:rPr lang="en-US" dirty="0" smtClean="0"/>
              <a:t> was 75 miles east of Antioch </a:t>
            </a:r>
            <a:r>
              <a:rPr lang="en-US" dirty="0" err="1" smtClean="0"/>
              <a:t>Pisidia</a:t>
            </a:r>
            <a:r>
              <a:rPr lang="en-US" dirty="0" smtClean="0"/>
              <a:t> and in southern Galatia.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They spent a long time in </a:t>
            </a:r>
            <a:r>
              <a:rPr lang="en-US" dirty="0" err="1" smtClean="0"/>
              <a:t>Iconium</a:t>
            </a:r>
            <a:r>
              <a:rPr lang="en-US" dirty="0" smtClean="0"/>
              <a:t>, preaching the powerful message of Jesus Christ.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gospel divided the residents of </a:t>
            </a:r>
            <a:r>
              <a:rPr lang="en-US" dirty="0" err="1" smtClean="0"/>
              <a:t>Iconium</a:t>
            </a:r>
            <a:r>
              <a:rPr lang="en-US" dirty="0" smtClean="0"/>
              <a:t> (14:1-6).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Violent persecution arose, so Paul and Barnabas fled from </a:t>
            </a:r>
            <a:r>
              <a:rPr lang="en-US" dirty="0" err="1" smtClean="0"/>
              <a:t>Iconium</a:t>
            </a:r>
            <a:r>
              <a:rPr lang="en-US" dirty="0" smtClean="0"/>
              <a:t> (14:4-7).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term “apostles” is used in this chapter in a generic sense.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3550" indent="-463550">
              <a:buFont typeface="+mj-lt"/>
              <a:buAutoNum type="alphaUcPeriod" startAt="2"/>
            </a:pPr>
            <a:r>
              <a:rPr lang="en-US" dirty="0" smtClean="0"/>
              <a:t>Paul and Barnabas preached the gospel in </a:t>
            </a:r>
            <a:r>
              <a:rPr lang="en-US" u="sng" dirty="0" err="1" smtClean="0"/>
              <a:t>Lystra</a:t>
            </a:r>
            <a:r>
              <a:rPr lang="en-US" dirty="0" smtClean="0"/>
              <a:t> (14:8-18).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err="1" smtClean="0"/>
              <a:t>Lystra</a:t>
            </a:r>
            <a:r>
              <a:rPr lang="en-US" dirty="0" smtClean="0"/>
              <a:t>, a Roman colony, was about 18 miles southwest of </a:t>
            </a:r>
            <a:r>
              <a:rPr lang="en-US" dirty="0" err="1" smtClean="0"/>
              <a:t>Iconium</a:t>
            </a:r>
            <a:r>
              <a:rPr lang="en-US" dirty="0" smtClean="0"/>
              <a:t>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Paul healed a cripple who was lame from birth (14:8-10).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idolatrous </a:t>
            </a:r>
            <a:r>
              <a:rPr lang="en-US" dirty="0" err="1" smtClean="0"/>
              <a:t>Lycaonian</a:t>
            </a:r>
            <a:r>
              <a:rPr lang="en-US" dirty="0" smtClean="0"/>
              <a:t> residents wanted to </a:t>
            </a:r>
            <a:r>
              <a:rPr lang="en-US" u="sng" dirty="0" smtClean="0"/>
              <a:t>worship</a:t>
            </a:r>
            <a:r>
              <a:rPr lang="en-US" dirty="0" smtClean="0"/>
              <a:t> Paul and Barnabas (14:11-18).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3550" indent="-463550">
              <a:buFont typeface="+mj-lt"/>
              <a:buAutoNum type="alphaUcPeriod" startAt="3"/>
            </a:pPr>
            <a:r>
              <a:rPr lang="en-US" dirty="0" smtClean="0"/>
              <a:t>Paul was </a:t>
            </a:r>
            <a:r>
              <a:rPr lang="en-US" u="sng" dirty="0" smtClean="0"/>
              <a:t>stoned</a:t>
            </a:r>
            <a:r>
              <a:rPr lang="en-US" dirty="0" smtClean="0"/>
              <a:t> and left for dead in </a:t>
            </a:r>
            <a:r>
              <a:rPr lang="en-US" u="sng" dirty="0" err="1" smtClean="0"/>
              <a:t>Lystra</a:t>
            </a:r>
            <a:r>
              <a:rPr lang="en-US" dirty="0" smtClean="0"/>
              <a:t>, but then preached in </a:t>
            </a:r>
            <a:r>
              <a:rPr lang="en-US" u="sng" dirty="0" err="1" smtClean="0"/>
              <a:t>Derbe</a:t>
            </a:r>
            <a:r>
              <a:rPr lang="en-US" dirty="0" smtClean="0"/>
              <a:t> (14:19-21a).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Enraged Jews traveled 18 mi from </a:t>
            </a:r>
            <a:r>
              <a:rPr lang="en-US" dirty="0" err="1" smtClean="0"/>
              <a:t>Iconium</a:t>
            </a:r>
            <a:r>
              <a:rPr lang="en-US" dirty="0" smtClean="0"/>
              <a:t> &amp; 90+ mi from Antioch to kill Paul (14:19).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They worked up the crowd against the gospel and Christianity.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With the common Jewish method of execution, they stoned Paul (14:19).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By the providence of God and the incompetence of the Jews, Paul was not dead.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3550" indent="-463550">
              <a:buFont typeface="+mj-lt"/>
              <a:buAutoNum type="alphaUcPeriod" startAt="3"/>
            </a:pPr>
            <a:r>
              <a:rPr lang="en-US" u="sng" dirty="0" smtClean="0"/>
              <a:t>Disciples</a:t>
            </a:r>
            <a:r>
              <a:rPr lang="en-US" dirty="0" smtClean="0"/>
              <a:t> are made the </a:t>
            </a:r>
            <a:r>
              <a:rPr lang="en-US" u="sng" dirty="0" smtClean="0"/>
              <a:t>same</a:t>
            </a:r>
            <a:r>
              <a:rPr lang="en-US" dirty="0" smtClean="0"/>
              <a:t> way today as they were in the New Testament!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When Paul went to a city, he “preached the gospel…and made disciples” (14:21).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This was exactly what the Lord instructed to do (Matt. 28:18-20; Mark 16:15-16).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Disciples are made by “baptizing” penitent believers into the Godhead (Mt. 28:19).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3550" indent="-463550">
              <a:buFont typeface="+mj-lt"/>
              <a:buAutoNum type="alphaUcPeriod" startAt="4"/>
            </a:pPr>
            <a:r>
              <a:rPr lang="en-US" dirty="0" smtClean="0"/>
              <a:t>Paul and Barnabas </a:t>
            </a:r>
            <a:r>
              <a:rPr lang="en-US" u="sng" dirty="0" smtClean="0"/>
              <a:t>encouraged</a:t>
            </a:r>
            <a:r>
              <a:rPr lang="en-US" dirty="0" smtClean="0"/>
              <a:t> new Christians on their way back to Antioch (14:21b-25).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They returned to the same cities that had violently expelled them (14:21b), in order to:</a:t>
            </a:r>
          </a:p>
          <a:p>
            <a:pPr marL="1314450" lvl="2" indent="-457200">
              <a:buFont typeface="+mj-lt"/>
              <a:buAutoNum type="alphaLcParenR"/>
            </a:pPr>
            <a:r>
              <a:rPr lang="en-US" sz="2400" dirty="0" smtClean="0"/>
              <a:t>Keep strengthening (lit. “propping up”) the souls of the disciples (14:22).</a:t>
            </a:r>
          </a:p>
          <a:p>
            <a:pPr marL="1314450" lvl="2" indent="-457200">
              <a:buFont typeface="+mj-lt"/>
              <a:buAutoNum type="alphaLcParenR"/>
            </a:pPr>
            <a:r>
              <a:rPr lang="en-US" sz="2400" dirty="0" smtClean="0"/>
              <a:t>Keep exhorting them to keep on continuing in THE faith (14:22).</a:t>
            </a:r>
          </a:p>
          <a:p>
            <a:pPr marL="1314450" lvl="2" indent="-457200">
              <a:buFont typeface="+mj-lt"/>
              <a:buAutoNum type="alphaLcParenR"/>
            </a:pPr>
            <a:r>
              <a:rPr lang="en-US" sz="2400" dirty="0" smtClean="0"/>
              <a:t>Appoint elders/shepherds/overseers in every congregation (14:23).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lnSpcReduction="10000"/>
          </a:bodyPr>
          <a:lstStyle/>
          <a:p>
            <a:pPr marL="463550" indent="-463550">
              <a:buFont typeface="+mj-lt"/>
              <a:buAutoNum type="alphaUcPeriod" startAt="4"/>
            </a:pPr>
            <a:r>
              <a:rPr lang="en-US" dirty="0" smtClean="0"/>
              <a:t>Once a person is saved, he needs to </a:t>
            </a:r>
            <a:r>
              <a:rPr lang="en-US" u="sng" dirty="0" smtClean="0"/>
              <a:t>continue</a:t>
            </a:r>
            <a:r>
              <a:rPr lang="en-US" dirty="0" smtClean="0"/>
              <a:t> to grow stronger, in order to </a:t>
            </a:r>
            <a:r>
              <a:rPr lang="en-US" u="sng" dirty="0" smtClean="0"/>
              <a:t>stay</a:t>
            </a:r>
            <a:r>
              <a:rPr lang="en-US" dirty="0" smtClean="0"/>
              <a:t> saved!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 doctrine of “once saved, always saved” has no foundation in Scripture!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If “perseverance of the saints” is inevitable and no saved person can be lost (14:22):</a:t>
            </a:r>
          </a:p>
          <a:p>
            <a:pPr marL="1257300" lvl="2" indent="-457200">
              <a:buFont typeface="+mj-lt"/>
              <a:buAutoNum type="alphaLcParenR"/>
            </a:pPr>
            <a:r>
              <a:rPr lang="en-US" sz="2400" dirty="0" smtClean="0"/>
              <a:t>Why spend time “strengthening” the Christians?</a:t>
            </a:r>
          </a:p>
          <a:p>
            <a:pPr marL="1257300" lvl="2" indent="-457200">
              <a:buFont typeface="+mj-lt"/>
              <a:buAutoNum type="alphaLcParenR"/>
            </a:pPr>
            <a:r>
              <a:rPr lang="en-US" sz="2400" dirty="0" smtClean="0"/>
              <a:t>Why spend time “encouraging” the Christians?</a:t>
            </a:r>
          </a:p>
          <a:p>
            <a:pPr marL="1257300" lvl="2" indent="-457200">
              <a:buFont typeface="+mj-lt"/>
              <a:buAutoNum type="alphaLcParenR"/>
            </a:pPr>
            <a:r>
              <a:rPr lang="en-US" sz="2400" dirty="0" smtClean="0"/>
              <a:t>Why urge Christians to keep on “continuing” indefinitely?</a:t>
            </a:r>
          </a:p>
          <a:p>
            <a:pPr marL="1257300" lvl="2" indent="-457200">
              <a:buFont typeface="+mj-lt"/>
              <a:buAutoNum type="alphaLcParenR"/>
            </a:pPr>
            <a:r>
              <a:rPr lang="en-US" sz="2400" dirty="0" smtClean="0"/>
              <a:t>Why emphasize continuing “in THE faith” if actual doctrine does not matter?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 Lord requires endurance, faithfulness and a lifetime of service (cf. Matt. 25:23)!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</TotalTime>
  <Words>964</Words>
  <Application>Microsoft Office PowerPoint</Application>
  <PresentationFormat>On-screen Show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Lesson 20: Paul’s First Missionary Journey (2): From Iconium Back to Antioch (14:1-28)</vt:lpstr>
      <vt:lpstr>Overview of the Passage &amp; Helpful Facts for Further Bible Study</vt:lpstr>
      <vt:lpstr>PowerPoint Presentation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PowerPoint Presentation</vt:lpstr>
      <vt:lpstr>Overview of the Passage &amp; Helpful Facts for Further Bible Study</vt:lpstr>
      <vt:lpstr>PowerPoint Presentation</vt:lpstr>
      <vt:lpstr>PowerPoint Presentation</vt:lpstr>
      <vt:lpstr>Overview of the Passage &amp; Helpful Facts for Further Bible Study</vt:lpstr>
      <vt:lpstr>Practical Points of Application  for Our Lives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to the Book of Acts</dc:title>
  <dc:creator>David</dc:creator>
  <cp:lastModifiedBy>Cindy Nelson</cp:lastModifiedBy>
  <cp:revision>66</cp:revision>
  <dcterms:created xsi:type="dcterms:W3CDTF">2013-01-23T13:30:16Z</dcterms:created>
  <dcterms:modified xsi:type="dcterms:W3CDTF">2013-12-16T13:14:50Z</dcterms:modified>
</cp:coreProperties>
</file>