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23" r:id="rId5"/>
    <p:sldId id="333" r:id="rId6"/>
    <p:sldId id="325" r:id="rId7"/>
    <p:sldId id="330" r:id="rId8"/>
    <p:sldId id="331" r:id="rId9"/>
    <p:sldId id="327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19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First Missionary Journey (1):</a:t>
            </a:r>
            <a:br>
              <a:rPr lang="en-US" dirty="0" smtClean="0"/>
            </a:br>
            <a:r>
              <a:rPr lang="en-US" dirty="0" smtClean="0"/>
              <a:t>From Antioch to Antioch (12:25-13:52)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Christians must learn to look beyond the externals and treat each other as equals.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Even if others try to oppose us and deter us, we need to seek the Word of God always!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There are people we can teach who are already open to God and the Bible!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While we may not be able to see it, we must believe that God is always at work among us!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We must remember that it’s ok to “shake the dust off our feet” and move on.</a:t>
            </a:r>
            <a:endParaRPr lang="en-US" sz="4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There is a </a:t>
            </a:r>
            <a:r>
              <a:rPr lang="en-US" sz="2400" u="sng" dirty="0" smtClean="0"/>
              <a:t>transition</a:t>
            </a:r>
            <a:r>
              <a:rPr lang="en-US" sz="2400" dirty="0" smtClean="0"/>
              <a:t> in Luke’s historical record between Acts 12 and Acts 13.</a:t>
            </a:r>
          </a:p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Some important facts about Paul’s First Missionary Journey: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From verse </a:t>
            </a:r>
            <a:r>
              <a:rPr lang="en-US" sz="2000" u="sng" dirty="0" smtClean="0"/>
              <a:t>13:1</a:t>
            </a:r>
            <a:r>
              <a:rPr lang="en-US" sz="2000" dirty="0" smtClean="0"/>
              <a:t> thru </a:t>
            </a:r>
            <a:r>
              <a:rPr lang="en-US" sz="2000" u="sng" dirty="0" smtClean="0"/>
              <a:t>14:28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Approx. Dates: 47-49 A.D.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Travel Companions: Paul, Barnabas, John Mark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Sent forth from the church in Antioch</a:t>
            </a:r>
            <a:br>
              <a:rPr lang="en-US" sz="2000" dirty="0" smtClean="0"/>
            </a:br>
            <a:r>
              <a:rPr lang="en-US" sz="2000" dirty="0" smtClean="0"/>
              <a:t>Traveled thru Cyprus and parts of Asia Minor</a:t>
            </a:r>
          </a:p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The church in </a:t>
            </a:r>
            <a:r>
              <a:rPr lang="en-US" sz="2400" u="sng" dirty="0" smtClean="0"/>
              <a:t>Antioch</a:t>
            </a:r>
            <a:r>
              <a:rPr lang="en-US" sz="2400" dirty="0" smtClean="0"/>
              <a:t> was a thriving hub of activity and leadership (12:25-13:3).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Numerous prophets and teachers ministered to the Lord there (13:1-2).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The church in Antioch became the launching pad for Paul’s missionary journeys (3:3).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+mj-lt"/>
              <a:buAutoNum type="alphaUcPeriod"/>
            </a:pPr>
            <a:r>
              <a:rPr lang="en-US" u="sng" dirty="0" smtClean="0"/>
              <a:t>Impartiality</a:t>
            </a:r>
            <a:r>
              <a:rPr lang="en-US" dirty="0" smtClean="0"/>
              <a:t> in the Lord’s church is possible and required! (13:1; cf. Jas. 2:1-9)</a:t>
            </a:r>
          </a:p>
          <a:p>
            <a:pPr marL="463550" indent="-463550">
              <a:buFont typeface="+mj-lt"/>
              <a:buAutoNum type="alphaUcPeriod"/>
            </a:pPr>
            <a:r>
              <a:rPr lang="en-US" dirty="0" smtClean="0"/>
              <a:t>The “</a:t>
            </a:r>
            <a:r>
              <a:rPr lang="en-US" u="sng" dirty="0" smtClean="0"/>
              <a:t>laying on of hands</a:t>
            </a:r>
            <a:r>
              <a:rPr lang="en-US" dirty="0" smtClean="0"/>
              <a:t>” in the New Testament had various meanings/purposes.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apostles laid hands to impart miraculous power of the Spirit (Ac. 8:14-19; 19:6).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Early Christians, with this miraculous gift, laid hands to heal (Acts 9:17; 28:8).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Elders &amp; church leaders laid hands as a sign of confidence and Godspeed (Acts 13:3).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Civil authorities laid hands to arrest and imprison (Acts 4:3; 5:18; 21:27).</a:t>
            </a:r>
          </a:p>
          <a:p>
            <a:pPr marL="463550" indent="-463550">
              <a:buFont typeface="+mj-lt"/>
              <a:buAutoNum type="alphaUcPeriod"/>
            </a:pPr>
            <a:r>
              <a:rPr lang="en-US" dirty="0" smtClean="0"/>
              <a:t>The Holy Spirit is a </a:t>
            </a:r>
            <a:r>
              <a:rPr lang="en-US" u="sng" dirty="0" smtClean="0"/>
              <a:t>person</a:t>
            </a:r>
            <a:r>
              <a:rPr lang="en-US" dirty="0" smtClean="0"/>
              <a:t>! (13:1-4)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Paul and his companions traveled through and preached in </a:t>
            </a:r>
            <a:r>
              <a:rPr lang="en-US" u="sng" dirty="0" smtClean="0"/>
              <a:t>Cyprus</a:t>
            </a:r>
            <a:r>
              <a:rPr lang="en-US" dirty="0" smtClean="0"/>
              <a:t> (13:4-12).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met two very different men in </a:t>
            </a:r>
            <a:r>
              <a:rPr lang="en-US" dirty="0" err="1" smtClean="0"/>
              <a:t>Paphos</a:t>
            </a:r>
            <a:r>
              <a:rPr lang="en-US" dirty="0" smtClean="0"/>
              <a:t>: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Bar-Jesus/</a:t>
            </a:r>
            <a:r>
              <a:rPr lang="en-US" dirty="0" err="1" smtClean="0"/>
              <a:t>Elymas</a:t>
            </a:r>
            <a:r>
              <a:rPr lang="en-US" dirty="0" smtClean="0"/>
              <a:t> was a sorcerer, false prophet, who perverted God’s ways (6-11).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err="1" smtClean="0"/>
              <a:t>Sergius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was the proconsul, who sought to hear the word of God (7, 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These two very different men had two very different effects from the gospel: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Bar-Jesus/</a:t>
            </a:r>
            <a:r>
              <a:rPr lang="en-US" dirty="0" err="1" smtClean="0"/>
              <a:t>Elymas</a:t>
            </a:r>
            <a:r>
              <a:rPr lang="en-US" dirty="0" smtClean="0"/>
              <a:t> was struck blind for seeking to turn </a:t>
            </a:r>
            <a:r>
              <a:rPr lang="en-US" dirty="0" err="1" smtClean="0"/>
              <a:t>Sergius</a:t>
            </a:r>
            <a:r>
              <a:rPr lang="en-US" dirty="0" smtClean="0"/>
              <a:t> from the faith (8, 11).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err="1" smtClean="0"/>
              <a:t>Sergius</a:t>
            </a:r>
            <a:r>
              <a:rPr lang="en-US" dirty="0" smtClean="0"/>
              <a:t> </a:t>
            </a:r>
            <a:r>
              <a:rPr lang="en-US" dirty="0" err="1" smtClean="0"/>
              <a:t>Paulus</a:t>
            </a:r>
            <a:r>
              <a:rPr lang="en-US" dirty="0" smtClean="0"/>
              <a:t> obeyed the gospel &amp; became a Christian (13:12; cf. 4:32; 5:14; 16:34).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Those who oppose truth and seek to turn others away from the truth (13:9-11):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Are full of all deceit and all fraud/villainy;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Are sons of the devil;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Are enemies of all righteousness;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Pervert the straight ways of the Lord;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Need to be called out;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Are blind leaders of blind (</a:t>
            </a:r>
            <a:r>
              <a:rPr lang="en-US" dirty="0" err="1" smtClean="0"/>
              <a:t>Lk</a:t>
            </a:r>
            <a:r>
              <a:rPr lang="en-US" dirty="0" smtClean="0"/>
              <a:t>. 6:39);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Will be punished.</a:t>
            </a:r>
          </a:p>
          <a:p>
            <a:pPr marL="463550" indent="-463550">
              <a:buFont typeface="+mj-lt"/>
              <a:buAutoNum type="alphaUcPeriod" startAt="4"/>
            </a:pPr>
            <a:r>
              <a:rPr lang="en-US" dirty="0" smtClean="0"/>
              <a:t>Miracles, whether benevolent or punitive, always had the same purpose!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u="sng" dirty="0" smtClean="0"/>
              <a:t>Synagogues</a:t>
            </a:r>
            <a:r>
              <a:rPr lang="en-US" dirty="0" smtClean="0"/>
              <a:t> were a common gathering place (esp. for Jews) in the first century (13:5, 14).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exact origin of synagogues is unknown, but perhaps during Babylonian exile.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Primary purpose was not worship but public reading &amp; instruction of Scripture (13:15).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 community of Jews with 10+ males was required to have their own synagogue.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customarily went to synagogues, knowing he would find an audience of people already interested in God and Scripture (not to engage in Jewish worship or rituals).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lnSpc>
                <a:spcPct val="110000"/>
              </a:lnSpc>
              <a:buFont typeface="+mj-lt"/>
              <a:buAutoNum type="alphaUcPeriod" startAt="6"/>
            </a:pPr>
            <a:r>
              <a:rPr lang="en-US" dirty="0" smtClean="0"/>
              <a:t>Paul preached a message of </a:t>
            </a:r>
            <a:r>
              <a:rPr lang="en-US" u="sng" dirty="0" smtClean="0"/>
              <a:t>hope</a:t>
            </a:r>
            <a:r>
              <a:rPr lang="en-US" dirty="0" smtClean="0"/>
              <a:t> to Jews &amp; Gentiles in Antioch in </a:t>
            </a:r>
            <a:r>
              <a:rPr lang="en-US" dirty="0" err="1" smtClean="0"/>
              <a:t>Pisidia</a:t>
            </a:r>
            <a:r>
              <a:rPr lang="en-US" dirty="0" smtClean="0"/>
              <a:t> (13:13-41).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made a promise to Israel to give them the land of Canaan (13:16-19).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made a promise to David to give a Savior from his lineage (13:20-25).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made a promise to the fathers that the Christ would conquer death (13:26-37).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made a promise to all of forgiveness &amp; justification for obeying Him (13:38-41).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history of Israel leads naturally into the gospel story (cf. Gal. 3:19-4:7).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kept all His promises; Christ fulfilled all prophecies.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3550" indent="-463550">
              <a:lnSpc>
                <a:spcPct val="110000"/>
              </a:lnSpc>
              <a:buFont typeface="+mj-lt"/>
              <a:buAutoNum type="alphaUcPeriod" startAt="7"/>
            </a:pPr>
            <a:r>
              <a:rPr lang="en-US" dirty="0" smtClean="0"/>
              <a:t>The gospel brought </a:t>
            </a:r>
            <a:r>
              <a:rPr lang="en-US" u="sng" dirty="0" smtClean="0"/>
              <a:t>mixed responses</a:t>
            </a:r>
            <a:r>
              <a:rPr lang="en-US" dirty="0" smtClean="0"/>
              <a:t> in Antioch in </a:t>
            </a:r>
            <a:r>
              <a:rPr lang="en-US" dirty="0" err="1" smtClean="0"/>
              <a:t>Pisidia</a:t>
            </a:r>
            <a:r>
              <a:rPr lang="en-US" dirty="0" smtClean="0"/>
              <a:t> (13:42-52).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Some begged that these words might be preached the next week (13:42).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Many “followed” (perhaps “obeyed”) and were urged “to continue” (13:43).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Almost the whole city came together the next week to hear the word of God (13:44).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Many Jews rejected the gospel (13:45, 50).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announced that he would turn his efforts to the Gentiles (13:46).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Having been rejected, they “shook off the dust from their feet” (13:51; cf. Mt. 10:14).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 startAt="7"/>
            </a:pPr>
            <a:r>
              <a:rPr lang="en-US" dirty="0" smtClean="0"/>
              <a:t>It is possible for one to “</a:t>
            </a:r>
            <a:r>
              <a:rPr lang="en-US" u="sng" dirty="0" smtClean="0"/>
              <a:t>fall from grace</a:t>
            </a:r>
            <a:r>
              <a:rPr lang="en-US" dirty="0" smtClean="0"/>
              <a:t>” (cf. Gal. 5:4); therefore, it is of critical importance to urge Christians to “</a:t>
            </a:r>
            <a:r>
              <a:rPr lang="en-US" u="sng" dirty="0" smtClean="0"/>
              <a:t>continue</a:t>
            </a:r>
            <a:r>
              <a:rPr lang="en-US" dirty="0" smtClean="0"/>
              <a:t> in the grace of God” (13:43) and not fall.</a:t>
            </a:r>
          </a:p>
          <a:p>
            <a:pPr marL="514350" indent="-514350">
              <a:buFont typeface="+mj-lt"/>
              <a:buAutoNum type="alphaUcPeriod" startAt="7"/>
            </a:pPr>
            <a:r>
              <a:rPr lang="en-US" dirty="0" smtClean="0"/>
              <a:t>Being predestined unconditionally to salvation is not taught anywhere in Scripture!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Gentiles in 13:48 are contrasted with the Jews in 13:46.</a:t>
            </a:r>
            <a:br>
              <a:rPr lang="en-US" dirty="0" smtClean="0"/>
            </a:br>
            <a:r>
              <a:rPr lang="en-US" dirty="0" smtClean="0"/>
              <a:t>Both made a choice! 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Jews thrust away from themselves the word of salvation.</a:t>
            </a:r>
            <a:br>
              <a:rPr lang="en-US" dirty="0" smtClean="0"/>
            </a:br>
            <a:r>
              <a:rPr lang="en-US" dirty="0" smtClean="0"/>
              <a:t>The Gentiles received and believed the word of salvation.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Jews determined themselves unworthy of eternal life.</a:t>
            </a:r>
            <a:br>
              <a:rPr lang="en-US" dirty="0" smtClean="0"/>
            </a:br>
            <a:r>
              <a:rPr lang="en-US" dirty="0" smtClean="0"/>
              <a:t>The Gentiles appointed themselves to accept eternal life.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Gentiles who believed (obeyed) were appointed to eternal life (by their choice).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907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19: Paul’s First Missionary Journey (1): From Antioch to Antioch (12:25-13:52)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65</cp:revision>
  <dcterms:created xsi:type="dcterms:W3CDTF">2013-01-23T13:30:16Z</dcterms:created>
  <dcterms:modified xsi:type="dcterms:W3CDTF">2013-12-02T14:06:40Z</dcterms:modified>
</cp:coreProperties>
</file>