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343" r:id="rId4"/>
    <p:sldId id="333" r:id="rId5"/>
    <p:sldId id="335" r:id="rId6"/>
    <p:sldId id="344" r:id="rId7"/>
    <p:sldId id="339" r:id="rId8"/>
    <p:sldId id="342" r:id="rId9"/>
    <p:sldId id="345" r:id="rId10"/>
    <p:sldId id="34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800000"/>
    <a:srgbClr val="B7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p:restoredTop sz="86410"/>
  </p:normalViewPr>
  <p:slideViewPr>
    <p:cSldViewPr>
      <p:cViewPr>
        <p:scale>
          <a:sx n="60" d="100"/>
          <a:sy n="60" d="100"/>
        </p:scale>
        <p:origin x="-126" y="-210"/>
      </p:cViewPr>
      <p:guideLst>
        <p:guide orient="horz" pos="2160"/>
        <p:guide pos="2880"/>
      </p:guideLst>
    </p:cSldViewPr>
  </p:slideViewPr>
  <p:outlineViewPr>
    <p:cViewPr>
      <p:scale>
        <a:sx n="33" d="100"/>
        <a:sy n="33" d="100"/>
      </p:scale>
      <p:origin x="0" y="1224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pblfpr\users\David\_Graphics\Bible Books\Acts Of The Apostles PowerPoint Template\acts_jpeg\Acts of Apostles - Titl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6400800"/>
            <a:ext cx="8915400" cy="457200"/>
          </a:xfrm>
        </p:spPr>
        <p:txBody>
          <a:bodyPr>
            <a:noAutofit/>
          </a:bodyPr>
          <a:lstStyle>
            <a:lvl1pPr algn="l">
              <a:defRPr sz="3200" b="1">
                <a:solidFill>
                  <a:schemeClr val="bg1"/>
                </a:solidFill>
                <a:effectLst>
                  <a:outerShdw blurRad="50800" dist="50800" dir="2700000" algn="ctr" rotWithShape="0">
                    <a:schemeClr val="tx1"/>
                  </a:outerShdw>
                </a:effectLst>
                <a:latin typeface="Cambria" pitchFamily="18" charset="0"/>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3F891-4E37-4451-9387-1AD05DCFFA8D}"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3F891-4E37-4451-9387-1AD05DCFFA8D}"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1" name="Picture 3" descr="\\pblfpr\users\David\_Graphics\Bible Books\Acts Of The Apostles PowerPoint Template\acts_jpeg\Acts of Apostles - Text.jpg"/>
          <p:cNvPicPr>
            <a:picLocks noChangeAspect="1" noChangeArrowheads="1"/>
          </p:cNvPicPr>
          <p:nvPr userDrawn="1"/>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304800" y="274638"/>
            <a:ext cx="6629400" cy="944562"/>
          </a:xfrm>
        </p:spPr>
        <p:txBody>
          <a:bodyPr>
            <a:noAutofit/>
          </a:bodyPr>
          <a:lstStyle>
            <a:lvl1pPr>
              <a:defRPr sz="3600" b="1">
                <a:solidFill>
                  <a:srgbClr val="B70000"/>
                </a:solidFill>
                <a:effectLst>
                  <a:outerShdw blurRad="38100" dist="25400" dir="2700000" algn="ctr" rotWithShape="0">
                    <a:schemeClr val="tx1"/>
                  </a:outerShdw>
                </a:effectLst>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305800" cy="5334000"/>
          </a:xfrm>
        </p:spPr>
        <p:txBody>
          <a:bodyPr>
            <a:normAutofit/>
          </a:bodyPr>
          <a:lstStyle>
            <a:lvl1pPr>
              <a:defRPr sz="2800" b="1"/>
            </a:lvl1pPr>
            <a:lvl2pPr>
              <a:defRPr sz="2400" b="1">
                <a:solidFill>
                  <a:srgbClr val="000099"/>
                </a:solidFill>
              </a:defRPr>
            </a:lvl2pPr>
            <a:lvl3pPr>
              <a:defRPr sz="2000" b="1">
                <a:solidFill>
                  <a:srgbClr val="B70000"/>
                </a:solidFill>
              </a:defRPr>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3F891-4E37-4451-9387-1AD05DCFFA8D}"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3F891-4E37-4451-9387-1AD05DCFFA8D}" type="datetimeFigureOut">
              <a:rPr lang="en-US" smtClean="0"/>
              <a:pPr/>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3F891-4E37-4451-9387-1AD05DCFFA8D}" type="datetimeFigureOut">
              <a:rPr lang="en-US" smtClean="0"/>
              <a:pPr/>
              <a:t>8/16/2013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3F891-4E37-4451-9387-1AD05DCFFA8D}" type="datetimeFigureOut">
              <a:rPr lang="en-US" smtClean="0"/>
              <a:pPr/>
              <a:t>8/16/2013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3F891-4E37-4451-9387-1AD05DCFFA8D}" type="datetimeFigureOut">
              <a:rPr lang="en-US" smtClean="0"/>
              <a:pPr/>
              <a:t>8/16/2013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3F891-4E37-4451-9387-1AD05DCFFA8D}" type="datetimeFigureOut">
              <a:rPr lang="en-US" smtClean="0"/>
              <a:pPr/>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3F891-4E37-4451-9387-1AD05DCFFA8D}" type="datetimeFigureOut">
              <a:rPr lang="en-US" smtClean="0"/>
              <a:pPr/>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3F891-4E37-4451-9387-1AD05DCFFA8D}" type="datetimeFigureOut">
              <a:rPr lang="en-US" smtClean="0"/>
              <a:pPr/>
              <a:t>8/16/2013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61462-C37B-410E-95E3-EA862CD80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91200"/>
            <a:ext cx="9144000" cy="1066800"/>
          </a:xfrm>
        </p:spPr>
        <p:txBody>
          <a:bodyPr>
            <a:noAutofit/>
          </a:bodyPr>
          <a:lstStyle/>
          <a:p>
            <a:r>
              <a:rPr lang="en-US" sz="2600" b="0" u="sng" dirty="0" smtClean="0"/>
              <a:t>Lesson 18</a:t>
            </a:r>
            <a:r>
              <a:rPr lang="en-US" sz="2600" b="0" dirty="0" smtClean="0"/>
              <a:t>:</a:t>
            </a:r>
            <a:r>
              <a:rPr lang="en-US" sz="2700" b="0" dirty="0" smtClean="0"/>
              <a:t/>
            </a:r>
            <a:br>
              <a:rPr lang="en-US" sz="2700" b="0" dirty="0" smtClean="0"/>
            </a:br>
            <a:r>
              <a:rPr lang="en-US" dirty="0" smtClean="0"/>
              <a:t>God’s Use of the Word “The” in the Book of Acts</a:t>
            </a:r>
            <a:endParaRPr lang="en-US" sz="3000" dirty="0"/>
          </a:p>
        </p:txBody>
      </p:sp>
      <p:sp>
        <p:nvSpPr>
          <p:cNvPr id="3" name="TextBox 2"/>
          <p:cNvSpPr txBox="1"/>
          <p:nvPr/>
        </p:nvSpPr>
        <p:spPr>
          <a:xfrm>
            <a:off x="-14706600" y="4953000"/>
            <a:ext cx="14325600" cy="480131"/>
          </a:xfrm>
          <a:prstGeom prst="rect">
            <a:avLst/>
          </a:prstGeom>
          <a:solidFill>
            <a:schemeClr val="tx1"/>
          </a:solidFill>
        </p:spPr>
        <p:txBody>
          <a:bodyPr wrap="square" rtlCol="0">
            <a:spAutoFit/>
          </a:bodyPr>
          <a:lstStyle/>
          <a:p>
            <a:pPr algn="ctr">
              <a:lnSpc>
                <a:spcPct val="90000"/>
              </a:lnSpc>
            </a:pPr>
            <a:r>
              <a:rPr lang="en-US" sz="2800" b="1" dirty="0" smtClean="0">
                <a:solidFill>
                  <a:srgbClr val="99FFCC"/>
                </a:solidFill>
                <a:effectLst>
                  <a:outerShdw blurRad="50800" dist="50800" dir="2700000" algn="ctr" rotWithShape="0">
                    <a:schemeClr val="tx1"/>
                  </a:outerShdw>
                </a:effectLst>
              </a:rPr>
              <a:t>Please pick up a </a:t>
            </a:r>
            <a:r>
              <a:rPr lang="en-US" sz="2800" b="1" u="sng" dirty="0" smtClean="0">
                <a:solidFill>
                  <a:srgbClr val="99FFCC"/>
                </a:solidFill>
                <a:effectLst>
                  <a:outerShdw blurRad="50800" dist="50800" dir="2700000" algn="ctr" rotWithShape="0">
                    <a:schemeClr val="tx1"/>
                  </a:outerShdw>
                </a:effectLst>
              </a:rPr>
              <a:t>handout</a:t>
            </a:r>
            <a:r>
              <a:rPr lang="en-US" sz="2800" b="1" dirty="0" smtClean="0">
                <a:solidFill>
                  <a:srgbClr val="99FFCC"/>
                </a:solidFill>
                <a:effectLst>
                  <a:outerShdw blurRad="50800" dist="50800" dir="2700000" algn="ctr" rotWithShape="0">
                    <a:schemeClr val="tx1"/>
                  </a:outerShdw>
                </a:effectLst>
              </a:rPr>
              <a:t> from the table in the back of the auditorium for class this morning.</a:t>
            </a:r>
            <a:endParaRPr lang="en-US" sz="2800" b="1" dirty="0">
              <a:solidFill>
                <a:srgbClr val="99FFCC"/>
              </a:solidFill>
              <a:effectLst>
                <a:outerShdw blurRad="50800" dist="50800" dir="27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repeatCount="indefinite" fill="hold" grpId="0" nodeType="with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0" fill="hold"/>
                                        <p:tgtEl>
                                          <p:spTgt spid="3"/>
                                        </p:tgtEl>
                                        <p:attrNameLst>
                                          <p:attrName>ppt_x</p:attrName>
                                        </p:attrNameLst>
                                      </p:cBhvr>
                                      <p:tavLst>
                                        <p:tav tm="0">
                                          <p:val>
                                            <p:strVal val="1+#ppt_w/2"/>
                                          </p:val>
                                        </p:tav>
                                        <p:tav tm="100000">
                                          <p:val>
                                            <p:strVal val="#ppt_x"/>
                                          </p:val>
                                        </p:tav>
                                      </p:tavLst>
                                    </p:anim>
                                    <p:anim calcmode="lin" valueType="num">
                                      <p:cBhvr additive="base">
                                        <p:cTn id="8" dur="30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4953000"/>
          </a:xfrm>
        </p:spPr>
        <p:txBody>
          <a:bodyPr>
            <a:noAutofit/>
          </a:bodyPr>
          <a:lstStyle/>
          <a:p>
            <a:pPr marL="457200" indent="-457200">
              <a:spcBef>
                <a:spcPts val="200"/>
              </a:spcBef>
              <a:buFont typeface="+mj-lt"/>
              <a:buAutoNum type="alphaUcPeriod"/>
            </a:pPr>
            <a:r>
              <a:rPr lang="en-US" dirty="0" smtClean="0"/>
              <a:t>If the only revelation that remained from God was the book of Acts, or if the book of Acts was the only book of the Bible that someone read, it would be quite obvious that there is a singularity, specificity, simplicity and superiority to God’s plan.</a:t>
            </a:r>
          </a:p>
          <a:p>
            <a:pPr marL="457200" indent="-457200">
              <a:spcBef>
                <a:spcPts val="200"/>
              </a:spcBef>
              <a:buFont typeface="+mj-lt"/>
              <a:buAutoNum type="alphaUcPeriod"/>
            </a:pPr>
            <a:r>
              <a:rPr lang="en-US" dirty="0" smtClean="0"/>
              <a:t>Yet, the book of Acts is not all that we have.  Still, it harmonizes perfectly with every other piece of Divine revelation, especially </a:t>
            </a:r>
            <a:r>
              <a:rPr lang="en-US" u="sng" dirty="0" smtClean="0"/>
              <a:t>Ephesians 4:4-6</a:t>
            </a:r>
            <a:r>
              <a:rPr lang="en-US" dirty="0" smtClean="0"/>
              <a:t> in this particular matter.</a:t>
            </a:r>
          </a:p>
        </p:txBody>
      </p:sp>
      <p:sp>
        <p:nvSpPr>
          <p:cNvPr id="4" name="Title 1"/>
          <p:cNvSpPr txBox="1">
            <a:spLocks/>
          </p:cNvSpPr>
          <p:nvPr/>
        </p:nvSpPr>
        <p:spPr>
          <a:xfrm>
            <a:off x="228600" y="228600"/>
            <a:ext cx="914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VII.</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
        <p:nvSpPr>
          <p:cNvPr id="6" name="Title 1"/>
          <p:cNvSpPr>
            <a:spLocks noGrp="1"/>
          </p:cNvSpPr>
          <p:nvPr>
            <p:ph type="title"/>
          </p:nvPr>
        </p:nvSpPr>
        <p:spPr>
          <a:xfrm>
            <a:off x="1066800" y="274638"/>
            <a:ext cx="6096000" cy="1477962"/>
          </a:xfrm>
        </p:spPr>
        <p:txBody>
          <a:bodyPr/>
          <a:lstStyle/>
          <a:p>
            <a:pPr algn="l"/>
            <a:r>
              <a:rPr lang="en-US" sz="3200" dirty="0" smtClean="0"/>
              <a:t>The Supreme Value of the Book of Acts and the Supreme Value of God’s “The” Is Evident.</a:t>
            </a:r>
            <a:endParaRPr lang="en-US" sz="3200" u="sng"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34200" cy="487362"/>
          </a:xfrm>
        </p:spPr>
        <p:txBody>
          <a:bodyPr/>
          <a:lstStyle/>
          <a:p>
            <a:pPr algn="l"/>
            <a:r>
              <a:rPr lang="en-US" sz="3200" dirty="0" smtClean="0"/>
              <a:t>Introductory Thoughts</a:t>
            </a:r>
            <a:endParaRPr lang="en-US" sz="3200" u="sng" dirty="0"/>
          </a:p>
        </p:txBody>
      </p:sp>
      <p:sp>
        <p:nvSpPr>
          <p:cNvPr id="3" name="Content Placeholder 2"/>
          <p:cNvSpPr>
            <a:spLocks noGrp="1"/>
          </p:cNvSpPr>
          <p:nvPr>
            <p:ph idx="1"/>
          </p:nvPr>
        </p:nvSpPr>
        <p:spPr>
          <a:xfrm>
            <a:off x="457200" y="838200"/>
            <a:ext cx="8458200" cy="5791200"/>
          </a:xfrm>
        </p:spPr>
        <p:txBody>
          <a:bodyPr>
            <a:noAutofit/>
          </a:bodyPr>
          <a:lstStyle/>
          <a:p>
            <a:pPr marL="460375" indent="-460375">
              <a:buFont typeface="+mj-lt"/>
              <a:buAutoNum type="alphaUcPeriod"/>
            </a:pPr>
            <a:r>
              <a:rPr lang="en-US" sz="2400" dirty="0" smtClean="0"/>
              <a:t>Most common word in the English language</a:t>
            </a:r>
          </a:p>
          <a:p>
            <a:pPr marL="460375" indent="-460375">
              <a:buFont typeface="+mj-lt"/>
              <a:buAutoNum type="alphaUcPeriod"/>
            </a:pPr>
            <a:r>
              <a:rPr lang="en-US" sz="2400" dirty="0" smtClean="0"/>
              <a:t>A </a:t>
            </a:r>
            <a:r>
              <a:rPr lang="en-US" sz="2400" u="sng" dirty="0" smtClean="0"/>
              <a:t>definite</a:t>
            </a:r>
            <a:r>
              <a:rPr lang="en-US" sz="2400" dirty="0" smtClean="0"/>
              <a:t> article, in contrast with the indefinite article</a:t>
            </a:r>
          </a:p>
          <a:p>
            <a:pPr marL="460375" indent="-460375">
              <a:buFont typeface="+mj-lt"/>
              <a:buAutoNum type="alphaUcPeriod"/>
            </a:pPr>
            <a:r>
              <a:rPr lang="en-US" sz="2400" dirty="0" smtClean="0"/>
              <a:t>The word “the” can be used to refer to a </a:t>
            </a:r>
            <a:r>
              <a:rPr lang="en-US" sz="2400" u="sng" dirty="0" smtClean="0"/>
              <a:t>particular</a:t>
            </a:r>
            <a:r>
              <a:rPr lang="en-US" sz="2400" dirty="0" smtClean="0"/>
              <a:t> person, place, thing or group:</a:t>
            </a:r>
          </a:p>
          <a:p>
            <a:pPr marL="736600" lvl="1" indent="-273050">
              <a:buFont typeface="+mj-lt"/>
              <a:buAutoNum type="arabicPeriod"/>
            </a:pPr>
            <a:r>
              <a:rPr lang="en-US" dirty="0" smtClean="0"/>
              <a:t>Used to indicate that a noun is definite or specified</a:t>
            </a:r>
          </a:p>
          <a:p>
            <a:pPr marL="736600" lvl="1" indent="-273050">
              <a:buFont typeface="+mj-lt"/>
              <a:buAutoNum type="arabicPeriod"/>
            </a:pPr>
            <a:r>
              <a:rPr lang="en-US" dirty="0" smtClean="0"/>
              <a:t>Used to indicate that a noun is unique or particular</a:t>
            </a:r>
          </a:p>
          <a:p>
            <a:pPr marL="736600" lvl="1" indent="-273050">
              <a:buFont typeface="+mj-lt"/>
              <a:buAutoNum type="arabicPeriod"/>
            </a:pPr>
            <a:r>
              <a:rPr lang="en-US" dirty="0" smtClean="0"/>
              <a:t>Used to indicate that a word is distinctive from others</a:t>
            </a:r>
          </a:p>
          <a:p>
            <a:pPr marL="736600" lvl="1" indent="-273050">
              <a:buFont typeface="+mj-lt"/>
              <a:buAutoNum type="arabicPeriod"/>
            </a:pPr>
            <a:r>
              <a:rPr lang="en-US" dirty="0" smtClean="0"/>
              <a:t>Used to limit application to a specified succeeding element</a:t>
            </a:r>
          </a:p>
          <a:p>
            <a:pPr marL="460375" indent="-460375">
              <a:buFont typeface="+mj-lt"/>
              <a:buAutoNum type="alphaUcPeriod"/>
            </a:pPr>
            <a:r>
              <a:rPr lang="en-US" sz="2400" dirty="0" smtClean="0"/>
              <a:t>The Greek definite article functions similarly but with greater diversity &amp; stronger emphasis.</a:t>
            </a:r>
          </a:p>
          <a:p>
            <a:pPr lvl="1">
              <a:buFont typeface="+mj-lt"/>
              <a:buAutoNum type="arabicPeriod"/>
            </a:pPr>
            <a:r>
              <a:rPr lang="en-US" dirty="0" smtClean="0"/>
              <a:t>It is more advanced than the English definite article.</a:t>
            </a:r>
          </a:p>
          <a:p>
            <a:pPr lvl="1">
              <a:buFont typeface="+mj-lt"/>
              <a:buAutoNum type="arabicPeriod"/>
            </a:pPr>
            <a:r>
              <a:rPr lang="en-US" dirty="0" smtClean="0"/>
              <a:t>To identify, individualize, distinguish, limit &amp; make definite.</a:t>
            </a:r>
          </a:p>
          <a:p>
            <a:pPr marL="460375" indent="-460375">
              <a:buFont typeface="+mj-lt"/>
              <a:buAutoNum type="alphaUcPeriod"/>
            </a:pPr>
            <a:r>
              <a:rPr lang="en-US" sz="2400" dirty="0" smtClean="0"/>
              <a:t>English “the”=</a:t>
            </a:r>
            <a:r>
              <a:rPr lang="en-US" sz="2400" u="sng" dirty="0" smtClean="0"/>
              <a:t>1,541</a:t>
            </a:r>
            <a:r>
              <a:rPr lang="en-US" sz="2400" dirty="0" smtClean="0"/>
              <a:t> </a:t>
            </a:r>
            <a:r>
              <a:rPr lang="en-US" sz="2400" dirty="0" err="1" smtClean="0"/>
              <a:t>x’s</a:t>
            </a:r>
            <a:r>
              <a:rPr lang="en-US" sz="2400" dirty="0" smtClean="0"/>
              <a:t> in 781 </a:t>
            </a:r>
            <a:r>
              <a:rPr lang="en-US" sz="2400" dirty="0" err="1" smtClean="0"/>
              <a:t>vss</a:t>
            </a:r>
            <a:r>
              <a:rPr lang="en-US" sz="2400" dirty="0" smtClean="0"/>
              <a:t> of Acts in NKJV </a:t>
            </a:r>
            <a:r>
              <a:rPr lang="en-US" sz="2000" dirty="0" smtClean="0"/>
              <a:t>(of 1,007 </a:t>
            </a:r>
            <a:r>
              <a:rPr lang="en-US" sz="2000" dirty="0" err="1" smtClean="0"/>
              <a:t>vss</a:t>
            </a:r>
            <a:r>
              <a:rPr lang="en-US" sz="2000" dirty="0" smtClean="0"/>
              <a:t>)</a:t>
            </a:r>
            <a:endParaRPr lang="en-US" sz="2400" dirty="0" smtClean="0"/>
          </a:p>
        </p:txBody>
      </p:sp>
      <p:sp>
        <p:nvSpPr>
          <p:cNvPr id="4" name="Title 1"/>
          <p:cNvSpPr txBox="1">
            <a:spLocks/>
          </p:cNvSpPr>
          <p:nvPr/>
        </p:nvSpPr>
        <p:spPr>
          <a:xfrm>
            <a:off x="228600" y="228600"/>
            <a:ext cx="533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I.</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34200" cy="487362"/>
          </a:xfrm>
        </p:spPr>
        <p:txBody>
          <a:bodyPr/>
          <a:lstStyle/>
          <a:p>
            <a:pPr algn="l"/>
            <a:r>
              <a:rPr lang="en-US" sz="3200" dirty="0" smtClean="0"/>
              <a:t>Introductory Thoughts</a:t>
            </a:r>
            <a:endParaRPr lang="en-US" sz="3200" u="sng" dirty="0"/>
          </a:p>
        </p:txBody>
      </p:sp>
      <p:sp>
        <p:nvSpPr>
          <p:cNvPr id="3" name="Content Placeholder 2"/>
          <p:cNvSpPr>
            <a:spLocks noGrp="1"/>
          </p:cNvSpPr>
          <p:nvPr>
            <p:ph idx="1"/>
          </p:nvPr>
        </p:nvSpPr>
        <p:spPr>
          <a:xfrm>
            <a:off x="457200" y="838200"/>
            <a:ext cx="8458200" cy="5791200"/>
          </a:xfrm>
        </p:spPr>
        <p:txBody>
          <a:bodyPr>
            <a:normAutofit lnSpcReduction="10000"/>
          </a:bodyPr>
          <a:lstStyle/>
          <a:p>
            <a:pPr marL="460375" indent="-460375">
              <a:buFont typeface="+mj-lt"/>
              <a:buAutoNum type="alphaUcPeriod" startAt="6"/>
            </a:pPr>
            <a:r>
              <a:rPr lang="en-US" sz="2400" dirty="0" smtClean="0"/>
              <a:t>In the use of “the,” God supported, furthered &amp; </a:t>
            </a:r>
            <a:br>
              <a:rPr lang="en-US" sz="2400" dirty="0" smtClean="0"/>
            </a:br>
            <a:r>
              <a:rPr lang="en-US" sz="2400" dirty="0" smtClean="0"/>
              <a:t>accomplished the main theme &amp; purpose of Acts.</a:t>
            </a:r>
          </a:p>
          <a:p>
            <a:pPr marL="736600" lvl="1" indent="-273050">
              <a:buFont typeface="+mj-lt"/>
              <a:buAutoNum type="arabicPeriod"/>
            </a:pPr>
            <a:r>
              <a:rPr lang="en-US" dirty="0" smtClean="0"/>
              <a:t>Primary theme = the historical, Divine record of the origin, establishment and spread of the Lord’s church and N.T. Christianity in the first-century world</a:t>
            </a:r>
          </a:p>
          <a:p>
            <a:pPr marL="736600" lvl="1" indent="-273050">
              <a:buFont typeface="+mj-lt"/>
              <a:buAutoNum type="arabicPeriod"/>
            </a:pPr>
            <a:r>
              <a:rPr lang="en-US" dirty="0" smtClean="0"/>
              <a:t>Primary purpose = to give readers multiple cases of conversion—the main purpose for which Jesus died and the main work for which the apostles were commissioned.</a:t>
            </a:r>
          </a:p>
          <a:p>
            <a:pPr marL="736600" lvl="1" indent="-273050">
              <a:buFont typeface="+mj-lt"/>
              <a:buAutoNum type="arabicPeriod"/>
            </a:pPr>
            <a:r>
              <a:rPr lang="en-US" dirty="0" smtClean="0"/>
              <a:t>The book of Acts contains the instructions necessary for one to become a </a:t>
            </a:r>
            <a:r>
              <a:rPr lang="en-US" u="sng" dirty="0" smtClean="0"/>
              <a:t>Christian</a:t>
            </a:r>
            <a:r>
              <a:rPr lang="en-US" dirty="0" smtClean="0"/>
              <a:t> and to understand God’s plan for His </a:t>
            </a:r>
            <a:r>
              <a:rPr lang="en-US" u="sng" dirty="0" smtClean="0"/>
              <a:t>church</a:t>
            </a:r>
            <a:r>
              <a:rPr lang="en-US" dirty="0" smtClean="0"/>
              <a:t>, and it also contains the examples of those following the Divine instructions.</a:t>
            </a:r>
          </a:p>
          <a:p>
            <a:pPr marL="736600" lvl="1" indent="-273050">
              <a:buFont typeface="+mj-lt"/>
              <a:buAutoNum type="arabicPeriod"/>
            </a:pPr>
            <a:r>
              <a:rPr lang="en-US" dirty="0" smtClean="0"/>
              <a:t>God’s use and emphasis of the definite article is to </a:t>
            </a:r>
            <a:r>
              <a:rPr lang="en-US" u="sng" dirty="0" smtClean="0"/>
              <a:t>identify, specify and distinguish</a:t>
            </a:r>
            <a:r>
              <a:rPr lang="en-US" dirty="0" smtClean="0"/>
              <a:t> Him, His cause, His plan and His promise from anything and everything else!</a:t>
            </a:r>
          </a:p>
        </p:txBody>
      </p:sp>
      <p:sp>
        <p:nvSpPr>
          <p:cNvPr id="4" name="Title 1"/>
          <p:cNvSpPr txBox="1">
            <a:spLocks/>
          </p:cNvSpPr>
          <p:nvPr/>
        </p:nvSpPr>
        <p:spPr>
          <a:xfrm>
            <a:off x="228600" y="228600"/>
            <a:ext cx="533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I.</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4800600"/>
          </a:xfrm>
        </p:spPr>
        <p:txBody>
          <a:bodyPr>
            <a:normAutofit fontScale="70000" lnSpcReduction="20000"/>
          </a:bodyPr>
          <a:lstStyle/>
          <a:p>
            <a:pPr marL="457200" indent="-457200">
              <a:buFont typeface="+mj-lt"/>
              <a:buAutoNum type="alphaUcPeriod"/>
            </a:pPr>
            <a:r>
              <a:rPr lang="en-US" dirty="0" smtClean="0"/>
              <a:t>“The God” is found 13 times in 9 verses</a:t>
            </a:r>
          </a:p>
          <a:p>
            <a:pPr marL="457200" indent="-457200">
              <a:buFont typeface="+mj-lt"/>
              <a:buAutoNum type="alphaUcPeriod"/>
            </a:pPr>
            <a:r>
              <a:rPr lang="en-US" dirty="0" smtClean="0"/>
              <a:t>“The Father” is found in 3 verses (1:4, 7; 2:33)</a:t>
            </a:r>
          </a:p>
          <a:p>
            <a:pPr marL="457200" indent="-457200">
              <a:buFont typeface="+mj-lt"/>
              <a:buAutoNum type="alphaUcPeriod"/>
            </a:pPr>
            <a:r>
              <a:rPr lang="en-US" dirty="0" smtClean="0"/>
              <a:t>“The living God” is found in 14:15</a:t>
            </a:r>
          </a:p>
          <a:p>
            <a:pPr marL="457200" indent="-457200">
              <a:buFont typeface="+mj-lt"/>
              <a:buAutoNum type="alphaUcPeriod"/>
            </a:pPr>
            <a:r>
              <a:rPr lang="en-US" dirty="0" smtClean="0"/>
              <a:t>“The Most High” is found in 2 verses (7:48; 16:17)</a:t>
            </a:r>
          </a:p>
          <a:p>
            <a:pPr marL="457200" indent="-457200">
              <a:buFont typeface="+mj-lt"/>
              <a:buAutoNum type="alphaUcPeriod"/>
            </a:pPr>
            <a:r>
              <a:rPr lang="en-US" dirty="0" smtClean="0"/>
              <a:t>“The Lord” is found 76 times in 74 verses</a:t>
            </a:r>
          </a:p>
          <a:p>
            <a:pPr marL="457200" indent="-457200">
              <a:buFont typeface="+mj-lt"/>
              <a:buAutoNum type="alphaUcPeriod"/>
            </a:pPr>
            <a:r>
              <a:rPr lang="en-US" dirty="0" smtClean="0"/>
              <a:t>“The LORD” is found 11 times in 10 verses</a:t>
            </a:r>
          </a:p>
          <a:p>
            <a:pPr marL="457200" indent="-457200">
              <a:buFont typeface="+mj-lt"/>
              <a:buAutoNum type="alphaUcPeriod"/>
            </a:pPr>
            <a:r>
              <a:rPr lang="en-US" dirty="0" smtClean="0"/>
              <a:t>“The Christ” is found 12 times in 11 verses</a:t>
            </a:r>
          </a:p>
          <a:p>
            <a:pPr marL="457200" indent="-457200">
              <a:buFont typeface="+mj-lt"/>
              <a:buAutoNum type="alphaUcPeriod"/>
            </a:pPr>
            <a:r>
              <a:rPr lang="en-US" dirty="0" smtClean="0"/>
              <a:t>“The Just One” is found in 3 verses (3:14; 7:52; 22:14)</a:t>
            </a:r>
          </a:p>
          <a:p>
            <a:pPr marL="457200" indent="-457200">
              <a:buFont typeface="+mj-lt"/>
              <a:buAutoNum type="alphaUcPeriod"/>
            </a:pPr>
            <a:r>
              <a:rPr lang="en-US" dirty="0" smtClean="0"/>
              <a:t>“The Holy One” is found in 3:14</a:t>
            </a:r>
          </a:p>
          <a:p>
            <a:pPr marL="457200" indent="-457200">
              <a:buFont typeface="+mj-lt"/>
              <a:buAutoNum type="alphaUcPeriod"/>
            </a:pPr>
            <a:r>
              <a:rPr lang="en-US" dirty="0" smtClean="0"/>
              <a:t>“The Son of Man” or “the Son of God” is found in 3 verses</a:t>
            </a:r>
          </a:p>
          <a:p>
            <a:pPr marL="457200" indent="-457200">
              <a:buFont typeface="+mj-lt"/>
              <a:buAutoNum type="alphaUcPeriod"/>
            </a:pPr>
            <a:r>
              <a:rPr lang="en-US" dirty="0" smtClean="0"/>
              <a:t>“The Man” is found in 17:31</a:t>
            </a:r>
          </a:p>
          <a:p>
            <a:pPr marL="457200" indent="-457200">
              <a:buFont typeface="+mj-lt"/>
              <a:buAutoNum type="alphaUcPeriod"/>
            </a:pPr>
            <a:r>
              <a:rPr lang="en-US" dirty="0" smtClean="0"/>
              <a:t>“The stone” and “the chief cornerstone” are both found in 4:11</a:t>
            </a:r>
          </a:p>
          <a:p>
            <a:pPr marL="457200" indent="-457200">
              <a:buFont typeface="+mj-lt"/>
              <a:buAutoNum type="alphaUcPeriod"/>
            </a:pPr>
            <a:r>
              <a:rPr lang="en-US" dirty="0" smtClean="0"/>
              <a:t>“The name” is found in 20 verses</a:t>
            </a:r>
          </a:p>
          <a:p>
            <a:pPr marL="457200" indent="-457200">
              <a:buFont typeface="+mj-lt"/>
              <a:buAutoNum type="alphaUcPeriod"/>
            </a:pPr>
            <a:r>
              <a:rPr lang="en-US" dirty="0" smtClean="0"/>
              <a:t>“The Holy Spirit” or “the Spirit” is found in 53 verses</a:t>
            </a:r>
          </a:p>
          <a:p>
            <a:pPr marL="457200" indent="-457200">
              <a:buFont typeface="+mj-lt"/>
              <a:buAutoNum type="alphaUcPeriod"/>
            </a:pPr>
            <a:r>
              <a:rPr lang="en-US" dirty="0" smtClean="0"/>
              <a:t>There is ONE specified, identified, distinguished God!  There is no other!</a:t>
            </a:r>
          </a:p>
        </p:txBody>
      </p:sp>
      <p:sp>
        <p:nvSpPr>
          <p:cNvPr id="4" name="Title 1"/>
          <p:cNvSpPr txBox="1">
            <a:spLocks/>
          </p:cNvSpPr>
          <p:nvPr/>
        </p:nvSpPr>
        <p:spPr>
          <a:xfrm>
            <a:off x="228600" y="228600"/>
            <a:ext cx="6858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II.</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
        <p:nvSpPr>
          <p:cNvPr id="5" name="Title 1"/>
          <p:cNvSpPr txBox="1">
            <a:spLocks/>
          </p:cNvSpPr>
          <p:nvPr/>
        </p:nvSpPr>
        <p:spPr>
          <a:xfrm>
            <a:off x="762000" y="274638"/>
            <a:ext cx="6553200" cy="1477962"/>
          </a:xfrm>
          <a:prstGeom prst="rect">
            <a:avLst/>
          </a:prstGeom>
        </p:spPr>
        <p:txBody>
          <a:bodyPr vert="horz" lIns="91440" tIns="45720" rIns="91440" bIns="45720" rtlCol="0" anchor="ctr">
            <a:noAutofit/>
          </a:bodyPr>
          <a:lstStyle/>
          <a:p>
            <a:pPr>
              <a:spcBef>
                <a:spcPct val="0"/>
              </a:spcBef>
            </a:pPr>
            <a:r>
              <a:rPr lang="en-US" sz="3200" b="1" dirty="0" smtClean="0">
                <a:solidFill>
                  <a:srgbClr val="B70000"/>
                </a:solidFill>
                <a:effectLst>
                  <a:outerShdw blurRad="38100" dist="38100" dir="2700000" algn="ctr" rotWithShape="0">
                    <a:schemeClr val="tx1"/>
                  </a:outerShdw>
                </a:effectLst>
                <a:latin typeface="Cambria" pitchFamily="18" charset="0"/>
                <a:ea typeface="+mj-ea"/>
                <a:cs typeface="+mj-cs"/>
              </a:rPr>
              <a:t>God Used the Word “The” to Identify, Specify and Distinguish the </a:t>
            </a:r>
            <a:r>
              <a:rPr lang="en-US" sz="3200" b="1" u="sng" dirty="0" smtClean="0">
                <a:solidFill>
                  <a:srgbClr val="B70000"/>
                </a:solidFill>
                <a:effectLst>
                  <a:outerShdw blurRad="38100" dist="38100" dir="2700000" algn="ctr" rotWithShape="0">
                    <a:schemeClr val="tx1"/>
                  </a:outerShdw>
                </a:effectLst>
                <a:latin typeface="Cambria" pitchFamily="18" charset="0"/>
                <a:ea typeface="+mj-ea"/>
                <a:cs typeface="+mj-cs"/>
              </a:rPr>
              <a:t>Godhead</a:t>
            </a:r>
            <a:r>
              <a:rPr lang="en-US" sz="3200" b="1" dirty="0" smtClean="0">
                <a:solidFill>
                  <a:srgbClr val="B70000"/>
                </a:solidFill>
                <a:effectLst>
                  <a:outerShdw blurRad="38100" dist="38100" dir="2700000" algn="ctr" rotWithShape="0">
                    <a:schemeClr val="tx1"/>
                  </a:outerShdw>
                </a:effectLst>
                <a:latin typeface="Cambria" pitchFamily="18" charset="0"/>
                <a:ea typeface="+mj-ea"/>
                <a:cs typeface="+mj-cs"/>
              </a:rPr>
              <a:t>.</a:t>
            </a:r>
            <a:endParaRPr kumimoji="0" lang="en-US" sz="3200" b="1" i="0" u="sng" strike="noStrike" kern="1200" cap="none" spc="0" normalizeH="0" baseline="0" noProof="0" dirty="0">
              <a:ln>
                <a:noFill/>
              </a:ln>
              <a:solidFill>
                <a:srgbClr val="B70000"/>
              </a:solidFill>
              <a:effectLst>
                <a:outerShdw blurRad="38100" dist="38100" dir="2700000" algn="ctr" rotWithShape="0">
                  <a:schemeClr val="tx1"/>
                </a:outerShdw>
              </a:effectLst>
              <a:uLnTx/>
              <a:uFillTx/>
              <a:latin typeface="Cambria"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4953000"/>
          </a:xfrm>
        </p:spPr>
        <p:txBody>
          <a:bodyPr>
            <a:noAutofit/>
          </a:bodyPr>
          <a:lstStyle/>
          <a:p>
            <a:pPr marL="457200" indent="-457200">
              <a:spcBef>
                <a:spcPts val="200"/>
              </a:spcBef>
              <a:buFont typeface="+mj-lt"/>
              <a:buAutoNum type="alphaUcPeriod"/>
            </a:pPr>
            <a:r>
              <a:rPr lang="en-US" dirty="0" smtClean="0"/>
              <a:t>“The </a:t>
            </a:r>
            <a:r>
              <a:rPr lang="en-US" u="sng" dirty="0" smtClean="0"/>
              <a:t>word</a:t>
            </a:r>
            <a:r>
              <a:rPr lang="en-US" dirty="0" smtClean="0"/>
              <a:t>” is found in 34 verses</a:t>
            </a:r>
          </a:p>
          <a:p>
            <a:pPr marL="736600" lvl="1" indent="-279400">
              <a:spcBef>
                <a:spcPts val="200"/>
              </a:spcBef>
              <a:buFont typeface="+mj-lt"/>
              <a:buAutoNum type="arabicPeriod"/>
            </a:pPr>
            <a:r>
              <a:rPr lang="en-US" dirty="0" smtClean="0"/>
              <a:t>“The word of God” 12 times (4:31; 6:2, 7; 8:14; 11:1; 12:24; 13:5, 7, 44, 46; 17:13; 18:11)</a:t>
            </a:r>
          </a:p>
          <a:p>
            <a:pPr marL="736600" lvl="1" indent="-279400">
              <a:spcBef>
                <a:spcPts val="200"/>
              </a:spcBef>
              <a:buFont typeface="+mj-lt"/>
              <a:buAutoNum type="arabicPeriod"/>
            </a:pPr>
            <a:r>
              <a:rPr lang="en-US" dirty="0" smtClean="0"/>
              <a:t>“The word of the Lord” 9 times (8:25; 11:16; 13:48, 49; 15:35, 36; 16:32; 19:10, 20)</a:t>
            </a:r>
          </a:p>
          <a:p>
            <a:pPr marL="736600" lvl="1" indent="-279400">
              <a:spcBef>
                <a:spcPts val="200"/>
              </a:spcBef>
              <a:buFont typeface="+mj-lt"/>
              <a:buAutoNum type="arabicPeriod"/>
            </a:pPr>
            <a:r>
              <a:rPr lang="en-US" dirty="0" smtClean="0"/>
              <a:t>“The word of His grace” 2 times (14:3; 20:32)</a:t>
            </a:r>
          </a:p>
          <a:p>
            <a:pPr marL="736600" lvl="1" indent="-279400">
              <a:spcBef>
                <a:spcPts val="200"/>
              </a:spcBef>
              <a:buFont typeface="+mj-lt"/>
              <a:buAutoNum type="arabicPeriod"/>
            </a:pPr>
            <a:r>
              <a:rPr lang="en-US" dirty="0" smtClean="0"/>
              <a:t>“The word of this salvation” once (13:26)</a:t>
            </a:r>
          </a:p>
          <a:p>
            <a:pPr marL="736600" lvl="1" indent="-279400">
              <a:spcBef>
                <a:spcPts val="200"/>
              </a:spcBef>
              <a:buFont typeface="+mj-lt"/>
              <a:buAutoNum type="arabicPeriod"/>
            </a:pPr>
            <a:r>
              <a:rPr lang="en-US" dirty="0" smtClean="0"/>
              <a:t>“The word of the gospel” once (15:7)</a:t>
            </a:r>
          </a:p>
          <a:p>
            <a:pPr marL="736600" lvl="1" indent="-279400">
              <a:spcBef>
                <a:spcPts val="200"/>
              </a:spcBef>
              <a:buFont typeface="+mj-lt"/>
              <a:buAutoNum type="arabicPeriod"/>
            </a:pPr>
            <a:r>
              <a:rPr lang="en-US" dirty="0" smtClean="0"/>
              <a:t>“The word” 9 times (4:4; 6:4; 8:4; 10:36, 44; 11:19; 14:25; 16:6; 17:11)</a:t>
            </a:r>
          </a:p>
        </p:txBody>
      </p:sp>
      <p:sp>
        <p:nvSpPr>
          <p:cNvPr id="4" name="Title 1"/>
          <p:cNvSpPr txBox="1">
            <a:spLocks/>
          </p:cNvSpPr>
          <p:nvPr/>
        </p:nvSpPr>
        <p:spPr>
          <a:xfrm>
            <a:off x="228600" y="228600"/>
            <a:ext cx="83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III.</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
        <p:nvSpPr>
          <p:cNvPr id="6" name="Title 1"/>
          <p:cNvSpPr>
            <a:spLocks noGrp="1"/>
          </p:cNvSpPr>
          <p:nvPr>
            <p:ph type="title"/>
          </p:nvPr>
        </p:nvSpPr>
        <p:spPr>
          <a:xfrm>
            <a:off x="990600" y="274638"/>
            <a:ext cx="6172200" cy="1477962"/>
          </a:xfrm>
        </p:spPr>
        <p:txBody>
          <a:bodyPr/>
          <a:lstStyle/>
          <a:p>
            <a:pPr algn="l"/>
            <a:r>
              <a:rPr lang="en-US" sz="3200" dirty="0" smtClean="0"/>
              <a:t>God Used the Word “The” to Identify, Specify and Distinguish His </a:t>
            </a:r>
            <a:r>
              <a:rPr lang="en-US" sz="3200" u="sng" dirty="0" smtClean="0"/>
              <a:t>Unique Revelation</a:t>
            </a:r>
            <a:r>
              <a:rPr lang="en-US" sz="3200" dirty="0" smtClean="0"/>
              <a:t>.</a:t>
            </a:r>
            <a:endParaRPr lang="en-US" sz="3200"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4953000"/>
          </a:xfrm>
        </p:spPr>
        <p:txBody>
          <a:bodyPr>
            <a:noAutofit/>
          </a:bodyPr>
          <a:lstStyle/>
          <a:p>
            <a:pPr marL="457200" indent="-457200">
              <a:spcBef>
                <a:spcPts val="0"/>
              </a:spcBef>
              <a:buFont typeface="+mj-lt"/>
              <a:buAutoNum type="alphaUcPeriod"/>
            </a:pPr>
            <a:r>
              <a:rPr lang="en-US" dirty="0" smtClean="0"/>
              <a:t>“The </a:t>
            </a:r>
            <a:r>
              <a:rPr lang="en-US" u="sng" dirty="0" smtClean="0"/>
              <a:t>word</a:t>
            </a:r>
            <a:r>
              <a:rPr lang="en-US" dirty="0" smtClean="0"/>
              <a:t>” is found in 34 verses</a:t>
            </a:r>
          </a:p>
          <a:p>
            <a:pPr marL="457200" indent="-457200">
              <a:spcBef>
                <a:spcPts val="0"/>
              </a:spcBef>
              <a:buFont typeface="+mj-lt"/>
              <a:buAutoNum type="alphaUcPeriod"/>
            </a:pPr>
            <a:r>
              <a:rPr lang="en-US" dirty="0" smtClean="0"/>
              <a:t>“The </a:t>
            </a:r>
            <a:r>
              <a:rPr lang="en-US" u="sng" dirty="0" smtClean="0"/>
              <a:t>gospel</a:t>
            </a:r>
            <a:r>
              <a:rPr lang="en-US" dirty="0" smtClean="0"/>
              <a:t>” is found in 6 verses (8:25; 14:7, 21; 15:7; 16:10; 20:24)</a:t>
            </a:r>
          </a:p>
          <a:p>
            <a:pPr marL="457200" indent="-457200">
              <a:spcBef>
                <a:spcPts val="0"/>
              </a:spcBef>
              <a:buFont typeface="+mj-lt"/>
              <a:buAutoNum type="alphaUcPeriod"/>
            </a:pPr>
            <a:r>
              <a:rPr lang="en-US" dirty="0" smtClean="0"/>
              <a:t>“The </a:t>
            </a:r>
            <a:r>
              <a:rPr lang="en-US" u="sng" dirty="0" smtClean="0"/>
              <a:t>faith</a:t>
            </a:r>
            <a:r>
              <a:rPr lang="en-US" dirty="0" smtClean="0"/>
              <a:t>” is found in 6 verses (3:16; 6:7; 13:8; 14:22; 16:5; 24:24)</a:t>
            </a:r>
          </a:p>
          <a:p>
            <a:pPr marL="457200" indent="-457200">
              <a:spcBef>
                <a:spcPts val="0"/>
              </a:spcBef>
              <a:buFont typeface="+mj-lt"/>
              <a:buAutoNum type="alphaUcPeriod"/>
            </a:pPr>
            <a:r>
              <a:rPr lang="en-US" dirty="0" smtClean="0"/>
              <a:t>“The teaching of the Lord” is found in 13:12</a:t>
            </a:r>
          </a:p>
          <a:p>
            <a:pPr marL="457200" indent="-457200">
              <a:spcBef>
                <a:spcPts val="0"/>
              </a:spcBef>
              <a:buFont typeface="+mj-lt"/>
              <a:buAutoNum type="alphaUcPeriod"/>
            </a:pPr>
            <a:r>
              <a:rPr lang="en-US" dirty="0" smtClean="0"/>
              <a:t>“The apostles’ </a:t>
            </a:r>
            <a:r>
              <a:rPr lang="en-US" u="sng" dirty="0" smtClean="0"/>
              <a:t>doctrine</a:t>
            </a:r>
            <a:r>
              <a:rPr lang="en-US" dirty="0" smtClean="0"/>
              <a:t>” is found in 2:42</a:t>
            </a:r>
          </a:p>
          <a:p>
            <a:pPr marL="457200" indent="-457200">
              <a:spcBef>
                <a:spcPts val="0"/>
              </a:spcBef>
              <a:buFont typeface="+mj-lt"/>
              <a:buAutoNum type="alphaUcPeriod"/>
            </a:pPr>
            <a:r>
              <a:rPr lang="en-US" dirty="0" smtClean="0"/>
              <a:t>“The Scripture” or “the Scriptures” is found in 5 verses (8:32; 17:2, 11; 18:24, 28)</a:t>
            </a:r>
          </a:p>
          <a:p>
            <a:pPr marL="457200" indent="-457200">
              <a:spcBef>
                <a:spcPts val="0"/>
              </a:spcBef>
              <a:buFont typeface="+mj-lt"/>
              <a:buAutoNum type="alphaUcPeriod"/>
            </a:pPr>
            <a:r>
              <a:rPr lang="en-US" dirty="0" smtClean="0"/>
              <a:t>There is ONE specified, identified, distinguished revelation!  There is no other!</a:t>
            </a:r>
          </a:p>
        </p:txBody>
      </p:sp>
      <p:sp>
        <p:nvSpPr>
          <p:cNvPr id="4" name="Title 1"/>
          <p:cNvSpPr txBox="1">
            <a:spLocks/>
          </p:cNvSpPr>
          <p:nvPr/>
        </p:nvSpPr>
        <p:spPr>
          <a:xfrm>
            <a:off x="228600" y="228600"/>
            <a:ext cx="83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III.</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
        <p:nvSpPr>
          <p:cNvPr id="6" name="Title 1"/>
          <p:cNvSpPr>
            <a:spLocks noGrp="1"/>
          </p:cNvSpPr>
          <p:nvPr>
            <p:ph type="title"/>
          </p:nvPr>
        </p:nvSpPr>
        <p:spPr>
          <a:xfrm>
            <a:off x="990600" y="274638"/>
            <a:ext cx="6172200" cy="1477962"/>
          </a:xfrm>
        </p:spPr>
        <p:txBody>
          <a:bodyPr/>
          <a:lstStyle/>
          <a:p>
            <a:pPr algn="l"/>
            <a:r>
              <a:rPr lang="en-US" sz="3200" dirty="0" smtClean="0"/>
              <a:t>God Used the Word “The” to Identify, Specify and Distinguish His </a:t>
            </a:r>
            <a:r>
              <a:rPr lang="en-US" sz="3200" u="sng" dirty="0" smtClean="0"/>
              <a:t>Unique Revelation</a:t>
            </a:r>
            <a:r>
              <a:rPr lang="en-US" sz="3200" dirty="0" smtClean="0"/>
              <a:t>.</a:t>
            </a:r>
            <a:endParaRPr lang="en-US" sz="3200"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4953000"/>
          </a:xfrm>
        </p:spPr>
        <p:txBody>
          <a:bodyPr>
            <a:noAutofit/>
          </a:bodyPr>
          <a:lstStyle/>
          <a:p>
            <a:pPr marL="457200" indent="-457200">
              <a:spcBef>
                <a:spcPts val="200"/>
              </a:spcBef>
              <a:buFont typeface="+mj-lt"/>
              <a:buAutoNum type="alphaUcPeriod"/>
            </a:pPr>
            <a:r>
              <a:rPr lang="en-US" sz="2500" dirty="0" smtClean="0"/>
              <a:t>“The </a:t>
            </a:r>
            <a:r>
              <a:rPr lang="en-US" sz="2500" u="sng" dirty="0" smtClean="0"/>
              <a:t>kingdom</a:t>
            </a:r>
            <a:r>
              <a:rPr lang="en-US" sz="2500" dirty="0" smtClean="0"/>
              <a:t>” is found in 8 verses (1:3, 6; 8:12; 14:22; 19:8; 20:25; 28:23, 31)</a:t>
            </a:r>
          </a:p>
          <a:p>
            <a:pPr marL="457200" indent="-457200">
              <a:spcBef>
                <a:spcPts val="200"/>
              </a:spcBef>
              <a:buFont typeface="+mj-lt"/>
              <a:buAutoNum type="alphaUcPeriod"/>
            </a:pPr>
            <a:r>
              <a:rPr lang="en-US" sz="2500" dirty="0" smtClean="0"/>
              <a:t>“The </a:t>
            </a:r>
            <a:r>
              <a:rPr lang="en-US" sz="2500" u="sng" dirty="0" smtClean="0"/>
              <a:t>church</a:t>
            </a:r>
            <a:r>
              <a:rPr lang="en-US" sz="2500" dirty="0" smtClean="0"/>
              <a:t>” is found in 15 verses (2:47; 5:11; 8:1, 3; 11:22, 26; 12:1, 5; 13:1; 14:27; 15:3, 4; 18:22; 20:17, 28)</a:t>
            </a:r>
          </a:p>
          <a:p>
            <a:pPr marL="457200" indent="-457200">
              <a:spcBef>
                <a:spcPts val="200"/>
              </a:spcBef>
              <a:buFont typeface="+mj-lt"/>
              <a:buAutoNum type="alphaUcPeriod"/>
            </a:pPr>
            <a:r>
              <a:rPr lang="en-US" sz="2500" dirty="0" smtClean="0"/>
              <a:t>“The </a:t>
            </a:r>
            <a:r>
              <a:rPr lang="en-US" sz="2500" u="sng" dirty="0" smtClean="0"/>
              <a:t>saints</a:t>
            </a:r>
            <a:r>
              <a:rPr lang="en-US" sz="2500" dirty="0" smtClean="0"/>
              <a:t>” is found in 3 verses (9:32, 41; 26:10)</a:t>
            </a:r>
          </a:p>
          <a:p>
            <a:pPr marL="457200" indent="-457200">
              <a:spcBef>
                <a:spcPts val="200"/>
              </a:spcBef>
              <a:buFont typeface="+mj-lt"/>
              <a:buAutoNum type="alphaUcPeriod"/>
            </a:pPr>
            <a:r>
              <a:rPr lang="en-US" sz="2500" dirty="0" smtClean="0"/>
              <a:t>“The disciples” is found 24 times in 24 verses</a:t>
            </a:r>
          </a:p>
          <a:p>
            <a:pPr marL="457200" indent="-457200">
              <a:spcBef>
                <a:spcPts val="200"/>
              </a:spcBef>
              <a:buFont typeface="+mj-lt"/>
              <a:buAutoNum type="alphaUcPeriod"/>
            </a:pPr>
            <a:r>
              <a:rPr lang="en-US" sz="2500" dirty="0" smtClean="0"/>
              <a:t>“The brethren” is found 23 times in 22 verses</a:t>
            </a:r>
          </a:p>
          <a:p>
            <a:pPr marL="457200" indent="-457200">
              <a:spcBef>
                <a:spcPts val="200"/>
              </a:spcBef>
              <a:buFont typeface="+mj-lt"/>
              <a:buAutoNum type="alphaUcPeriod"/>
            </a:pPr>
            <a:r>
              <a:rPr lang="en-US" sz="2500" dirty="0" smtClean="0"/>
              <a:t>“The flock” is found in 2 verses (20:28, 29)</a:t>
            </a:r>
          </a:p>
          <a:p>
            <a:pPr marL="457200" indent="-457200">
              <a:spcBef>
                <a:spcPts val="200"/>
              </a:spcBef>
              <a:buFont typeface="+mj-lt"/>
              <a:buAutoNum type="alphaUcPeriod"/>
            </a:pPr>
            <a:r>
              <a:rPr lang="en-US" sz="2500" dirty="0" smtClean="0"/>
              <a:t>“The </a:t>
            </a:r>
            <a:r>
              <a:rPr lang="en-US" sz="2500" u="sng" dirty="0" smtClean="0"/>
              <a:t>offspring</a:t>
            </a:r>
            <a:r>
              <a:rPr lang="en-US" sz="2500" dirty="0" smtClean="0"/>
              <a:t> of God” is found in 17:29</a:t>
            </a:r>
          </a:p>
          <a:p>
            <a:pPr marL="457200" indent="-457200">
              <a:spcBef>
                <a:spcPts val="200"/>
              </a:spcBef>
              <a:buFont typeface="+mj-lt"/>
              <a:buAutoNum type="alphaUcPeriod"/>
            </a:pPr>
            <a:r>
              <a:rPr lang="en-US" sz="2500" dirty="0" smtClean="0"/>
              <a:t>“The </a:t>
            </a:r>
            <a:r>
              <a:rPr lang="en-US" sz="2500" u="sng" dirty="0" smtClean="0"/>
              <a:t>Way</a:t>
            </a:r>
            <a:r>
              <a:rPr lang="en-US" sz="2500" dirty="0" smtClean="0"/>
              <a:t>” is found in 5 verses (9:2; 19:9, 23; 24:14, 22)</a:t>
            </a:r>
          </a:p>
          <a:p>
            <a:pPr marL="457200" indent="-457200">
              <a:spcBef>
                <a:spcPts val="200"/>
              </a:spcBef>
              <a:buFont typeface="+mj-lt"/>
              <a:buAutoNum type="alphaUcPeriod"/>
            </a:pPr>
            <a:r>
              <a:rPr lang="en-US" sz="2500" dirty="0" smtClean="0"/>
              <a:t>There is ONE specified, identified, distinguished church!  There is no other!</a:t>
            </a:r>
          </a:p>
        </p:txBody>
      </p:sp>
      <p:sp>
        <p:nvSpPr>
          <p:cNvPr id="4" name="Title 1"/>
          <p:cNvSpPr txBox="1">
            <a:spLocks/>
          </p:cNvSpPr>
          <p:nvPr/>
        </p:nvSpPr>
        <p:spPr>
          <a:xfrm>
            <a:off x="228600" y="228600"/>
            <a:ext cx="83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IV.</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
        <p:nvSpPr>
          <p:cNvPr id="6" name="Title 1"/>
          <p:cNvSpPr>
            <a:spLocks noGrp="1"/>
          </p:cNvSpPr>
          <p:nvPr>
            <p:ph type="title"/>
          </p:nvPr>
        </p:nvSpPr>
        <p:spPr>
          <a:xfrm>
            <a:off x="990600" y="274638"/>
            <a:ext cx="6172200" cy="1477962"/>
          </a:xfrm>
        </p:spPr>
        <p:txBody>
          <a:bodyPr/>
          <a:lstStyle/>
          <a:p>
            <a:pPr algn="l"/>
            <a:r>
              <a:rPr lang="en-US" sz="3200" dirty="0" smtClean="0"/>
              <a:t>God Used the Word “The” to Identify, Specify and Distinguish His </a:t>
            </a:r>
            <a:r>
              <a:rPr lang="en-US" sz="3200" u="sng" dirty="0" smtClean="0"/>
              <a:t>Unique Church</a:t>
            </a:r>
            <a:r>
              <a:rPr lang="en-US" sz="3200" dirty="0" smtClean="0"/>
              <a:t>.</a:t>
            </a:r>
            <a:endParaRPr lang="en-US" sz="3200"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anim calcmode="lin" valueType="num">
                                      <p:cBhvr>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anim calcmode="lin" valueType="num">
                                      <p:cBhvr>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4800600"/>
          </a:xfrm>
        </p:spPr>
        <p:txBody>
          <a:bodyPr>
            <a:normAutofit fontScale="92500" lnSpcReduction="20000"/>
          </a:bodyPr>
          <a:lstStyle/>
          <a:p>
            <a:pPr marL="457200" indent="-457200">
              <a:buFont typeface="+mj-lt"/>
              <a:buAutoNum type="alphaUcPeriod"/>
            </a:pPr>
            <a:r>
              <a:rPr lang="en-US" sz="2700" dirty="0" smtClean="0"/>
              <a:t>“The grace of God” or “the Lord Jesus” is found in 6 </a:t>
            </a:r>
            <a:r>
              <a:rPr lang="en-US" sz="2700" dirty="0" err="1" smtClean="0"/>
              <a:t>vss</a:t>
            </a:r>
            <a:r>
              <a:rPr lang="en-US" sz="2700" dirty="0" smtClean="0"/>
              <a:t> (11:23; 13:43; 14:26; 15:11, 40; 20:24)</a:t>
            </a:r>
          </a:p>
          <a:p>
            <a:pPr marL="457200" indent="-457200">
              <a:buFont typeface="+mj-lt"/>
              <a:buAutoNum type="alphaUcPeriod"/>
            </a:pPr>
            <a:r>
              <a:rPr lang="en-US" sz="2700" dirty="0" smtClean="0"/>
              <a:t>“The will of God” and “the will of the Lord” are found in 13:36 and 21:14</a:t>
            </a:r>
          </a:p>
          <a:p>
            <a:pPr marL="457200" indent="-457200">
              <a:buFont typeface="+mj-lt"/>
              <a:buAutoNum type="alphaUcPeriod"/>
            </a:pPr>
            <a:r>
              <a:rPr lang="en-US" sz="2700" dirty="0" smtClean="0"/>
              <a:t>“The </a:t>
            </a:r>
            <a:r>
              <a:rPr lang="en-US" sz="2700" u="sng" dirty="0" smtClean="0"/>
              <a:t>way</a:t>
            </a:r>
            <a:r>
              <a:rPr lang="en-US" sz="2700" dirty="0" smtClean="0"/>
              <a:t>” is found in 4 verses</a:t>
            </a:r>
          </a:p>
          <a:p>
            <a:pPr marL="747713" lvl="1" indent="-284163">
              <a:buFont typeface="+mj-lt"/>
              <a:buAutoNum type="arabicPeriod"/>
            </a:pPr>
            <a:r>
              <a:rPr lang="en-US" sz="2500" dirty="0" smtClean="0"/>
              <a:t>“The way of </a:t>
            </a:r>
            <a:r>
              <a:rPr lang="en-US" sz="2500" u="sng" dirty="0" smtClean="0"/>
              <a:t>salvation</a:t>
            </a:r>
            <a:r>
              <a:rPr lang="en-US" sz="2500" dirty="0" smtClean="0"/>
              <a:t>” (16:17)</a:t>
            </a:r>
          </a:p>
          <a:p>
            <a:pPr marL="747713" lvl="1" indent="-284163">
              <a:buFont typeface="+mj-lt"/>
              <a:buAutoNum type="arabicPeriod"/>
            </a:pPr>
            <a:r>
              <a:rPr lang="en-US" sz="2500" dirty="0" smtClean="0"/>
              <a:t>“The way of the Lord” (18:25)</a:t>
            </a:r>
          </a:p>
          <a:p>
            <a:pPr marL="747713" lvl="1" indent="-284163">
              <a:buFont typeface="+mj-lt"/>
              <a:buAutoNum type="arabicPeriod"/>
            </a:pPr>
            <a:r>
              <a:rPr lang="en-US" sz="2500" dirty="0" smtClean="0"/>
              <a:t>“The way of God” (18:26)</a:t>
            </a:r>
          </a:p>
          <a:p>
            <a:pPr marL="747713" lvl="1" indent="-284163">
              <a:buFont typeface="+mj-lt"/>
              <a:buAutoNum type="arabicPeriod"/>
            </a:pPr>
            <a:r>
              <a:rPr lang="en-US" sz="2500" dirty="0" smtClean="0"/>
              <a:t>“The straight ways of the Lord” (13:10)</a:t>
            </a:r>
          </a:p>
          <a:p>
            <a:pPr marL="457200" indent="-457200">
              <a:buFont typeface="+mj-lt"/>
              <a:buAutoNum type="alphaUcPeriod"/>
            </a:pPr>
            <a:r>
              <a:rPr lang="en-US" sz="2700" dirty="0" smtClean="0"/>
              <a:t>“The </a:t>
            </a:r>
            <a:r>
              <a:rPr lang="en-US" sz="2700" u="sng" dirty="0" smtClean="0"/>
              <a:t>salvation</a:t>
            </a:r>
            <a:r>
              <a:rPr lang="en-US" sz="2700" dirty="0" smtClean="0"/>
              <a:t> of God” is found in 28:28</a:t>
            </a:r>
          </a:p>
          <a:p>
            <a:pPr marL="457200" indent="-457200">
              <a:buFont typeface="+mj-lt"/>
              <a:buAutoNum type="alphaUcPeriod"/>
            </a:pPr>
            <a:r>
              <a:rPr lang="en-US" sz="2700" dirty="0" smtClean="0"/>
              <a:t>“The </a:t>
            </a:r>
            <a:r>
              <a:rPr lang="en-US" sz="2700" u="sng" dirty="0" smtClean="0"/>
              <a:t>door</a:t>
            </a:r>
            <a:r>
              <a:rPr lang="en-US" sz="2700" dirty="0" smtClean="0"/>
              <a:t>” is found in 14:27</a:t>
            </a:r>
          </a:p>
          <a:p>
            <a:pPr marL="457200" indent="-457200">
              <a:buFont typeface="+mj-lt"/>
              <a:buAutoNum type="alphaUcPeriod"/>
            </a:pPr>
            <a:r>
              <a:rPr lang="en-US" sz="2700" dirty="0" smtClean="0"/>
              <a:t>There is ONE specified, identified, distinguished plan and will of God!  There is no other!</a:t>
            </a:r>
          </a:p>
        </p:txBody>
      </p:sp>
      <p:sp>
        <p:nvSpPr>
          <p:cNvPr id="4" name="Title 1"/>
          <p:cNvSpPr txBox="1">
            <a:spLocks/>
          </p:cNvSpPr>
          <p:nvPr/>
        </p:nvSpPr>
        <p:spPr>
          <a:xfrm>
            <a:off x="228600" y="228600"/>
            <a:ext cx="6858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V.</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
        <p:nvSpPr>
          <p:cNvPr id="5" name="Title 1"/>
          <p:cNvSpPr txBox="1">
            <a:spLocks/>
          </p:cNvSpPr>
          <p:nvPr/>
        </p:nvSpPr>
        <p:spPr>
          <a:xfrm>
            <a:off x="762000" y="274638"/>
            <a:ext cx="6400800" cy="1477962"/>
          </a:xfrm>
          <a:prstGeom prst="rect">
            <a:avLst/>
          </a:prstGeom>
        </p:spPr>
        <p:txBody>
          <a:bodyPr vert="horz" lIns="91440" tIns="45720" rIns="91440" bIns="45720" rtlCol="0" anchor="ctr">
            <a:noAutofit/>
          </a:bodyPr>
          <a:lstStyle/>
          <a:p>
            <a:pPr>
              <a:spcBef>
                <a:spcPct val="0"/>
              </a:spcBef>
            </a:pPr>
            <a:r>
              <a:rPr lang="en-US" sz="3200" b="1" dirty="0" smtClean="0">
                <a:solidFill>
                  <a:srgbClr val="B70000"/>
                </a:solidFill>
                <a:effectLst>
                  <a:outerShdw blurRad="38100" dist="38100" dir="2700000" algn="ctr" rotWithShape="0">
                    <a:schemeClr val="tx1"/>
                  </a:outerShdw>
                </a:effectLst>
                <a:latin typeface="Cambria" pitchFamily="18" charset="0"/>
                <a:ea typeface="+mj-ea"/>
                <a:cs typeface="+mj-cs"/>
              </a:rPr>
              <a:t>God Used the Word “The” to Identify, Specify and Distinguish His </a:t>
            </a:r>
            <a:r>
              <a:rPr lang="en-US" sz="3200" b="1" u="sng" dirty="0" smtClean="0">
                <a:solidFill>
                  <a:srgbClr val="B70000"/>
                </a:solidFill>
                <a:effectLst>
                  <a:outerShdw blurRad="38100" dist="38100" dir="2700000" algn="ctr" rotWithShape="0">
                    <a:schemeClr val="tx1"/>
                  </a:outerShdw>
                </a:effectLst>
                <a:latin typeface="Cambria" pitchFamily="18" charset="0"/>
                <a:ea typeface="+mj-ea"/>
                <a:cs typeface="+mj-cs"/>
              </a:rPr>
              <a:t>Unique Will for Man</a:t>
            </a:r>
            <a:r>
              <a:rPr lang="en-US" sz="3200" b="1" dirty="0" smtClean="0">
                <a:solidFill>
                  <a:srgbClr val="B70000"/>
                </a:solidFill>
                <a:effectLst>
                  <a:outerShdw blurRad="38100" dist="38100" dir="2700000" algn="ctr" rotWithShape="0">
                    <a:schemeClr val="tx1"/>
                  </a:outerShdw>
                </a:effectLst>
                <a:latin typeface="Cambria" pitchFamily="18" charset="0"/>
                <a:ea typeface="+mj-ea"/>
                <a:cs typeface="+mj-cs"/>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anim calcmode="lin" valueType="num">
                                      <p:cBhvr>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anim calcmode="lin" valueType="num">
                                      <p:cBhvr>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anim calcmode="lin" valueType="num">
                                      <p:cBhvr>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4953000"/>
          </a:xfrm>
        </p:spPr>
        <p:txBody>
          <a:bodyPr>
            <a:noAutofit/>
          </a:bodyPr>
          <a:lstStyle/>
          <a:p>
            <a:pPr marL="457200" indent="-457200">
              <a:spcBef>
                <a:spcPts val="200"/>
              </a:spcBef>
              <a:buFont typeface="+mj-lt"/>
              <a:buAutoNum type="alphaUcPeriod"/>
            </a:pPr>
            <a:r>
              <a:rPr lang="en-US" dirty="0" smtClean="0"/>
              <a:t>“The </a:t>
            </a:r>
            <a:r>
              <a:rPr lang="en-US" u="sng" dirty="0" smtClean="0"/>
              <a:t>hope</a:t>
            </a:r>
            <a:r>
              <a:rPr lang="en-US" dirty="0" smtClean="0"/>
              <a:t>” is found in 4 verses (17:27; 23:6; 26:6; 28:20)</a:t>
            </a:r>
          </a:p>
          <a:p>
            <a:pPr marL="457200" indent="-457200">
              <a:spcBef>
                <a:spcPts val="200"/>
              </a:spcBef>
              <a:buFont typeface="+mj-lt"/>
              <a:buAutoNum type="alphaUcPeriod"/>
            </a:pPr>
            <a:r>
              <a:rPr lang="en-US" dirty="0" smtClean="0"/>
              <a:t>“The </a:t>
            </a:r>
            <a:r>
              <a:rPr lang="en-US" u="sng" dirty="0" smtClean="0"/>
              <a:t>resurrection</a:t>
            </a:r>
            <a:r>
              <a:rPr lang="en-US" dirty="0" smtClean="0"/>
              <a:t> of/from the dead” is found in 4 verses (4:2; 17:18, 32; 24:21)</a:t>
            </a:r>
          </a:p>
          <a:p>
            <a:pPr marL="457200" indent="-457200">
              <a:spcBef>
                <a:spcPts val="200"/>
              </a:spcBef>
              <a:buFont typeface="+mj-lt"/>
              <a:buAutoNum type="alphaUcPeriod"/>
            </a:pPr>
            <a:r>
              <a:rPr lang="en-US" dirty="0" smtClean="0"/>
              <a:t>“The judgment” is found in 24:25</a:t>
            </a:r>
          </a:p>
          <a:p>
            <a:pPr marL="457200" indent="-457200">
              <a:spcBef>
                <a:spcPts val="200"/>
              </a:spcBef>
              <a:buFont typeface="+mj-lt"/>
              <a:buAutoNum type="alphaUcPeriod"/>
            </a:pPr>
            <a:r>
              <a:rPr lang="en-US" dirty="0" smtClean="0"/>
              <a:t>There is ONE specified, identified, distinguished hope from God!  There is no other!</a:t>
            </a:r>
          </a:p>
        </p:txBody>
      </p:sp>
      <p:sp>
        <p:nvSpPr>
          <p:cNvPr id="4" name="Title 1"/>
          <p:cNvSpPr txBox="1">
            <a:spLocks/>
          </p:cNvSpPr>
          <p:nvPr/>
        </p:nvSpPr>
        <p:spPr>
          <a:xfrm>
            <a:off x="228600" y="228600"/>
            <a:ext cx="83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00000"/>
                </a:solidFill>
                <a:effectLst>
                  <a:outerShdw blurRad="38100" dist="38100" dir="2700000" algn="ctr" rotWithShape="0">
                    <a:schemeClr val="tx1"/>
                  </a:outerShdw>
                </a:effectLst>
                <a:uLnTx/>
                <a:uFillTx/>
                <a:latin typeface="Cambria" pitchFamily="18" charset="0"/>
                <a:ea typeface="+mj-ea"/>
                <a:cs typeface="+mj-cs"/>
              </a:rPr>
              <a:t>VI.</a:t>
            </a:r>
            <a:endParaRPr kumimoji="0" lang="en-US" sz="3600" b="1" i="0" u="sng" strike="noStrike" kern="1200" cap="none" spc="0" normalizeH="0" baseline="0" noProof="0" dirty="0">
              <a:ln>
                <a:noFill/>
              </a:ln>
              <a:solidFill>
                <a:srgbClr val="800000"/>
              </a:solidFill>
              <a:effectLst>
                <a:outerShdw blurRad="38100" dist="38100" dir="2700000" algn="ctr" rotWithShape="0">
                  <a:schemeClr val="tx1"/>
                </a:outerShdw>
              </a:effectLst>
              <a:uLnTx/>
              <a:uFillTx/>
              <a:latin typeface="Cambria" pitchFamily="18" charset="0"/>
              <a:ea typeface="+mj-ea"/>
              <a:cs typeface="+mj-cs"/>
            </a:endParaRPr>
          </a:p>
        </p:txBody>
      </p:sp>
      <p:sp>
        <p:nvSpPr>
          <p:cNvPr id="6" name="Title 1"/>
          <p:cNvSpPr>
            <a:spLocks noGrp="1"/>
          </p:cNvSpPr>
          <p:nvPr>
            <p:ph type="title"/>
          </p:nvPr>
        </p:nvSpPr>
        <p:spPr>
          <a:xfrm>
            <a:off x="990600" y="274638"/>
            <a:ext cx="6172200" cy="1477962"/>
          </a:xfrm>
        </p:spPr>
        <p:txBody>
          <a:bodyPr/>
          <a:lstStyle/>
          <a:p>
            <a:pPr algn="l"/>
            <a:r>
              <a:rPr lang="en-US" sz="3200" dirty="0" smtClean="0"/>
              <a:t>God Used the Word “The” to Identify, Specify and Distinguish His </a:t>
            </a:r>
            <a:r>
              <a:rPr lang="en-US" sz="3200" u="sng" dirty="0" smtClean="0"/>
              <a:t>Unique Promised Hope</a:t>
            </a:r>
            <a:r>
              <a:rPr lang="en-US" sz="3200" dirty="0" smtClean="0"/>
              <a:t>.</a:t>
            </a:r>
            <a:endParaRPr lang="en-US" sz="3200" u="sng"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4572</TotalTime>
  <Words>1193</Words>
  <Application>Microsoft Office PowerPoint</Application>
  <PresentationFormat>On-screen Show (4:3)</PresentationFormat>
  <Paragraphs>90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Lesson 18: God’s Use of the Word “The” in the Book of Acts</vt:lpstr>
      <vt:lpstr>Introductory Thoughts</vt:lpstr>
      <vt:lpstr>Introductory Thoughts</vt:lpstr>
      <vt:lpstr>Slide 4</vt:lpstr>
      <vt:lpstr>God Used the Word “The” to Identify, Specify and Distinguish His Unique Revelation.</vt:lpstr>
      <vt:lpstr>God Used the Word “The” to Identify, Specify and Distinguish His Unique Revelation.</vt:lpstr>
      <vt:lpstr>God Used the Word “The” to Identify, Specify and Distinguish His Unique Church.</vt:lpstr>
      <vt:lpstr>Slide 8</vt:lpstr>
      <vt:lpstr>God Used the Word “The” to Identify, Specify and Distinguish His Unique Promised Hope.</vt:lpstr>
      <vt:lpstr>The Supreme Value of the Book of Acts and the Supreme Value of God’s “The” Is Evident.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Introduction to the Book of Acts</dc:title>
  <dc:creator>David</dc:creator>
  <cp:lastModifiedBy>soundshack</cp:lastModifiedBy>
  <cp:revision>347</cp:revision>
  <dcterms:created xsi:type="dcterms:W3CDTF">2013-01-23T13:30:16Z</dcterms:created>
  <dcterms:modified xsi:type="dcterms:W3CDTF">2013-08-18T13:55:31Z</dcterms:modified>
</cp:coreProperties>
</file>