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>
        <p:scale>
          <a:sx n="70" d="100"/>
          <a:sy n="70" d="100"/>
        </p:scale>
        <p:origin x="1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17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God’s Use of the Word “Believe” </a:t>
            </a:r>
            <a:br>
              <a:rPr lang="en-US" dirty="0" smtClean="0"/>
            </a:br>
            <a:r>
              <a:rPr lang="en-US" dirty="0" smtClean="0"/>
              <a:t>in the Book of Acts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-14706600" y="4953000"/>
            <a:ext cx="143256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Please pick up a </a:t>
            </a:r>
            <a:r>
              <a:rPr lang="en-US" sz="2800" b="1" u="sng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handout</a:t>
            </a: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from the table in the back of the auditorium for class this morning.</a:t>
            </a:r>
            <a:endParaRPr lang="en-US" sz="2800" b="1" dirty="0">
              <a:solidFill>
                <a:srgbClr val="99FFCC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953000"/>
          </a:xfrm>
        </p:spPr>
        <p:txBody>
          <a:bodyPr>
            <a:noAutofit/>
          </a:bodyPr>
          <a:lstStyle/>
          <a:p>
            <a:pPr marL="463550" indent="-463550">
              <a:spcBef>
                <a:spcPts val="200"/>
              </a:spcBef>
              <a:buFont typeface="+mj-lt"/>
              <a:buAutoNum type="alphaUcPeriod" startAt="2"/>
            </a:pPr>
            <a:r>
              <a:rPr lang="en-US" dirty="0" smtClean="0"/>
              <a:t>“Believe” </a:t>
            </a:r>
            <a:r>
              <a:rPr lang="en-US" i="1" dirty="0" smtClean="0"/>
              <a:t>(</a:t>
            </a:r>
            <a:r>
              <a:rPr lang="en-US" i="1" dirty="0" err="1" smtClean="0"/>
              <a:t>pisteuo</a:t>
            </a:r>
            <a:r>
              <a:rPr lang="en-US" i="1" dirty="0" smtClean="0"/>
              <a:t>)</a:t>
            </a:r>
            <a:r>
              <a:rPr lang="en-US" dirty="0" smtClean="0"/>
              <a:t> can be used to include the act of </a:t>
            </a:r>
            <a:r>
              <a:rPr lang="en-US" u="sng" dirty="0" smtClean="0"/>
              <a:t>baptism</a:t>
            </a:r>
            <a:r>
              <a:rPr lang="en-US" dirty="0" smtClean="0"/>
              <a:t>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To a group of sincere students in Acts 19, Paul asked two questions to ascertain their level of understanding and the steps they had taken prior to his arrival: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“Did you receive the Holy Spirit when you believed?” (19:2).  Answer: “No”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“Into what then were you baptized?” (19:3)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Paul was not changing topics with his second question.  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Belief and baptism are tied together.  Paul was just getting more specific.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In fact, their baptism (in v. 3) was a part of the belief process (in v. 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14779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to Specifically “Include </a:t>
            </a:r>
            <a:r>
              <a:rPr lang="en-US" sz="3200" u="sng" dirty="0" smtClean="0"/>
              <a:t>Baptism</a:t>
            </a:r>
            <a:r>
              <a:rPr lang="en-US" sz="3200" dirty="0" smtClean="0"/>
              <a:t>”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953000"/>
          </a:xfrm>
        </p:spPr>
        <p:txBody>
          <a:bodyPr>
            <a:noAutofit/>
          </a:bodyPr>
          <a:lstStyle/>
          <a:p>
            <a:pPr marL="463550" indent="-463550">
              <a:spcBef>
                <a:spcPts val="200"/>
              </a:spcBef>
              <a:buFont typeface="+mj-lt"/>
              <a:buAutoNum type="alphaUcPeriod" startAt="2"/>
            </a:pPr>
            <a:r>
              <a:rPr lang="en-US" dirty="0" smtClean="0"/>
              <a:t>“Believe” </a:t>
            </a:r>
            <a:r>
              <a:rPr lang="en-US" i="1" dirty="0" smtClean="0"/>
              <a:t>(</a:t>
            </a:r>
            <a:r>
              <a:rPr lang="en-US" i="1" dirty="0" err="1" smtClean="0"/>
              <a:t>pisteuo</a:t>
            </a:r>
            <a:r>
              <a:rPr lang="en-US" i="1" dirty="0" smtClean="0"/>
              <a:t>)</a:t>
            </a:r>
            <a:r>
              <a:rPr lang="en-US" dirty="0" smtClean="0"/>
              <a:t> can be used to include the act of </a:t>
            </a:r>
            <a:r>
              <a:rPr lang="en-US" u="sng" dirty="0" smtClean="0"/>
              <a:t>baptism</a:t>
            </a:r>
            <a:r>
              <a:rPr lang="en-US" dirty="0" smtClean="0"/>
              <a:t>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 startAt="2"/>
            </a:pPr>
            <a:r>
              <a:rPr lang="en-US" dirty="0" smtClean="0"/>
              <a:t>Those who responded to the gospel in Corinth followed the same pattern: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It is stated that “</a:t>
            </a:r>
            <a:r>
              <a:rPr lang="en-US" dirty="0" err="1" smtClean="0"/>
              <a:t>Crispus</a:t>
            </a:r>
            <a:r>
              <a:rPr lang="en-US" dirty="0" smtClean="0"/>
              <a:t>…believed on the Lord with all his household” (18:8).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Also, “And many of the Corinthians, hearing, believed and were baptized” (18:8).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err="1" smtClean="0"/>
              <a:t>Crispus</a:t>
            </a:r>
            <a:r>
              <a:rPr lang="en-US" dirty="0" smtClean="0"/>
              <a:t> did not do something different or less than the others (see 1 Cor. 1:14).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Luke merely summarizes (through synecdoche) to encompass all, incl. baptism.</a:t>
            </a:r>
            <a:endParaRPr lang="en-US" sz="4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14779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to Specifically “Include </a:t>
            </a:r>
            <a:r>
              <a:rPr lang="en-US" sz="3200" u="sng" dirty="0" smtClean="0"/>
              <a:t>Baptism</a:t>
            </a:r>
            <a:r>
              <a:rPr lang="en-US" sz="3200" dirty="0" smtClean="0"/>
              <a:t>”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00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“Believe”</a:t>
            </a:r>
            <a:r>
              <a:rPr lang="en-US" i="1" dirty="0" smtClean="0"/>
              <a:t>(</a:t>
            </a:r>
            <a:r>
              <a:rPr lang="en-US" i="1" dirty="0" err="1" smtClean="0"/>
              <a:t>pisteuo</a:t>
            </a:r>
            <a:r>
              <a:rPr lang="en-US" i="1" dirty="0" smtClean="0"/>
              <a:t>)</a:t>
            </a:r>
            <a:r>
              <a:rPr lang="en-US" dirty="0" smtClean="0"/>
              <a:t> is used to reflect the entire process of becoming a Christian because:</a:t>
            </a:r>
          </a:p>
          <a:p>
            <a:pPr marL="747713" lvl="1" indent="-284163">
              <a:buFont typeface="+mj-lt"/>
              <a:buAutoNum type="arabicPeriod"/>
            </a:pPr>
            <a:r>
              <a:rPr lang="en-US" dirty="0" smtClean="0"/>
              <a:t>“Believing” is the foundation of one’s surrender to Christ.</a:t>
            </a:r>
          </a:p>
          <a:p>
            <a:pPr marL="747713" lvl="1" indent="-284163">
              <a:buFont typeface="+mj-lt"/>
              <a:buAutoNum type="arabicPeriod"/>
            </a:pPr>
            <a:r>
              <a:rPr lang="en-US" dirty="0" smtClean="0"/>
              <a:t>“Believing” is the motivating factor for further obedience.</a:t>
            </a:r>
          </a:p>
          <a:p>
            <a:pPr marL="747713" lvl="1" indent="-284163">
              <a:buFont typeface="+mj-lt"/>
              <a:buAutoNum type="arabicPeriod"/>
            </a:pPr>
            <a:r>
              <a:rPr lang="en-US" dirty="0" smtClean="0"/>
              <a:t>However, “believing” alone, without full obedience, is dead!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“Believe” </a:t>
            </a:r>
            <a:r>
              <a:rPr lang="en-US" i="1" dirty="0" smtClean="0"/>
              <a:t>(</a:t>
            </a:r>
            <a:r>
              <a:rPr lang="en-US" i="1" dirty="0" err="1" smtClean="0"/>
              <a:t>pisteuo</a:t>
            </a:r>
            <a:r>
              <a:rPr lang="en-US" i="1" dirty="0" smtClean="0"/>
              <a:t>)</a:t>
            </a:r>
            <a:r>
              <a:rPr lang="en-US" dirty="0" smtClean="0"/>
              <a:t> is also used to describe those who have already become Christians.</a:t>
            </a:r>
          </a:p>
          <a:p>
            <a:pPr marL="747713" lvl="1" indent="-284163">
              <a:buFont typeface="+mj-lt"/>
              <a:buAutoNum type="arabicPeriod"/>
            </a:pPr>
            <a:r>
              <a:rPr lang="en-US" dirty="0" smtClean="0"/>
              <a:t>“the multitude of them that believed” (4:32).</a:t>
            </a:r>
          </a:p>
          <a:p>
            <a:pPr marL="747713" lvl="1" indent="-284163">
              <a:buFont typeface="+mj-lt"/>
              <a:buAutoNum type="arabicPeriod"/>
            </a:pPr>
            <a:r>
              <a:rPr lang="en-US" dirty="0" smtClean="0"/>
              <a:t>“those who had believed through grace” (18:27).</a:t>
            </a:r>
          </a:p>
          <a:p>
            <a:pPr marL="747713" lvl="1" indent="-284163">
              <a:buFont typeface="+mj-lt"/>
              <a:buAutoNum type="arabicPeriod"/>
            </a:pPr>
            <a:r>
              <a:rPr lang="en-US" dirty="0" smtClean="0"/>
              <a:t>Paul said he had persecuted “those who believe” (22:19).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True “believing” is so much more than mental acknowledges.  It is trusting obedience!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400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The True Nature of Faith in the N.T. Is Emphasized in Becoming and Living As a Christian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As “</a:t>
            </a:r>
            <a:r>
              <a:rPr lang="en-US" sz="3200" u="sng" dirty="0" smtClean="0"/>
              <a:t>Mental Acknowledgement</a:t>
            </a:r>
            <a:r>
              <a:rPr lang="en-US" sz="3200" dirty="0" smtClean="0"/>
              <a:t>”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When someone is exposed to certain information, believing can mean, simply, “to consider such information to be </a:t>
            </a:r>
            <a:r>
              <a:rPr lang="en-US" u="sng" dirty="0" smtClean="0"/>
              <a:t>truthful</a:t>
            </a:r>
            <a:r>
              <a:rPr lang="en-US" dirty="0" smtClean="0"/>
              <a:t>/reliable.”</a:t>
            </a:r>
          </a:p>
          <a:p>
            <a:pPr marL="744538" lvl="1" indent="-287338">
              <a:buFont typeface="+mj-lt"/>
              <a:buAutoNum type="arabicPeriod"/>
            </a:pPr>
            <a:r>
              <a:rPr lang="en-US" dirty="0" smtClean="0"/>
              <a:t>Examples:  1 Corinthians 11:18; James 2:19; Acts 26:27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True “believing” goes a step beyond “mental acknowledgement,” for it moves to </a:t>
            </a:r>
            <a:r>
              <a:rPr lang="en-US" u="sng" dirty="0" smtClean="0"/>
              <a:t>action</a:t>
            </a:r>
            <a:r>
              <a:rPr lang="en-US" dirty="0" smtClean="0"/>
              <a:t>.</a:t>
            </a:r>
          </a:p>
          <a:p>
            <a:pPr marL="747713" lvl="1" indent="-284163">
              <a:buFont typeface="+mj-lt"/>
              <a:buAutoNum type="arabicPeriod"/>
            </a:pPr>
            <a:r>
              <a:rPr lang="en-US" dirty="0" smtClean="0"/>
              <a:t>“Believing” can mean “to </a:t>
            </a:r>
            <a:r>
              <a:rPr lang="en-US" u="sng" dirty="0" smtClean="0"/>
              <a:t>trust</a:t>
            </a:r>
            <a:r>
              <a:rPr lang="en-US" dirty="0" smtClean="0"/>
              <a:t>” what God says and “to </a:t>
            </a:r>
            <a:r>
              <a:rPr lang="en-US" u="sng" dirty="0" smtClean="0"/>
              <a:t>obey</a:t>
            </a:r>
            <a:r>
              <a:rPr lang="en-US" dirty="0" smtClean="0"/>
              <a:t>” what He says to do.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5532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“Believe” (Gk, </a:t>
            </a:r>
            <a:r>
              <a:rPr lang="en-US" sz="3200" b="1" i="1" dirty="0" err="1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pisteuo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) Can Be Used in the Full Sense of </a:t>
            </a:r>
          </a:p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“</a:t>
            </a:r>
            <a:r>
              <a:rPr lang="en-US" sz="3200" b="1" u="sng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Trustful Obedience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”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00600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sz="3000" dirty="0" smtClean="0"/>
              <a:t>Often, the word “believe” </a:t>
            </a:r>
            <a:r>
              <a:rPr lang="en-US" sz="3000" i="1" dirty="0" smtClean="0"/>
              <a:t>(</a:t>
            </a:r>
            <a:r>
              <a:rPr lang="en-US" sz="3000" i="1" dirty="0" err="1" smtClean="0"/>
              <a:t>pisteuo</a:t>
            </a:r>
            <a:r>
              <a:rPr lang="en-US" sz="3000" i="1" dirty="0" smtClean="0"/>
              <a:t>)</a:t>
            </a:r>
            <a:r>
              <a:rPr lang="en-US" sz="3000" dirty="0" smtClean="0"/>
              <a:t> is used interchangeably with “obedience.”</a:t>
            </a:r>
          </a:p>
          <a:p>
            <a:pPr marL="746125" lvl="1" indent="-282575">
              <a:buFont typeface="+mj-lt"/>
              <a:buAutoNum type="arabicPeriod"/>
            </a:pPr>
            <a:r>
              <a:rPr lang="en-US" sz="2200" dirty="0" smtClean="0"/>
              <a:t>John 3:36</a:t>
            </a:r>
          </a:p>
          <a:p>
            <a:pPr marL="1084263" lvl="2" indent="-284163">
              <a:buNone/>
            </a:pPr>
            <a:r>
              <a:rPr lang="en-US" sz="2200" dirty="0" smtClean="0"/>
              <a:t>“He who </a:t>
            </a:r>
            <a:r>
              <a:rPr lang="en-US" sz="2200" u="sng" dirty="0" smtClean="0"/>
              <a:t>believes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pisteuo</a:t>
            </a:r>
            <a:r>
              <a:rPr lang="en-US" sz="2200" i="1" dirty="0" smtClean="0"/>
              <a:t>)</a:t>
            </a:r>
            <a:r>
              <a:rPr lang="en-US" sz="2200" dirty="0" smtClean="0"/>
              <a:t> on the Son has eternal life;</a:t>
            </a:r>
          </a:p>
          <a:p>
            <a:pPr marL="1084263" lvl="2" indent="-284163">
              <a:buNone/>
            </a:pPr>
            <a:r>
              <a:rPr lang="en-US" sz="2200" dirty="0" smtClean="0"/>
              <a:t>“but he who does not </a:t>
            </a:r>
            <a:r>
              <a:rPr lang="en-US" sz="2200" u="sng" dirty="0" smtClean="0"/>
              <a:t>obey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apeitheo</a:t>
            </a:r>
            <a:r>
              <a:rPr lang="en-US" sz="2200" i="1" dirty="0" smtClean="0"/>
              <a:t>)</a:t>
            </a:r>
            <a:r>
              <a:rPr lang="en-US" sz="2200" dirty="0" smtClean="0"/>
              <a:t> the Son will not see life…”</a:t>
            </a:r>
          </a:p>
          <a:p>
            <a:pPr marL="746125" lvl="1" indent="-282575">
              <a:buFont typeface="+mj-lt"/>
              <a:buAutoNum type="arabicPeriod" startAt="2"/>
            </a:pPr>
            <a:r>
              <a:rPr lang="en-US" sz="2200" dirty="0" smtClean="0"/>
              <a:t>Hebrews 3:18-19</a:t>
            </a:r>
          </a:p>
          <a:p>
            <a:pPr marL="1084263" lvl="2" indent="-284163">
              <a:buNone/>
            </a:pPr>
            <a:r>
              <a:rPr lang="en-US" sz="2200" dirty="0" smtClean="0"/>
              <a:t>“…they would not enter His rest…who were </a:t>
            </a:r>
            <a:r>
              <a:rPr lang="en-US" sz="2200" u="sng" dirty="0" smtClean="0"/>
              <a:t>disobedient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apeitheo</a:t>
            </a:r>
            <a:r>
              <a:rPr lang="en-US" sz="2200" i="1" dirty="0" smtClean="0"/>
              <a:t>)</a:t>
            </a:r>
          </a:p>
          <a:p>
            <a:pPr marL="1084263" lvl="2" indent="-284163">
              <a:buNone/>
            </a:pPr>
            <a:r>
              <a:rPr lang="en-US" sz="2200" dirty="0" smtClean="0"/>
              <a:t>“…they could not enter in because of </a:t>
            </a:r>
            <a:r>
              <a:rPr lang="en-US" sz="2200" u="sng" dirty="0" smtClean="0"/>
              <a:t>unbelief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apistia</a:t>
            </a:r>
            <a:r>
              <a:rPr lang="en-US" sz="2200" i="1" dirty="0" smtClean="0"/>
              <a:t>)”</a:t>
            </a:r>
            <a:r>
              <a:rPr lang="en-US" sz="2200" dirty="0" smtClean="0"/>
              <a:t> </a:t>
            </a:r>
          </a:p>
          <a:p>
            <a:pPr marL="747713" lvl="1" indent="-284163">
              <a:buFont typeface="+mj-lt"/>
              <a:buAutoNum type="arabicPeriod" startAt="2"/>
            </a:pPr>
            <a:r>
              <a:rPr lang="en-US" sz="2200" dirty="0" smtClean="0"/>
              <a:t>Acts 14:1-2</a:t>
            </a:r>
          </a:p>
          <a:p>
            <a:pPr marL="1084263" lvl="2" indent="-284163">
              <a:buNone/>
            </a:pPr>
            <a:r>
              <a:rPr lang="en-US" sz="2200" dirty="0" smtClean="0"/>
              <a:t>“A great multitude both of Jews and of Greeks </a:t>
            </a:r>
            <a:r>
              <a:rPr lang="en-US" sz="2200" u="sng" dirty="0" smtClean="0"/>
              <a:t>believed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pisteuo</a:t>
            </a:r>
            <a:r>
              <a:rPr lang="en-US" sz="2200" i="1" dirty="0" smtClean="0"/>
              <a:t>).</a:t>
            </a:r>
          </a:p>
          <a:p>
            <a:pPr marL="1084263" lvl="2" indent="-284163">
              <a:buNone/>
            </a:pPr>
            <a:r>
              <a:rPr lang="en-US" sz="2200" dirty="0" smtClean="0"/>
              <a:t>“But the Jews that were </a:t>
            </a:r>
            <a:r>
              <a:rPr lang="en-US" sz="2200" u="sng" dirty="0" smtClean="0"/>
              <a:t>disobedient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apeitheo</a:t>
            </a:r>
            <a:r>
              <a:rPr lang="en-US" sz="2200" i="1" dirty="0" smtClean="0"/>
              <a:t>)</a:t>
            </a:r>
            <a:r>
              <a:rPr lang="en-US" sz="2200" dirty="0" smtClean="0"/>
              <a:t> stirred up the souls…”</a:t>
            </a:r>
          </a:p>
          <a:p>
            <a:pPr marL="466725" lvl="2" indent="-457200">
              <a:buFont typeface="+mj-lt"/>
              <a:buAutoNum type="alphaUcPeriod" startAt="3"/>
            </a:pPr>
            <a:r>
              <a:rPr lang="en-US" sz="3000" dirty="0" smtClean="0">
                <a:solidFill>
                  <a:schemeClr val="tx1"/>
                </a:solidFill>
              </a:rPr>
              <a:t>To “believe” the Lord is to “do what He says,” and “a refusal to obey” is “disbelief.”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6294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“Believe” (Gk, </a:t>
            </a:r>
            <a:r>
              <a:rPr lang="en-US" sz="3200" b="1" i="1" dirty="0" err="1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pisteuo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) Can Be Used in the Full Sense of </a:t>
            </a:r>
          </a:p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“</a:t>
            </a:r>
            <a:r>
              <a:rPr lang="en-US" sz="3200" b="1" u="sng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Trustful Obedience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”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953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In many instances, “believing” is a summary term that encompasses all the conditions of God’s plan of salvation.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God frequently makes use of “</a:t>
            </a:r>
            <a:r>
              <a:rPr lang="en-US" u="sng" dirty="0" smtClean="0"/>
              <a:t>synecdoche</a:t>
            </a:r>
            <a:r>
              <a:rPr lang="en-US" dirty="0" smtClean="0"/>
              <a:t>,” which is a figure of speech by which a part of something can stand for the whole (or vice versa).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In the matter of salvation, God frequently uses a part of His plan for the whole.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Ex:  John 3:16; Rom. 10:9-10; Luke 13:3; Acts 17:30; 1 Pet. 3:21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A part not specifically stated does not mean it is not a condition of salvation.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14779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As a “</a:t>
            </a:r>
            <a:r>
              <a:rPr lang="en-US" sz="3200" u="sng" dirty="0" smtClean="0"/>
              <a:t>Summary Term</a:t>
            </a:r>
            <a:r>
              <a:rPr lang="en-US" sz="3200" dirty="0" smtClean="0"/>
              <a:t>” for All Conditions of Salvation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953000"/>
          </a:xfrm>
        </p:spPr>
        <p:txBody>
          <a:bodyPr>
            <a:noAutofit/>
          </a:bodyPr>
          <a:lstStyle/>
          <a:p>
            <a:pPr marL="463550" indent="-463550">
              <a:spcBef>
                <a:spcPts val="200"/>
              </a:spcBef>
              <a:buFont typeface="+mj-lt"/>
              <a:buAutoNum type="alphaUcPeriod" startAt="2"/>
            </a:pPr>
            <a:r>
              <a:rPr lang="en-US" dirty="0" smtClean="0"/>
              <a:t>“Believe” </a:t>
            </a:r>
            <a:r>
              <a:rPr lang="en-US" i="1" dirty="0" smtClean="0"/>
              <a:t>(</a:t>
            </a:r>
            <a:r>
              <a:rPr lang="en-US" i="1" dirty="0" err="1" smtClean="0"/>
              <a:t>pisteuo</a:t>
            </a:r>
            <a:r>
              <a:rPr lang="en-US" i="1" dirty="0" smtClean="0"/>
              <a:t>)</a:t>
            </a:r>
            <a:r>
              <a:rPr lang="en-US" dirty="0" smtClean="0"/>
              <a:t> can be used to </a:t>
            </a:r>
            <a:r>
              <a:rPr lang="en-US" u="sng" dirty="0" smtClean="0"/>
              <a:t>summarize</a:t>
            </a:r>
            <a:r>
              <a:rPr lang="en-US" dirty="0" smtClean="0"/>
              <a:t> the entire process of being saved.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On Pentecost, the process of being saved encompassed: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A heart-pricked petition, “What shall we do?” (2:37).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Command to “repent” and “be baptized” for remission (2:38).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Those who “received his word were baptized” (2:41).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Full picture: believers repented and were baptized to be saved.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As a summary term for their obedience, Luke states: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“Now all who </a:t>
            </a:r>
            <a:r>
              <a:rPr lang="en-US" sz="2000" u="sng" dirty="0" smtClean="0"/>
              <a:t>believed</a:t>
            </a:r>
            <a:r>
              <a:rPr lang="en-US" sz="2000" dirty="0" smtClean="0"/>
              <a:t> were together” (2:44)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“Believed” = those who repented and baptized for remission.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“Believed” is a summary of the obedience described in 2:37-41.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14779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As a “</a:t>
            </a:r>
            <a:r>
              <a:rPr lang="en-US" sz="3200" u="sng" dirty="0" smtClean="0"/>
              <a:t>Summary Term</a:t>
            </a:r>
            <a:r>
              <a:rPr lang="en-US" sz="3200" dirty="0" smtClean="0"/>
              <a:t>” for All Conditions of Salvation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953000"/>
          </a:xfrm>
        </p:spPr>
        <p:txBody>
          <a:bodyPr>
            <a:noAutofit/>
          </a:bodyPr>
          <a:lstStyle/>
          <a:p>
            <a:pPr marL="463550" indent="-463550">
              <a:spcBef>
                <a:spcPts val="200"/>
              </a:spcBef>
              <a:buFont typeface="+mj-lt"/>
              <a:buAutoNum type="alphaUcPeriod" startAt="2"/>
            </a:pPr>
            <a:r>
              <a:rPr lang="en-US" dirty="0" smtClean="0"/>
              <a:t>“Believe” </a:t>
            </a:r>
            <a:r>
              <a:rPr lang="en-US" i="1" dirty="0" smtClean="0"/>
              <a:t>(</a:t>
            </a:r>
            <a:r>
              <a:rPr lang="en-US" i="1" dirty="0" err="1" smtClean="0"/>
              <a:t>pisteuo</a:t>
            </a:r>
            <a:r>
              <a:rPr lang="en-US" i="1" dirty="0" smtClean="0"/>
              <a:t>)</a:t>
            </a:r>
            <a:r>
              <a:rPr lang="en-US" dirty="0" smtClean="0"/>
              <a:t> can be used to </a:t>
            </a:r>
            <a:r>
              <a:rPr lang="en-US" u="sng" dirty="0" smtClean="0"/>
              <a:t>summarize</a:t>
            </a:r>
            <a:r>
              <a:rPr lang="en-US" dirty="0" smtClean="0"/>
              <a:t> the entire process of being saved.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 startAt="2"/>
            </a:pPr>
            <a:r>
              <a:rPr lang="en-US" dirty="0" smtClean="0"/>
              <a:t>The same word is used in 4:4, which points back to 2:44.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“Many of those who heard the word believed; and the number…5,000.” 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The 5,000 in 4:4 includes the 3,000 in 2:41-47.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Therefore, “believed” in 4:4 means exactly what it did in 2:44 (i.e., full obedience).</a:t>
            </a:r>
            <a:endParaRPr lang="en-US" sz="4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14779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As a “</a:t>
            </a:r>
            <a:r>
              <a:rPr lang="en-US" sz="3200" u="sng" dirty="0" smtClean="0"/>
              <a:t>Summary Term</a:t>
            </a:r>
            <a:r>
              <a:rPr lang="en-US" sz="3200" dirty="0" smtClean="0"/>
              <a:t>” for All Conditions of Salvation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953000"/>
          </a:xfrm>
        </p:spPr>
        <p:txBody>
          <a:bodyPr>
            <a:noAutofit/>
          </a:bodyPr>
          <a:lstStyle/>
          <a:p>
            <a:pPr marL="463550" indent="-463550">
              <a:spcBef>
                <a:spcPts val="200"/>
              </a:spcBef>
              <a:buFont typeface="+mj-lt"/>
              <a:buAutoNum type="alphaUcPeriod" startAt="2"/>
            </a:pPr>
            <a:r>
              <a:rPr lang="en-US" dirty="0" smtClean="0"/>
              <a:t>“Believe” </a:t>
            </a:r>
            <a:r>
              <a:rPr lang="en-US" i="1" dirty="0" smtClean="0"/>
              <a:t>(</a:t>
            </a:r>
            <a:r>
              <a:rPr lang="en-US" i="1" dirty="0" err="1" smtClean="0"/>
              <a:t>pisteuo</a:t>
            </a:r>
            <a:r>
              <a:rPr lang="en-US" i="1" dirty="0" smtClean="0"/>
              <a:t>)</a:t>
            </a:r>
            <a:r>
              <a:rPr lang="en-US" dirty="0" smtClean="0"/>
              <a:t> can be used to </a:t>
            </a:r>
            <a:r>
              <a:rPr lang="en-US" u="sng" dirty="0" smtClean="0"/>
              <a:t>summarize</a:t>
            </a:r>
            <a:r>
              <a:rPr lang="en-US" dirty="0" smtClean="0"/>
              <a:t> the entire process of being saved.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 startAt="3"/>
            </a:pPr>
            <a:r>
              <a:rPr lang="en-US" dirty="0" smtClean="0"/>
              <a:t>In Philippi, the process of being saved encompassed: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“Believe…and you will be saved” (Acts 16:31).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“Washed their stripes” as a fruit of repentance (16:33).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“Immediately” was “baptized” (16:33).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Full picture: believers repented and were baptized to be saved.</a:t>
            </a:r>
          </a:p>
          <a:p>
            <a:pPr lvl="2" indent="-342900">
              <a:spcBef>
                <a:spcPts val="200"/>
              </a:spcBef>
              <a:buFont typeface="+mj-lt"/>
              <a:buAutoNum type="alphaLcParenR"/>
            </a:pPr>
            <a:r>
              <a:rPr lang="en-US" dirty="0" smtClean="0"/>
              <a:t>As a summary term for obedience, Luke states: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“…He rejoiced, having </a:t>
            </a:r>
            <a:r>
              <a:rPr lang="en-US" sz="2000" u="sng" dirty="0" smtClean="0"/>
              <a:t>believed</a:t>
            </a:r>
            <a:r>
              <a:rPr lang="en-US" sz="2000" dirty="0" smtClean="0"/>
              <a:t> in God” (16:34).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“Believed” = had repented and been baptized for salvation.</a:t>
            </a:r>
          </a:p>
          <a:p>
            <a:pPr marL="1490663" lvl="3" indent="-342900">
              <a:spcBef>
                <a:spcPts val="200"/>
              </a:spcBef>
              <a:buFont typeface="+mj-lt"/>
              <a:buAutoNum type="arabicParenR"/>
            </a:pPr>
            <a:r>
              <a:rPr lang="en-US" sz="2000" dirty="0" smtClean="0"/>
              <a:t>“Believed” is a summary of the obedience in 16:31-33.</a:t>
            </a:r>
            <a:endParaRPr lang="en-US" sz="4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14779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As a “</a:t>
            </a:r>
            <a:r>
              <a:rPr lang="en-US" sz="3200" u="sng" dirty="0" smtClean="0"/>
              <a:t>Summary Term</a:t>
            </a:r>
            <a:r>
              <a:rPr lang="en-US" sz="3200" dirty="0" smtClean="0"/>
              <a:t>” for All Conditions of Salvation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953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“Believe” and “be baptized” are two distinct steps in God’s plan of salvation (Mark 16:16).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It is possible for a person to do one without doing the other.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However, in God’s scheme of redemption, both are essential for salvation; therefore, one is no good without the other.</a:t>
            </a:r>
          </a:p>
          <a:p>
            <a:pPr marL="736600" lvl="1" indent="-2794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If one has been saved by God, he has taken both of these steps, without exception.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1477962"/>
          </a:xfrm>
        </p:spPr>
        <p:txBody>
          <a:bodyPr/>
          <a:lstStyle/>
          <a:p>
            <a:pPr algn="l"/>
            <a:r>
              <a:rPr lang="en-US" sz="3200" dirty="0" smtClean="0"/>
              <a:t>“Believe” (Gk, </a:t>
            </a:r>
            <a:r>
              <a:rPr lang="en-US" sz="3200" i="1" dirty="0" err="1" smtClean="0"/>
              <a:t>pisteuo</a:t>
            </a:r>
            <a:r>
              <a:rPr lang="en-US" sz="3200" dirty="0" smtClean="0"/>
              <a:t>) Can Be Used to Specifically “Include </a:t>
            </a:r>
            <a:r>
              <a:rPr lang="en-US" sz="3200" u="sng" dirty="0" smtClean="0"/>
              <a:t>Baptism</a:t>
            </a:r>
            <a:r>
              <a:rPr lang="en-US" sz="3200" dirty="0" smtClean="0"/>
              <a:t>”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1318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Lesson 17: God’s Use of the Word “Believe”  in the Book of Acts</vt:lpstr>
      <vt:lpstr>“Believe” (Gk, pisteuo) Can Be Used As “Mental Acknowledgement”</vt:lpstr>
      <vt:lpstr>Slide 3</vt:lpstr>
      <vt:lpstr>Slide 4</vt:lpstr>
      <vt:lpstr>“Believe” (Gk, pisteuo) Can Be Used As a “Summary Term” for All Conditions of Salvation</vt:lpstr>
      <vt:lpstr>“Believe” (Gk, pisteuo) Can Be Used As a “Summary Term” for All Conditions of Salvation</vt:lpstr>
      <vt:lpstr>“Believe” (Gk, pisteuo) Can Be Used As a “Summary Term” for All Conditions of Salvation</vt:lpstr>
      <vt:lpstr>“Believe” (Gk, pisteuo) Can Be Used As a “Summary Term” for All Conditions of Salvation</vt:lpstr>
      <vt:lpstr>“Believe” (Gk, pisteuo) Can Be Used to Specifically “Include Baptism”</vt:lpstr>
      <vt:lpstr>“Believe” (Gk, pisteuo) Can Be Used to Specifically “Include Baptism”</vt:lpstr>
      <vt:lpstr>“Believe” (Gk, pisteuo) Can Be Used to Specifically “Include Baptism”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soundshack</cp:lastModifiedBy>
  <cp:revision>65</cp:revision>
  <dcterms:created xsi:type="dcterms:W3CDTF">2013-01-23T13:30:16Z</dcterms:created>
  <dcterms:modified xsi:type="dcterms:W3CDTF">2013-08-11T13:53:49Z</dcterms:modified>
</cp:coreProperties>
</file>