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25" r:id="rId4"/>
    <p:sldId id="330" r:id="rId5"/>
    <p:sldId id="327" r:id="rId6"/>
    <p:sldId id="331" r:id="rId7"/>
    <p:sldId id="33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</a:t>
            </a:r>
            <a:r>
              <a:rPr lang="en-US" sz="2600" b="0" u="sng" dirty="0" smtClean="0"/>
              <a:t>16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Peter Freed from Prison, the Death of Herod &amp; Transition to Paul </a:t>
            </a:r>
            <a:r>
              <a:rPr lang="en-US" dirty="0" smtClean="0"/>
              <a:t>(12:1-25)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The church continued to </a:t>
            </a:r>
            <a:r>
              <a:rPr lang="en-US" sz="2400" u="sng" dirty="0" smtClean="0"/>
              <a:t>spread</a:t>
            </a:r>
            <a:r>
              <a:rPr lang="en-US" sz="2400" dirty="0" smtClean="0"/>
              <a:t>, in spite of and as a result of </a:t>
            </a:r>
            <a:r>
              <a:rPr lang="en-US" sz="2400" u="sng" dirty="0" smtClean="0"/>
              <a:t>persecution</a:t>
            </a:r>
            <a:r>
              <a:rPr lang="en-US" sz="2400" dirty="0" smtClean="0"/>
              <a:t> (11:19-21</a:t>
            </a:r>
            <a:r>
              <a:rPr lang="en-US" sz="2400" dirty="0" smtClean="0"/>
              <a:t>).</a:t>
            </a:r>
          </a:p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Barnabas &amp; Saul worked together in </a:t>
            </a:r>
            <a:r>
              <a:rPr lang="en-US" sz="2400" u="sng" dirty="0" smtClean="0"/>
              <a:t>Antioch</a:t>
            </a:r>
            <a:r>
              <a:rPr lang="en-US" sz="2400" dirty="0" smtClean="0"/>
              <a:t> for a year before their journeys (11:22-26). </a:t>
            </a:r>
          </a:p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The disciples of Christ were first called </a:t>
            </a:r>
            <a:r>
              <a:rPr lang="en-US" sz="2400" u="sng" dirty="0" smtClean="0"/>
              <a:t>Christians</a:t>
            </a:r>
            <a:r>
              <a:rPr lang="en-US" sz="2400" dirty="0" smtClean="0"/>
              <a:t> in </a:t>
            </a:r>
            <a:r>
              <a:rPr lang="en-US" sz="2400" u="sng" dirty="0" smtClean="0"/>
              <a:t>Antioch</a:t>
            </a:r>
            <a:r>
              <a:rPr lang="en-US" sz="2400" dirty="0" smtClean="0"/>
              <a:t> of Syria (11:26</a:t>
            </a:r>
            <a:r>
              <a:rPr lang="en-US" sz="2400" dirty="0" smtClean="0"/>
              <a:t>).</a:t>
            </a:r>
          </a:p>
          <a:p>
            <a:pPr marL="460375" indent="-460375">
              <a:buFont typeface="+mj-lt"/>
              <a:buAutoNum type="alphaUcPeriod"/>
            </a:pPr>
            <a:r>
              <a:rPr lang="en-US" sz="2400" dirty="0" err="1" smtClean="0"/>
              <a:t>Agabus</a:t>
            </a:r>
            <a:r>
              <a:rPr lang="en-US" sz="2400" dirty="0" smtClean="0"/>
              <a:t> prophesied a great famine, during which the church </a:t>
            </a:r>
            <a:r>
              <a:rPr lang="en-US" sz="2400" u="sng" dirty="0" smtClean="0"/>
              <a:t>helped</a:t>
            </a:r>
            <a:r>
              <a:rPr lang="en-US" sz="2400" dirty="0" smtClean="0"/>
              <a:t> each other (11:27-30).</a:t>
            </a:r>
          </a:p>
          <a:p>
            <a:pPr marL="460375" indent="-460375">
              <a:buFont typeface="+mj-lt"/>
              <a:buAutoNum type="alphaUcPeriod"/>
            </a:pPr>
            <a:endParaRPr lang="en-US" sz="2400" dirty="0" smtClean="0"/>
          </a:p>
          <a:p>
            <a:pPr marL="460375" indent="-460375">
              <a:buFont typeface="+mj-lt"/>
              <a:buAutoNum type="alphaUcPeriod"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Herod </a:t>
            </a:r>
            <a:r>
              <a:rPr lang="en-US" u="sng" dirty="0" smtClean="0"/>
              <a:t>Agrippa</a:t>
            </a:r>
            <a:r>
              <a:rPr lang="en-US" dirty="0" smtClean="0"/>
              <a:t> (The First) exercised terrible violence against the church (12:1-4).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Herod = grandson of Herod the Great (Matt. 2:1-12)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Nephew of Herod Antipas (beheaded John the Baptist)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Father of Herod Antipas II ( “almost persuaded” by Paul)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Agrippa beheaded the apostle </a:t>
            </a:r>
            <a:r>
              <a:rPr lang="en-US" u="sng" dirty="0" smtClean="0"/>
              <a:t>James</a:t>
            </a:r>
            <a:r>
              <a:rPr lang="en-US" dirty="0" smtClean="0"/>
              <a:t>, the first apostle martyred for Christ (12:2).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also seized </a:t>
            </a:r>
            <a:r>
              <a:rPr lang="en-US" u="sng" dirty="0" smtClean="0"/>
              <a:t>Peter</a:t>
            </a:r>
            <a:r>
              <a:rPr lang="en-US" dirty="0" smtClean="0"/>
              <a:t>, with the intent to kill him for the Jews also (12:3-4).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Josephus:  Herod was very ambitious to please the people (cf. 12:3)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Herod delayed the killing b/c it was the time of Passover (12:3-4)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Days of Unleavened Bread = 7 days following Passover (Ex. 23:15)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Herod delivered Peter to 16 soldiers (4 squads of 4)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The word at the end of verse 4 is “Passover,” not “Easter” (KJV).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63550" indent="-463550">
              <a:buFont typeface="+mj-lt"/>
              <a:buAutoNum type="alphaUcPeriod" startAt="6"/>
            </a:pPr>
            <a:r>
              <a:rPr lang="en-US" u="sng" dirty="0" smtClean="0"/>
              <a:t>The Lord</a:t>
            </a:r>
            <a:r>
              <a:rPr lang="en-US" dirty="0" smtClean="0"/>
              <a:t> freed Peter from prison, causing a stir in the church and with Herod (12:5-19).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was </a:t>
            </a:r>
            <a:r>
              <a:rPr lang="en-US" u="sng" dirty="0" smtClean="0"/>
              <a:t>constantly</a:t>
            </a:r>
            <a:r>
              <a:rPr lang="en-US" dirty="0" smtClean="0"/>
              <a:t> guarded &amp; church </a:t>
            </a:r>
            <a:r>
              <a:rPr lang="en-US" u="sng" dirty="0" smtClean="0"/>
              <a:t>constantly</a:t>
            </a:r>
            <a:r>
              <a:rPr lang="en-US" dirty="0" smtClean="0"/>
              <a:t> prayed (12:5)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Night before execution, Peter miraculously freed from heavily-guarded prison (12:6-11).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church had gathered at Mary’s house to pray; that’s where Peter went (12:12-17).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church seemed to </a:t>
            </a:r>
            <a:r>
              <a:rPr lang="en-US" u="sng" dirty="0" smtClean="0"/>
              <a:t>lack faith</a:t>
            </a:r>
            <a:r>
              <a:rPr lang="en-US" dirty="0" smtClean="0"/>
              <a:t> in their prayers, not believing Peter was there (12:14-17).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sz="2200" dirty="0" smtClean="0"/>
              <a:t>Peter walked them thru how the Lord had delivered him (12:17)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sz="2200" dirty="0" smtClean="0"/>
              <a:t>James, Jesus’ half-bro, becoming a real leader (12:17; 15:13)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put the guards to death for losing their prisoner (S.O.P. for Rome, cf. 16:27).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Christians need to have </a:t>
            </a:r>
            <a:r>
              <a:rPr lang="en-US" u="sng" dirty="0" smtClean="0"/>
              <a:t>prayer</a:t>
            </a:r>
            <a:r>
              <a:rPr lang="en-US" dirty="0" smtClean="0"/>
              <a:t> meetings and then trust in the power of </a:t>
            </a:r>
            <a:r>
              <a:rPr lang="en-US" u="sng" dirty="0" smtClean="0"/>
              <a:t>prayer</a:t>
            </a:r>
            <a:r>
              <a:rPr lang="en-US" dirty="0" smtClean="0"/>
              <a:t> (12:5-17).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Christians in Acts 12 were gathered in the late night/early morning to pray together.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“Have confidence toward God,” for “whatever we ask we receive” (1 Jn. 3:21-22).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“The confidence we have in Him…if we ask anything acc. to His will…” (1 Jn. 5:14-15).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“But let him ask in faith, with no doubting” (Jas. 1:6-8; Heb. 11:6; Mark 11:22-24).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buFont typeface="+mj-lt"/>
              <a:buAutoNum type="alphaUcPeriod" startAt="7"/>
            </a:pPr>
            <a:r>
              <a:rPr lang="en-US" dirty="0" smtClean="0"/>
              <a:t>Herod’s </a:t>
            </a:r>
            <a:r>
              <a:rPr lang="en-US" u="sng" dirty="0" smtClean="0"/>
              <a:t>arrogant pride</a:t>
            </a:r>
            <a:r>
              <a:rPr lang="en-US" dirty="0" smtClean="0"/>
              <a:t> led to his gruesome death (20-23)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delighted himself in adulation from citizens and some were anxious to give it.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Receiving praise due unto deity, “The voice of a god,” he did not refuse it (12:22-23).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Scripture gives the reason Herod was killed, “He did not give </a:t>
            </a:r>
            <a:r>
              <a:rPr lang="en-US" u="sng" dirty="0" smtClean="0"/>
              <a:t>glory to God</a:t>
            </a:r>
            <a:r>
              <a:rPr lang="en-US" dirty="0" smtClean="0"/>
              <a:t>” (12:23).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Josephus said that Herod got a pain in his stomach and suffered for 5 days (age 54). </a:t>
            </a:r>
          </a:p>
          <a:p>
            <a:pPr marL="463550" indent="-406400">
              <a:buFont typeface="+mj-lt"/>
              <a:buAutoNum type="alphaUcPeriod" startAt="7"/>
            </a:pPr>
            <a:r>
              <a:rPr lang="en-US" dirty="0" smtClean="0"/>
              <a:t>In spite of Herod’s attempts, the cause of Jesus continued to </a:t>
            </a:r>
            <a:r>
              <a:rPr lang="en-US" u="sng" dirty="0" smtClean="0"/>
              <a:t>grow</a:t>
            </a:r>
            <a:r>
              <a:rPr lang="en-US" dirty="0" smtClean="0"/>
              <a:t> (12:24).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Two imperfects (continued to grow &amp; continued to multiply) show steady progress.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seems that the more the disciples were persecuted, the faster the church grew.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944562"/>
          </a:xfrm>
        </p:spPr>
        <p:txBody>
          <a:bodyPr/>
          <a:lstStyle/>
          <a:p>
            <a:pPr algn="l"/>
            <a:r>
              <a:rPr lang="en-US" sz="3200" u="sng" dirty="0" smtClean="0"/>
              <a:t>Lesson 16 Handout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Life, Ministry &amp; Epistles of Paul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Brief Outline: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Early Life and Training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Religious Zeal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Conversion to Christ &amp; Early Labors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Missionary Journeys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Arrest, Imprisonments &amp; Trials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Final Years  </a:t>
            </a:r>
            <a:r>
              <a:rPr lang="en-US" sz="1600" dirty="0" smtClean="0">
                <a:solidFill>
                  <a:srgbClr val="000099"/>
                </a:solidFill>
              </a:rPr>
              <a:t>(according to tradition)</a:t>
            </a:r>
            <a:endParaRPr lang="en-US" sz="2000" dirty="0" smtClean="0">
              <a:solidFill>
                <a:srgbClr val="000099"/>
              </a:solidFill>
            </a:endParaRP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>Apostle Paul’s Epistles to Congregations and Individuals</a:t>
            </a:r>
          </a:p>
          <a:p>
            <a:pPr marL="1092200" lvl="0" indent="-628650">
              <a:buFont typeface="+mj-lt"/>
              <a:buAutoNum type="romanUcPeriod"/>
            </a:pPr>
            <a:r>
              <a:rPr lang="en-US" sz="2000" dirty="0" smtClean="0">
                <a:solidFill>
                  <a:srgbClr val="000099"/>
                </a:solidFill>
              </a:rPr>
              <a:t>Summary </a:t>
            </a:r>
            <a:r>
              <a:rPr lang="en-US" sz="2000" dirty="0" smtClean="0">
                <a:solidFill>
                  <a:srgbClr val="000099"/>
                </a:solidFill>
              </a:rPr>
              <a:t>of Paul’s Life in His Own Words</a:t>
            </a:r>
          </a:p>
          <a:p>
            <a:pPr marL="460375" indent="-460375">
              <a:buFont typeface="+mj-lt"/>
              <a:buAutoNum type="alphaUcPeriod"/>
            </a:pPr>
            <a:endParaRPr lang="en-US" sz="2000" dirty="0" smtClean="0"/>
          </a:p>
          <a:p>
            <a:pPr marL="460375" indent="-460375">
              <a:buFont typeface="+mj-lt"/>
              <a:buAutoNum type="alphaUcPeriod"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Chart: Chronology of the Life of the Apostle Paul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Chart: Paul’s Missionary Journeys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Maps: Paul’s Missionary Journeys</a:t>
            </a: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734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Lesson 16: Peter Freed from Prison, the Death of Herod &amp; Transition to Paul (12:1-25)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5</vt:lpstr>
      <vt:lpstr>Overview of the Passage &amp; Helpful Facts for Further Bible Study</vt:lpstr>
      <vt:lpstr>Lesson 16 Handout: Life, Ministry &amp; Epistles of Paul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59</cp:revision>
  <dcterms:created xsi:type="dcterms:W3CDTF">2013-01-23T13:30:16Z</dcterms:created>
  <dcterms:modified xsi:type="dcterms:W3CDTF">2013-08-02T16:54:03Z</dcterms:modified>
</cp:coreProperties>
</file>