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09" r:id="rId4"/>
    <p:sldId id="305" r:id="rId5"/>
    <p:sldId id="323" r:id="rId6"/>
    <p:sldId id="325" r:id="rId7"/>
    <p:sldId id="330" r:id="rId8"/>
    <p:sldId id="327" r:id="rId9"/>
    <p:sldId id="331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99"/>
    <a:srgbClr val="B7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14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blfpr\users\David\_Graphics\Bible Books\Acts Of The Apostles PowerPoint Template\acts_jpeg\Acts of Apostles - Tit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400800"/>
            <a:ext cx="8915400" cy="4572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Bible Books\Acts Of The Apostles PowerPoint Template\acts_jpeg\Acts of Apostles - Tex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629400" cy="944562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334000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 b="1">
                <a:solidFill>
                  <a:srgbClr val="000099"/>
                </a:solidFill>
              </a:defRPr>
            </a:lvl2pPr>
            <a:lvl3pPr>
              <a:defRPr sz="2000" b="1">
                <a:solidFill>
                  <a:srgbClr val="B70000"/>
                </a:solidFill>
              </a:defRPr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3F891-4E37-4451-9387-1AD05DCFFA8D}" type="datetimeFigureOut">
              <a:rPr lang="en-US" smtClean="0"/>
              <a:pPr/>
              <a:t>9/12/2013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61462-C37B-410E-95E3-EA862CD802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334000"/>
            <a:ext cx="8763000" cy="1524000"/>
          </a:xfrm>
        </p:spPr>
        <p:txBody>
          <a:bodyPr>
            <a:noAutofit/>
          </a:bodyPr>
          <a:lstStyle/>
          <a:p>
            <a:r>
              <a:rPr lang="en-US" sz="2600" b="0" u="sng" dirty="0" smtClean="0"/>
              <a:t>Lesson 15</a:t>
            </a:r>
            <a:r>
              <a:rPr lang="en-US" sz="2600" b="0" dirty="0" smtClean="0"/>
              <a:t>: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r>
              <a:rPr lang="en-US" dirty="0" smtClean="0"/>
              <a:t>The Church in Antioch, the First Apostle Martyred &amp; Herod’s Death (11:19-12:24)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864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When the hand of the Lord is with us, great things can and will happen!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When we teach a great many people, a great many people can turn to the Lord!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Our confidence in God can let us sleep, knowing that He does not sleep (Psa. 121:3-4)!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When we seek the praise of men more than the praise of God, we are doomed!</a:t>
            </a:r>
          </a:p>
          <a:p>
            <a:pPr marL="457200" indent="-457200">
              <a:spcBef>
                <a:spcPts val="200"/>
              </a:spcBef>
              <a:buFont typeface="+mj-lt"/>
              <a:buAutoNum type="alphaUcPeriod"/>
            </a:pPr>
            <a:r>
              <a:rPr lang="en-US" sz="2400" dirty="0" smtClean="0"/>
              <a:t>The church can either grow in spite of our efforts or in accord with our efforts!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838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6172200" cy="944562"/>
          </a:xfrm>
        </p:spPr>
        <p:txBody>
          <a:bodyPr/>
          <a:lstStyle/>
          <a:p>
            <a:pPr algn="l"/>
            <a:r>
              <a:rPr lang="en-US" sz="3200" dirty="0" smtClean="0"/>
              <a:t>Practical Points of Application </a:t>
            </a:r>
            <a:br>
              <a:rPr lang="en-US" sz="3200" dirty="0" smtClean="0"/>
            </a:br>
            <a:r>
              <a:rPr lang="en-US" sz="3200" dirty="0" smtClean="0"/>
              <a:t>for Our Lives</a:t>
            </a:r>
            <a:endParaRPr lang="en-US" sz="3200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Autofit/>
          </a:bodyPr>
          <a:lstStyle/>
          <a:p>
            <a:pPr marL="460375" indent="-460375">
              <a:buFont typeface="+mj-lt"/>
              <a:buAutoNum type="alphaUcPeriod"/>
            </a:pPr>
            <a:r>
              <a:rPr lang="en-US" sz="2400" dirty="0" smtClean="0"/>
              <a:t>The church continued to </a:t>
            </a:r>
            <a:r>
              <a:rPr lang="en-US" sz="2400" u="sng" dirty="0" smtClean="0"/>
              <a:t>spread</a:t>
            </a:r>
            <a:r>
              <a:rPr lang="en-US" sz="2400" dirty="0" smtClean="0"/>
              <a:t>, in spite of and as a result of </a:t>
            </a:r>
            <a:r>
              <a:rPr lang="en-US" sz="2400" u="sng" dirty="0" smtClean="0"/>
              <a:t>persecution</a:t>
            </a:r>
            <a:r>
              <a:rPr lang="en-US" sz="2400" dirty="0" smtClean="0"/>
              <a:t> (11:19-21).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Phoenicia:  about 7 miles wide &amp; ran 150 miles N of Mt. Carmel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Cyprus: island (140 mi x 6 mi) about 60 miles W of the Syrian coast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Antioch of Syria: about 300 miles N of Jerusalem; population 500,000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The church was transitioning evangelistically, from </a:t>
            </a:r>
            <a:r>
              <a:rPr lang="en-US" sz="2000" u="sng" dirty="0" smtClean="0"/>
              <a:t>Jews</a:t>
            </a:r>
            <a:r>
              <a:rPr lang="en-US" sz="2000" dirty="0" smtClean="0"/>
              <a:t> only to </a:t>
            </a:r>
            <a:r>
              <a:rPr lang="en-US" sz="2000" u="sng" dirty="0" smtClean="0"/>
              <a:t>Gentiles</a:t>
            </a:r>
            <a:r>
              <a:rPr lang="en-US" sz="2000" dirty="0" smtClean="0"/>
              <a:t> also (11:20).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But, their message did not change – the </a:t>
            </a:r>
            <a:r>
              <a:rPr lang="en-US" u="sng" dirty="0" smtClean="0"/>
              <a:t>Lord Jesus</a:t>
            </a:r>
            <a:r>
              <a:rPr lang="en-US" dirty="0" smtClean="0"/>
              <a:t>.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Their means of success did not change – “hand of </a:t>
            </a:r>
            <a:r>
              <a:rPr lang="en-US" u="sng" dirty="0" smtClean="0"/>
              <a:t>the Lord</a:t>
            </a:r>
            <a:r>
              <a:rPr lang="en-US" dirty="0" smtClean="0"/>
              <a:t>”</a:t>
            </a:r>
          </a:p>
          <a:p>
            <a:pPr marL="1144588" lvl="2" indent="-287338">
              <a:buFont typeface="+mj-lt"/>
              <a:buAutoNum type="alphaLcParenR"/>
            </a:pPr>
            <a:r>
              <a:rPr lang="en-US" dirty="0" smtClean="0"/>
              <a:t>Their results did not change – “a great number believed and turned to the Lord.”</a:t>
            </a:r>
          </a:p>
          <a:p>
            <a:pPr marL="744538" lvl="1" indent="-287338">
              <a:buFont typeface="+mj-lt"/>
              <a:buAutoNum type="arabicPeriod"/>
            </a:pPr>
            <a:r>
              <a:rPr lang="en-US" dirty="0" smtClean="0"/>
              <a:t>The act of turning to the Lord, contextually, takes place in </a:t>
            </a:r>
            <a:r>
              <a:rPr lang="en-US" u="sng" dirty="0" smtClean="0"/>
              <a:t>baptism</a:t>
            </a:r>
            <a:r>
              <a:rPr lang="en-US" dirty="0" smtClean="0"/>
              <a:t> (see Acts 3:19).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lphaUcPeriod" startAt="2"/>
            </a:pPr>
            <a:r>
              <a:rPr lang="en-US" sz="3000" dirty="0" smtClean="0"/>
              <a:t>Barnabas &amp; Saul worked together in </a:t>
            </a:r>
            <a:r>
              <a:rPr lang="en-US" sz="3000" u="sng" dirty="0" smtClean="0"/>
              <a:t>Antioch</a:t>
            </a:r>
            <a:r>
              <a:rPr lang="en-US" sz="3000" dirty="0" smtClean="0"/>
              <a:t> for a year before their journeys (11:22-26). </a:t>
            </a:r>
          </a:p>
          <a:p>
            <a:pPr marL="746125" lvl="1" indent="-288925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Barnabas was sent by the Jerusalem church to help the brethren in Antioch (11:22).</a:t>
            </a:r>
          </a:p>
          <a:p>
            <a:pPr marL="1144588" lvl="2" indent="-287338">
              <a:lnSpc>
                <a:spcPct val="90000"/>
              </a:lnSpc>
              <a:buFont typeface="+mj-lt"/>
              <a:buAutoNum type="alphaLcParenR"/>
            </a:pPr>
            <a:r>
              <a:rPr lang="en-US" dirty="0" smtClean="0"/>
              <a:t>He saw God’s </a:t>
            </a:r>
            <a:r>
              <a:rPr lang="en-US" u="sng" dirty="0" smtClean="0"/>
              <a:t>grace</a:t>
            </a:r>
            <a:r>
              <a:rPr lang="en-US" dirty="0" smtClean="0"/>
              <a:t> (Gk, </a:t>
            </a:r>
            <a:r>
              <a:rPr lang="en-US" i="1" dirty="0" err="1" smtClean="0"/>
              <a:t>charis</a:t>
            </a:r>
            <a:r>
              <a:rPr lang="en-US" dirty="0" smtClean="0"/>
              <a:t>) &amp; was “glad” (Gk, </a:t>
            </a:r>
            <a:r>
              <a:rPr lang="en-US" i="1" dirty="0" err="1" smtClean="0"/>
              <a:t>chairo</a:t>
            </a:r>
            <a:r>
              <a:rPr lang="en-US" dirty="0" smtClean="0"/>
              <a:t>) (11:23)</a:t>
            </a:r>
          </a:p>
          <a:p>
            <a:pPr marL="1144588" lvl="2" indent="-287338">
              <a:lnSpc>
                <a:spcPct val="90000"/>
              </a:lnSpc>
              <a:buFont typeface="+mj-lt"/>
              <a:buAutoNum type="alphaLcParenR"/>
            </a:pPr>
            <a:r>
              <a:rPr lang="en-US" dirty="0" smtClean="0"/>
              <a:t>Barnabas did what Barnabas always did – “</a:t>
            </a:r>
            <a:r>
              <a:rPr lang="en-US" u="sng" dirty="0" smtClean="0"/>
              <a:t>encouraged</a:t>
            </a:r>
            <a:r>
              <a:rPr lang="en-US" dirty="0" smtClean="0"/>
              <a:t>” (11:23).</a:t>
            </a:r>
          </a:p>
          <a:p>
            <a:pPr marL="1144588" lvl="2" indent="-287338">
              <a:lnSpc>
                <a:spcPct val="90000"/>
              </a:lnSpc>
              <a:buFont typeface="+mj-lt"/>
              <a:buAutoNum type="alphaLcParenR"/>
            </a:pPr>
            <a:r>
              <a:rPr lang="en-US" dirty="0" smtClean="0"/>
              <a:t>“Great” results through the grace of God (11:21, 24, 26).</a:t>
            </a:r>
          </a:p>
          <a:p>
            <a:pPr marL="744538" lvl="1" indent="-287338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Barnabas went to Tarsus to find </a:t>
            </a:r>
            <a:r>
              <a:rPr lang="en-US" u="sng" dirty="0" smtClean="0"/>
              <a:t>Saul</a:t>
            </a:r>
            <a:r>
              <a:rPr lang="en-US" dirty="0" smtClean="0"/>
              <a:t> and bring him back to work in Antioch (11:25).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4648200"/>
            <a:ext cx="8686800" cy="2057400"/>
            <a:chOff x="228600" y="4724400"/>
            <a:chExt cx="8686800" cy="20574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57200" y="5715000"/>
              <a:ext cx="8458200" cy="1066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+mj-lt"/>
                <a:buAutoNum type="alphaUcPeriod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New Christians (all Christians) must be urged to </a:t>
              </a:r>
              <a:r>
                <a:rPr kumimoji="0" lang="en-US" sz="2800" b="1" i="0" u="sng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continue with the Lord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(11:23).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228600" y="4724400"/>
              <a:ext cx="6858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II.</a:t>
              </a:r>
              <a:endPara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762000" y="4770438"/>
              <a:ext cx="6705600" cy="9445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spcBef>
                  <a:spcPct val="0"/>
                </a:spcBef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Significant Truths from this </a:t>
              </a:r>
              <a:r>
                <a:rPr lang="en-US" sz="3200" b="1" dirty="0" smtClean="0"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latin typeface="Cambria" pitchFamily="18" charset="0"/>
                  <a:ea typeface="+mj-ea"/>
                  <a:cs typeface="+mj-cs"/>
                </a:rPr>
                <a:t>Passage for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Our Understanding</a:t>
              </a:r>
              <a:endPara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3"/>
            </a:pPr>
            <a:r>
              <a:rPr lang="en-US" dirty="0" smtClean="0"/>
              <a:t>The disciples of Christ were first called </a:t>
            </a:r>
            <a:r>
              <a:rPr lang="en-US" u="sng" dirty="0" smtClean="0"/>
              <a:t>Christians</a:t>
            </a:r>
            <a:r>
              <a:rPr lang="en-US" dirty="0" smtClean="0"/>
              <a:t> in </a:t>
            </a:r>
            <a:r>
              <a:rPr lang="en-US" u="sng" dirty="0" smtClean="0"/>
              <a:t>Antioch</a:t>
            </a:r>
            <a:r>
              <a:rPr lang="en-US" dirty="0" smtClean="0"/>
              <a:t> of Syria (11:26).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“Christian” only </a:t>
            </a:r>
            <a:r>
              <a:rPr lang="en-US" u="sng" dirty="0" smtClean="0"/>
              <a:t>3 </a:t>
            </a:r>
            <a:r>
              <a:rPr lang="en-US" dirty="0" err="1" smtClean="0"/>
              <a:t>x’s</a:t>
            </a:r>
            <a:r>
              <a:rPr lang="en-US" dirty="0" smtClean="0"/>
              <a:t> in N.T. – Acts 11:26; 26:28; 1 Pet. 4:16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2743200"/>
            <a:ext cx="8686800" cy="4038600"/>
            <a:chOff x="228600" y="2743200"/>
            <a:chExt cx="8686800" cy="4038600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457200" y="3733800"/>
              <a:ext cx="8458200" cy="3048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460375" indent="-460375">
                <a:spcBef>
                  <a:spcPct val="20000"/>
                </a:spcBef>
                <a:buFont typeface="+mj-lt"/>
                <a:buAutoNum type="alphaUcPeriod" startAt="2"/>
              </a:pPr>
              <a:r>
                <a:rPr lang="en-US" sz="2400" b="1" dirty="0" smtClean="0"/>
                <a:t>God gave the disciples a new name to wear:  “</a:t>
              </a:r>
              <a:r>
                <a:rPr lang="en-US" sz="2400" b="1" u="sng" dirty="0" smtClean="0"/>
                <a:t>Christians</a:t>
              </a:r>
              <a:r>
                <a:rPr lang="en-US" sz="2400" b="1" dirty="0" smtClean="0"/>
                <a:t>” (11:26; cf. Isa. 62:2).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4213" lvl="1" indent="-284163">
                <a:spcBef>
                  <a:spcPct val="20000"/>
                </a:spcBef>
                <a:buFont typeface="+mj-lt"/>
                <a:buAutoNum type="arabicPeriod"/>
              </a:pPr>
              <a:r>
                <a:rPr lang="en-US" sz="2000" b="1" dirty="0" smtClean="0">
                  <a:solidFill>
                    <a:srgbClr val="000099"/>
                  </a:solidFill>
                </a:rPr>
                <a:t>The Book of Mormon claims there were Christians in 73 B.C.  God says “first” in 11:26.</a:t>
              </a:r>
            </a:p>
            <a:p>
              <a:pPr marL="684213" lvl="1" indent="-284163">
                <a:spcBef>
                  <a:spcPct val="20000"/>
                </a:spcBef>
                <a:buFont typeface="+mj-lt"/>
                <a:buAutoNum type="arabicPeriod"/>
              </a:pPr>
              <a:r>
                <a:rPr lang="en-US" sz="2000" b="1" dirty="0" smtClean="0">
                  <a:solidFill>
                    <a:srgbClr val="000099"/>
                  </a:solidFill>
                </a:rPr>
                <a:t>“Called” is used exclusively in the N.T. of Divine callings, so this was of </a:t>
              </a:r>
              <a:r>
                <a:rPr lang="en-US" sz="2000" b="1" u="sng" dirty="0" smtClean="0">
                  <a:solidFill>
                    <a:srgbClr val="000099"/>
                  </a:solidFill>
                </a:rPr>
                <a:t>God</a:t>
              </a:r>
              <a:r>
                <a:rPr lang="en-US" sz="2000" b="1" dirty="0" smtClean="0">
                  <a:solidFill>
                    <a:srgbClr val="000099"/>
                  </a:solidFill>
                </a:rPr>
                <a:t>, not man.</a:t>
              </a:r>
            </a:p>
            <a:p>
              <a:pPr marL="684213" lvl="1" indent="-284163">
                <a:spcBef>
                  <a:spcPct val="20000"/>
                </a:spcBef>
                <a:buFont typeface="+mj-lt"/>
                <a:buAutoNum type="arabicPeriod"/>
              </a:pPr>
              <a:r>
                <a:rPr lang="en-US" sz="2000" b="1" dirty="0" smtClean="0">
                  <a:solidFill>
                    <a:srgbClr val="000099"/>
                  </a:solidFill>
                </a:rPr>
                <a:t>Rather than a denominational name, “</a:t>
              </a:r>
              <a:r>
                <a:rPr lang="en-US" sz="2000" b="1" u="sng" dirty="0" smtClean="0">
                  <a:solidFill>
                    <a:srgbClr val="000099"/>
                  </a:solidFill>
                </a:rPr>
                <a:t>Christian</a:t>
              </a:r>
              <a:r>
                <a:rPr lang="en-US" sz="2000" b="1" dirty="0" smtClean="0">
                  <a:solidFill>
                    <a:srgbClr val="000099"/>
                  </a:solidFill>
                </a:rPr>
                <a:t>” should be all that we seek to wear!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28600" y="2743200"/>
              <a:ext cx="6858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II.</a:t>
              </a:r>
              <a:endPara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762000" y="2789238"/>
              <a:ext cx="6705600" cy="9445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spcBef>
                  <a:spcPct val="0"/>
                </a:spcBef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Significant Truths from this </a:t>
              </a:r>
              <a:r>
                <a:rPr lang="en-US" sz="3200" b="1" dirty="0" smtClean="0"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latin typeface="Cambria" pitchFamily="18" charset="0"/>
                  <a:ea typeface="+mj-ea"/>
                  <a:cs typeface="+mj-cs"/>
                </a:rPr>
                <a:t>Passage for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Our Understanding</a:t>
              </a:r>
              <a:endPara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4"/>
            </a:pPr>
            <a:r>
              <a:rPr lang="en-US" sz="2400" dirty="0" err="1" smtClean="0"/>
              <a:t>Agabus</a:t>
            </a:r>
            <a:r>
              <a:rPr lang="en-US" sz="2400" dirty="0" smtClean="0"/>
              <a:t> prophesied a great famine, during which the church </a:t>
            </a:r>
            <a:r>
              <a:rPr lang="en-US" sz="2400" u="sng" dirty="0" smtClean="0"/>
              <a:t>helped</a:t>
            </a:r>
            <a:r>
              <a:rPr lang="en-US" sz="2400" dirty="0" smtClean="0"/>
              <a:t> each other (11:27-30).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The famine happened in the days of the 4th Roman Emperor, Claudius.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The church in Antioch ministered to the brethren in Judea (11:29).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sz="2000" dirty="0" smtClean="0"/>
              <a:t>The elders of the Jerusalem church received and handled the distribution (11:30).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smtClean="0"/>
              <a:t>This is the first mention of church elders in Acts (cf. 12:25 + 14:23)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4038600"/>
            <a:ext cx="8686800" cy="2743200"/>
            <a:chOff x="228600" y="3962400"/>
            <a:chExt cx="8686800" cy="27432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457200" y="4953000"/>
              <a:ext cx="8458200" cy="1752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457200" indent="-457200">
                <a:spcBef>
                  <a:spcPct val="20000"/>
                </a:spcBef>
                <a:buFont typeface="+mj-lt"/>
                <a:buAutoNum type="alphaUcPeriod" startAt="3"/>
              </a:pPr>
              <a:r>
                <a:rPr lang="en-US" sz="2400" b="1" dirty="0" smtClean="0"/>
                <a:t>Christians are not required to tithe, but each one give “according to </a:t>
              </a:r>
              <a:r>
                <a:rPr lang="en-US" sz="2400" b="1" u="sng" dirty="0" smtClean="0"/>
                <a:t>his ability</a:t>
              </a:r>
              <a:r>
                <a:rPr lang="en-US" sz="2400" b="1" dirty="0" smtClean="0"/>
                <a:t>” (11:29).</a:t>
              </a:r>
              <a:endPara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684213" lvl="1" indent="-284163">
                <a:spcBef>
                  <a:spcPct val="20000"/>
                </a:spcBef>
                <a:buFont typeface="+mj-lt"/>
                <a:buAutoNum type="arabicPeriod"/>
              </a:pPr>
              <a:r>
                <a:rPr lang="en-US" sz="2000" b="1" dirty="0" smtClean="0">
                  <a:solidFill>
                    <a:srgbClr val="000099"/>
                  </a:solidFill>
                </a:rPr>
                <a:t>“According to what one has…not to what he does not have” (2 Co. 8:12)</a:t>
              </a:r>
            </a:p>
            <a:p>
              <a:pPr marL="684213" lvl="1" indent="-284163">
                <a:spcBef>
                  <a:spcPct val="20000"/>
                </a:spcBef>
                <a:buFont typeface="+mj-lt"/>
                <a:buAutoNum type="arabicPeriod"/>
              </a:pPr>
              <a:r>
                <a:rPr lang="en-US" sz="2000" b="1" dirty="0" smtClean="0">
                  <a:solidFill>
                    <a:srgbClr val="000099"/>
                  </a:solidFill>
                </a:rPr>
                <a:t>“Ability” is a combination of his </a:t>
              </a:r>
              <a:r>
                <a:rPr lang="en-US" sz="2000" b="1" u="sng" dirty="0" smtClean="0">
                  <a:solidFill>
                    <a:srgbClr val="000099"/>
                  </a:solidFill>
                </a:rPr>
                <a:t>resources</a:t>
              </a:r>
              <a:r>
                <a:rPr lang="en-US" sz="2000" b="1" dirty="0" smtClean="0">
                  <a:solidFill>
                    <a:srgbClr val="000099"/>
                  </a:solidFill>
                </a:rPr>
                <a:t> and his </a:t>
              </a:r>
              <a:r>
                <a:rPr lang="en-US" sz="2000" b="1" u="sng" dirty="0" smtClean="0">
                  <a:solidFill>
                    <a:srgbClr val="000099"/>
                  </a:solidFill>
                </a:rPr>
                <a:t>opportunities</a:t>
              </a:r>
              <a:r>
                <a:rPr lang="en-US" sz="2000" b="1" dirty="0" smtClean="0">
                  <a:solidFill>
                    <a:srgbClr val="000099"/>
                  </a:solidFill>
                </a:rPr>
                <a:t>.</a:t>
              </a:r>
              <a:endPara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228600" y="3962400"/>
              <a:ext cx="685800" cy="533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0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II.</a:t>
              </a:r>
              <a:endPara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762000" y="4008438"/>
              <a:ext cx="6705600" cy="9445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>
                <a:spcBef>
                  <a:spcPct val="0"/>
                </a:spcBef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Significant Truths from this </a:t>
              </a:r>
              <a:r>
                <a:rPr lang="en-US" sz="3200" b="1" dirty="0" smtClean="0"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latin typeface="Cambria" pitchFamily="18" charset="0"/>
                  <a:ea typeface="+mj-ea"/>
                  <a:cs typeface="+mj-cs"/>
                </a:rPr>
                <a:t>Passage for </a:t>
              </a: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B70000"/>
                  </a:solidFill>
                  <a:effectLst>
                    <a:outerShdw blurRad="38100" dist="38100" dir="2700000" algn="ctr" rotWithShape="0">
                      <a:schemeClr val="tx1"/>
                    </a:outerShdw>
                  </a:effectLst>
                  <a:uLnTx/>
                  <a:uFillTx/>
                  <a:latin typeface="Cambria" pitchFamily="18" charset="0"/>
                  <a:ea typeface="+mj-ea"/>
                  <a:cs typeface="+mj-cs"/>
                </a:rPr>
                <a:t>Our Understanding</a:t>
              </a:r>
              <a:endPara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lnSpcReduction="10000"/>
          </a:bodyPr>
          <a:lstStyle/>
          <a:p>
            <a:pPr marL="460375" indent="-460375">
              <a:buFont typeface="+mj-lt"/>
              <a:buAutoNum type="alphaUcPeriod" startAt="5"/>
            </a:pPr>
            <a:r>
              <a:rPr lang="en-US" dirty="0" smtClean="0"/>
              <a:t>Herod </a:t>
            </a:r>
            <a:r>
              <a:rPr lang="en-US" u="sng" dirty="0" smtClean="0"/>
              <a:t>Agrippa</a:t>
            </a:r>
            <a:r>
              <a:rPr lang="en-US" dirty="0" smtClean="0"/>
              <a:t> (The First) exercised terrible violence against the church (12:1-4).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This Herod = grandson of Herod the Great (Matt. 2:1-12)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smtClean="0"/>
              <a:t>Nephew of Herod Antipas (beheaded John the Baptist)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dirty="0" smtClean="0"/>
              <a:t>Father of Herod </a:t>
            </a:r>
            <a:r>
              <a:rPr lang="en-US" dirty="0" smtClean="0"/>
              <a:t>Agrippa II </a:t>
            </a:r>
            <a:r>
              <a:rPr lang="en-US" dirty="0" smtClean="0"/>
              <a:t>( “almost persuaded” by Paul)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Herod Agrippa beheaded the apostle </a:t>
            </a:r>
            <a:r>
              <a:rPr lang="en-US" u="sng" dirty="0" smtClean="0"/>
              <a:t>James</a:t>
            </a:r>
            <a:r>
              <a:rPr lang="en-US" dirty="0" smtClean="0"/>
              <a:t>, the first apostle martyred for Christ (12:2).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Herod also seized </a:t>
            </a:r>
            <a:r>
              <a:rPr lang="en-US" u="sng" dirty="0" smtClean="0"/>
              <a:t>Peter</a:t>
            </a:r>
            <a:r>
              <a:rPr lang="en-US" dirty="0" smtClean="0"/>
              <a:t>, with the intent to kill him for the Jews also (12:3-4).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Josephus:  Herod was very ambitious to please the people (cf. 12:3)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Herod delayed the killing b/c it was the time of Passover (12:3-4)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Days of Unleavened Bread = 7 days following Passover (Ex. 23:15)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Herod delivered Peter to 16 soldiers (4 squads of 4)</a:t>
            </a:r>
          </a:p>
          <a:p>
            <a:pPr marL="1146175" lvl="2" indent="-288925">
              <a:buFont typeface="+mj-lt"/>
              <a:buAutoNum type="arabicPeriod"/>
            </a:pPr>
            <a:r>
              <a:rPr lang="en-US" dirty="0" smtClean="0"/>
              <a:t>The word at the end of verse 4 is “Passover,” not “Easter” (KJV).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/>
          </a:bodyPr>
          <a:lstStyle/>
          <a:p>
            <a:pPr marL="463550" indent="-463550">
              <a:buFont typeface="+mj-lt"/>
              <a:buAutoNum type="alphaUcPeriod" startAt="6"/>
            </a:pPr>
            <a:r>
              <a:rPr lang="en-US" u="sng" dirty="0" smtClean="0"/>
              <a:t>The Lord</a:t>
            </a:r>
            <a:r>
              <a:rPr lang="en-US" dirty="0" smtClean="0"/>
              <a:t> freed Peter from prison, causing a stir in the church and with Herod (12:5-19).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Peter was </a:t>
            </a:r>
            <a:r>
              <a:rPr lang="en-US" u="sng" dirty="0" smtClean="0"/>
              <a:t>constantly</a:t>
            </a:r>
            <a:r>
              <a:rPr lang="en-US" dirty="0" smtClean="0"/>
              <a:t> guarded &amp; church </a:t>
            </a:r>
            <a:r>
              <a:rPr lang="en-US" u="sng" dirty="0" smtClean="0"/>
              <a:t>constantly</a:t>
            </a:r>
            <a:r>
              <a:rPr lang="en-US" dirty="0" smtClean="0"/>
              <a:t> prayed (12:5)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Night before execution, Peter miraculously freed from heavily-guarded prison (12:6-11).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church had gathered at Mary’s house to pray; that’s where Peter went (12:12-17).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The church seemed to </a:t>
            </a:r>
            <a:r>
              <a:rPr lang="en-US" u="sng" dirty="0" smtClean="0"/>
              <a:t>lack faith</a:t>
            </a:r>
            <a:r>
              <a:rPr lang="en-US" dirty="0" smtClean="0"/>
              <a:t> in their prayers, not believing Peter was there (12:14-17).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sz="2200" dirty="0" smtClean="0"/>
              <a:t>Peter walked them thru how the Lord had delivered him (12:17)</a:t>
            </a:r>
          </a:p>
          <a:p>
            <a:pPr marL="1146175" lvl="2" indent="-288925">
              <a:buFont typeface="+mj-lt"/>
              <a:buAutoNum type="alphaLcParenR"/>
            </a:pPr>
            <a:r>
              <a:rPr lang="en-US" sz="2200" dirty="0" smtClean="0"/>
              <a:t>James, Jesus’ half-bro, becoming a real leader (12:17; 15:13)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Herod put the guards to death for losing their prisoner (S.O.P. for Rome, cf. 16:27).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/>
          </a:bodyPr>
          <a:lstStyle/>
          <a:p>
            <a:pPr marL="460375" indent="-460375">
              <a:buFont typeface="+mj-lt"/>
              <a:buAutoNum type="alphaUcPeriod" startAt="4"/>
            </a:pPr>
            <a:r>
              <a:rPr lang="en-US" dirty="0" smtClean="0"/>
              <a:t>Christians need to have </a:t>
            </a:r>
            <a:r>
              <a:rPr lang="en-US" u="sng" dirty="0" smtClean="0"/>
              <a:t>prayer</a:t>
            </a:r>
            <a:r>
              <a:rPr lang="en-US" dirty="0" smtClean="0"/>
              <a:t> meetings and then trust in the power of </a:t>
            </a:r>
            <a:r>
              <a:rPr lang="en-US" u="sng" dirty="0" smtClean="0"/>
              <a:t>prayer</a:t>
            </a:r>
            <a:r>
              <a:rPr lang="en-US" dirty="0" smtClean="0"/>
              <a:t> (12:5-17).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Christians in Acts 12 were gathered in the late night/early morning to pray together.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“Have confidence toward God,” for “whatever we ask we receive” (1 Jn. 3:21-22).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“The confidence we have in Him…if we ask anything acc. to His will…” (1 Jn. 5:14-15).</a:t>
            </a:r>
          </a:p>
          <a:p>
            <a:pPr marL="684213" lvl="1" indent="-284163">
              <a:buFont typeface="+mj-lt"/>
              <a:buAutoNum type="arabicPeriod"/>
            </a:pPr>
            <a:r>
              <a:rPr lang="en-US" dirty="0" smtClean="0"/>
              <a:t>“But let him ask in faith, with no doubting” (Jas. 1:6-8; Heb. 11:6; Mark 11:22-24).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685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274638"/>
            <a:ext cx="6705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Significant Truths from this </a:t>
            </a:r>
            <a:r>
              <a:rPr lang="en-US" sz="3200" b="1" dirty="0" smtClean="0"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latin typeface="Cambria" pitchFamily="18" charset="0"/>
                <a:ea typeface="+mj-ea"/>
                <a:cs typeface="+mj-cs"/>
              </a:rPr>
              <a:t>Passage for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7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Our Understanding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B7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934200" cy="944562"/>
          </a:xfrm>
        </p:spPr>
        <p:txBody>
          <a:bodyPr/>
          <a:lstStyle/>
          <a:p>
            <a:pPr algn="l"/>
            <a:r>
              <a:rPr lang="en-US" sz="3200" dirty="0" smtClean="0"/>
              <a:t>Overview of the Passage &amp; Helpful Facts for Further Bible Study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463550" indent="-463550">
              <a:buFont typeface="+mj-lt"/>
              <a:buAutoNum type="alphaUcPeriod" startAt="7"/>
            </a:pPr>
            <a:r>
              <a:rPr lang="en-US" dirty="0" smtClean="0"/>
              <a:t>Herod’s </a:t>
            </a:r>
            <a:r>
              <a:rPr lang="en-US" u="sng" dirty="0" smtClean="0"/>
              <a:t>arrogant pride</a:t>
            </a:r>
            <a:r>
              <a:rPr lang="en-US" dirty="0" smtClean="0"/>
              <a:t> led to his gruesome death (20-23)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Herod delighted himself in adulation from citizens and some were anxious to give it.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Receiving praise due unto deity, “The voice of a god,” he did not refuse it (12:22-23).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Scripture gives the reason Herod was killed, “He did not give </a:t>
            </a:r>
            <a:r>
              <a:rPr lang="en-US" u="sng" dirty="0" smtClean="0"/>
              <a:t>glory to God</a:t>
            </a:r>
            <a:r>
              <a:rPr lang="en-US" dirty="0" smtClean="0"/>
              <a:t>” (12:23).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Josephus said that Herod got a pain in his stomach and suffered for 5 days (age 54). </a:t>
            </a:r>
          </a:p>
          <a:p>
            <a:pPr marL="463550" indent="-406400">
              <a:buFont typeface="+mj-lt"/>
              <a:buAutoNum type="alphaUcPeriod" startAt="7"/>
            </a:pPr>
            <a:r>
              <a:rPr lang="en-US" dirty="0" smtClean="0"/>
              <a:t>In spite of Herod’s attempts, the cause of Jesus continued to </a:t>
            </a:r>
            <a:r>
              <a:rPr lang="en-US" u="sng" dirty="0" smtClean="0"/>
              <a:t>grow</a:t>
            </a:r>
            <a:r>
              <a:rPr lang="en-US" dirty="0" smtClean="0"/>
              <a:t> (12:24).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Two imperfects (continued to grow &amp; continued to multiply) show steady progress.</a:t>
            </a:r>
          </a:p>
          <a:p>
            <a:pPr marL="746125" lvl="1" indent="-288925">
              <a:buFont typeface="+mj-lt"/>
              <a:buAutoNum type="arabicPeriod"/>
            </a:pPr>
            <a:r>
              <a:rPr lang="en-US" dirty="0" smtClean="0"/>
              <a:t>It seems that the more the disciples were persecuted, the faster the church grew.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228600"/>
            <a:ext cx="533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ctr" rotWithShape="0">
                    <a:schemeClr val="tx1"/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I.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ctr" rotWithShape="0">
                  <a:schemeClr val="tx1"/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1248</Words>
  <Application>Microsoft Office PowerPoint</Application>
  <PresentationFormat>On-screen Show (4:3)</PresentationFormat>
  <Paragraphs>92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Lesson 15: The Church in Antioch, the First Apostle Martyred &amp; Herod’s Death (11:19-12:24)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Overview of the Passage &amp; Helpful Facts for Further Bible Study</vt:lpstr>
      <vt:lpstr>Slide 8</vt:lpstr>
      <vt:lpstr>Overview of the Passage &amp; Helpful Facts for Further Bible Study</vt:lpstr>
      <vt:lpstr>Practical Points of Application  for Our Lives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Introduction to the Book of Acts</dc:title>
  <dc:creator>David</dc:creator>
  <cp:lastModifiedBy>David</cp:lastModifiedBy>
  <cp:revision>59</cp:revision>
  <dcterms:created xsi:type="dcterms:W3CDTF">2013-01-23T13:30:16Z</dcterms:created>
  <dcterms:modified xsi:type="dcterms:W3CDTF">2013-09-12T17:39:04Z</dcterms:modified>
</cp:coreProperties>
</file>