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321" r:id="rId4"/>
    <p:sldId id="320" r:id="rId5"/>
    <p:sldId id="322" r:id="rId6"/>
    <p:sldId id="309" r:id="rId7"/>
    <p:sldId id="305" r:id="rId8"/>
    <p:sldId id="306" r:id="rId9"/>
    <p:sldId id="323" r:id="rId10"/>
    <p:sldId id="318" r:id="rId11"/>
    <p:sldId id="29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0099"/>
    <a:srgbClr val="B7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578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pblfpr\users\David\_Graphics\Bible Books\Acts Of The Apostles PowerPoint Template\acts_jpeg\Acts of Apostles - Titl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400800"/>
            <a:ext cx="8915400" cy="4572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6/15/2013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6/15/2013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\\pblfpr\users\David\_Graphics\Bible Books\Acts Of The Apostles PowerPoint Template\acts_jpeg\Acts of Apostles - Text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6629400" cy="944562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5334000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 b="1">
                <a:solidFill>
                  <a:srgbClr val="000099"/>
                </a:solidFill>
              </a:defRPr>
            </a:lvl2pPr>
            <a:lvl3pPr>
              <a:defRPr sz="2000" b="1">
                <a:solidFill>
                  <a:srgbClr val="B70000"/>
                </a:solidFill>
              </a:defRPr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6/15/2013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6/15/2013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6/15/2013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6/15/2013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6/15/2013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6/15/2013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6/15/2013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3F891-4E37-4451-9387-1AD05DCFFA8D}" type="datetimeFigureOut">
              <a:rPr lang="en-US" smtClean="0"/>
              <a:pPr/>
              <a:t>6/15/2013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638800"/>
            <a:ext cx="8763000" cy="914400"/>
          </a:xfrm>
        </p:spPr>
        <p:txBody>
          <a:bodyPr>
            <a:noAutofit/>
          </a:bodyPr>
          <a:lstStyle/>
          <a:p>
            <a:r>
              <a:rPr lang="en-US" sz="2600" b="0" u="sng" dirty="0" smtClean="0"/>
              <a:t>Lesson </a:t>
            </a:r>
            <a:r>
              <a:rPr lang="en-US" sz="2600" b="0" u="sng" dirty="0" smtClean="0"/>
              <a:t>13</a:t>
            </a:r>
            <a:r>
              <a:rPr lang="en-US" sz="2600" b="0" dirty="0" smtClean="0"/>
              <a:t>:</a:t>
            </a:r>
            <a:r>
              <a:rPr lang="en-US" sz="2700" b="0" dirty="0" smtClean="0"/>
              <a:t/>
            </a:r>
            <a:br>
              <a:rPr lang="en-US" sz="2700" b="0" dirty="0" smtClean="0"/>
            </a:br>
            <a:r>
              <a:rPr lang="en-US" dirty="0" smtClean="0"/>
              <a:t>The </a:t>
            </a:r>
            <a:r>
              <a:rPr lang="en-US" dirty="0" smtClean="0"/>
              <a:t>Conversion &amp; Early Preaching of Saul </a:t>
            </a:r>
            <a:br>
              <a:rPr lang="en-US" dirty="0" smtClean="0"/>
            </a:br>
            <a:r>
              <a:rPr lang="en-US" dirty="0" smtClean="0"/>
              <a:t>and More Miracles of Peter</a:t>
            </a:r>
            <a:r>
              <a:rPr lang="en-US" dirty="0" smtClean="0"/>
              <a:t> (9:1-43)</a:t>
            </a:r>
            <a:endParaRPr lang="en-US" sz="3000" dirty="0"/>
          </a:p>
        </p:txBody>
      </p:sp>
      <p:sp>
        <p:nvSpPr>
          <p:cNvPr id="3" name="TextBox 2"/>
          <p:cNvSpPr txBox="1"/>
          <p:nvPr/>
        </p:nvSpPr>
        <p:spPr>
          <a:xfrm>
            <a:off x="-14706600" y="4953000"/>
            <a:ext cx="14325600" cy="4801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 smtClean="0">
                <a:solidFill>
                  <a:srgbClr val="99FFCC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Please pick up a </a:t>
            </a:r>
            <a:r>
              <a:rPr lang="en-US" sz="2800" b="1" u="sng" dirty="0" smtClean="0">
                <a:solidFill>
                  <a:srgbClr val="99FFCC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handout</a:t>
            </a:r>
            <a:r>
              <a:rPr lang="en-US" sz="2800" b="1" dirty="0" smtClean="0">
                <a:solidFill>
                  <a:srgbClr val="99FFCC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 from the table in the back of the auditorium for class this morning.</a:t>
            </a:r>
            <a:endParaRPr lang="en-US" sz="2800" b="1" dirty="0">
              <a:solidFill>
                <a:srgbClr val="99FFCC"/>
              </a:solidFill>
              <a:effectLst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 startAt="7"/>
            </a:pPr>
            <a:r>
              <a:rPr lang="en-US" dirty="0" smtClean="0"/>
              <a:t>The conversions in Acts 9 each used a different word to describe when they were saved.</a:t>
            </a:r>
            <a:endParaRPr lang="en-US" dirty="0" smtClean="0"/>
          </a:p>
          <a:p>
            <a:pPr marL="746125" lvl="1">
              <a:buFont typeface="+mj-lt"/>
              <a:buAutoNum type="arabicPeriod"/>
            </a:pPr>
            <a:r>
              <a:rPr lang="en-US" dirty="0" smtClean="0"/>
              <a:t>The people of Joppa “believed on the Lord” (9:42); the people of </a:t>
            </a:r>
            <a:r>
              <a:rPr lang="en-US" dirty="0" err="1" smtClean="0"/>
              <a:t>Lydda</a:t>
            </a:r>
            <a:r>
              <a:rPr lang="en-US" dirty="0" smtClean="0"/>
              <a:t> “turned to the Lord” (9:35); Saul of Tarsus “arose and was baptized” (9:18).</a:t>
            </a:r>
          </a:p>
          <a:p>
            <a:pPr marL="746125" lvl="1">
              <a:buFont typeface="+mj-lt"/>
              <a:buAutoNum type="arabicPeriod"/>
            </a:pPr>
            <a:r>
              <a:rPr lang="en-US" dirty="0" smtClean="0"/>
              <a:t>Using synecdoche, each conversion mentions a part of what they did to represent the whole of what they did.  Complete obedience was required in each case.</a:t>
            </a: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685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274638"/>
            <a:ext cx="6705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Significant Truths from this </a:t>
            </a:r>
            <a:r>
              <a:rPr lang="en-US" sz="3200" b="1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Passage for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Our Understanding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B7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486400"/>
          </a:xfrm>
        </p:spPr>
        <p:txBody>
          <a:bodyPr>
            <a:noAutofit/>
          </a:bodyPr>
          <a:lstStyle/>
          <a:p>
            <a:pPr marL="457200" indent="-457200">
              <a:spcBef>
                <a:spcPts val="200"/>
              </a:spcBef>
              <a:buFont typeface="+mj-lt"/>
              <a:buAutoNum type="alphaUcPeriod"/>
            </a:pPr>
            <a:r>
              <a:rPr lang="en-US" sz="2400" dirty="0" smtClean="0"/>
              <a:t>May those who are “of the Way” so live that we can be recognized as “of the Way”!</a:t>
            </a:r>
          </a:p>
          <a:p>
            <a:pPr marL="457200" indent="-457200">
              <a:spcBef>
                <a:spcPts val="200"/>
              </a:spcBef>
              <a:buFont typeface="+mj-lt"/>
              <a:buAutoNum type="alphaUcPeriod"/>
            </a:pPr>
            <a:r>
              <a:rPr lang="en-US" sz="2400" dirty="0" smtClean="0"/>
              <a:t>Let us realize that if Saul of Tarsus could be converted then anyone can be converted!</a:t>
            </a:r>
          </a:p>
          <a:p>
            <a:pPr marL="457200" indent="-457200">
              <a:spcBef>
                <a:spcPts val="200"/>
              </a:spcBef>
              <a:buFont typeface="+mj-lt"/>
              <a:buAutoNum type="alphaUcPeriod"/>
            </a:pPr>
            <a:r>
              <a:rPr lang="en-US" sz="2400" dirty="0" smtClean="0"/>
              <a:t>As Saul preached immediately, may we preach the gospel message we obeyed ourselves!</a:t>
            </a:r>
          </a:p>
          <a:p>
            <a:pPr marL="457200" indent="-457200">
              <a:spcBef>
                <a:spcPts val="200"/>
              </a:spcBef>
              <a:buFont typeface="+mj-lt"/>
              <a:buAutoNum type="alphaUcPeriod"/>
            </a:pPr>
            <a:r>
              <a:rPr lang="en-US" sz="2400" dirty="0" smtClean="0"/>
              <a:t>May we be like Barnabas and bring brethren together rather than driving wedges!</a:t>
            </a:r>
          </a:p>
          <a:p>
            <a:pPr marL="457200" indent="-457200">
              <a:spcBef>
                <a:spcPts val="200"/>
              </a:spcBef>
              <a:buFont typeface="+mj-lt"/>
              <a:buAutoNum type="alphaUcPeriod"/>
            </a:pPr>
            <a:r>
              <a:rPr lang="en-US" sz="2400" dirty="0" smtClean="0"/>
              <a:t>When we “walk in the fear of the Lord,” we can “enjoy peace” and be “built up” (9:31)!</a:t>
            </a:r>
          </a:p>
          <a:p>
            <a:pPr marL="457200" indent="-457200">
              <a:spcBef>
                <a:spcPts val="200"/>
              </a:spcBef>
              <a:buFont typeface="+mj-lt"/>
              <a:buAutoNum type="alphaUcPeriod"/>
            </a:pPr>
            <a:r>
              <a:rPr lang="en-US" sz="2400" dirty="0" smtClean="0"/>
              <a:t>May we, like Tabitha, busy ourselves with an abundance of good works and kind deeds!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8382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6172200" cy="944562"/>
          </a:xfrm>
        </p:spPr>
        <p:txBody>
          <a:bodyPr/>
          <a:lstStyle/>
          <a:p>
            <a:pPr algn="l"/>
            <a:r>
              <a:rPr lang="en-US" sz="3200" dirty="0" smtClean="0"/>
              <a:t>Practical Points of Application </a:t>
            </a:r>
            <a:br>
              <a:rPr lang="en-US" sz="3200" dirty="0" smtClean="0"/>
            </a:br>
            <a:r>
              <a:rPr lang="en-US" sz="3200" dirty="0" smtClean="0"/>
              <a:t>for Our Lives</a:t>
            </a:r>
            <a:endParaRPr lang="en-US" sz="3200" u="sng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Autofit/>
          </a:bodyPr>
          <a:lstStyle/>
          <a:p>
            <a:pPr marL="460375" indent="-460375">
              <a:lnSpc>
                <a:spcPct val="90000"/>
              </a:lnSpc>
              <a:buFont typeface="+mj-lt"/>
              <a:buAutoNum type="alphaUcPeriod"/>
            </a:pPr>
            <a:r>
              <a:rPr lang="en-US" sz="2400" dirty="0" smtClean="0"/>
              <a:t>Continually persecuting the disciples, Saul headed to Damascus to arrest more (9:1-9).</a:t>
            </a:r>
            <a:endParaRPr lang="en-US" sz="2400" dirty="0" smtClean="0"/>
          </a:p>
          <a:p>
            <a:pPr marL="746125" lvl="1" indent="-288925">
              <a:lnSpc>
                <a:spcPct val="90000"/>
              </a:lnSpc>
              <a:buFont typeface="+mj-lt"/>
              <a:buAutoNum type="arabicPeriod"/>
            </a:pPr>
            <a:r>
              <a:rPr lang="en-US" sz="2000" dirty="0" smtClean="0"/>
              <a:t>Damascus was about 140 miles northeast of Jerusalem, about one week travel.</a:t>
            </a:r>
            <a:endParaRPr lang="en-US" sz="2000" dirty="0" smtClean="0"/>
          </a:p>
          <a:p>
            <a:pPr marL="746125" lvl="1" indent="-288925">
              <a:lnSpc>
                <a:spcPct val="90000"/>
              </a:lnSpc>
              <a:buFont typeface="+mj-lt"/>
              <a:buAutoNum type="arabicPeriod"/>
            </a:pPr>
            <a:r>
              <a:rPr lang="en-US" sz="2000" dirty="0" smtClean="0"/>
              <a:t>Around noon (22:6), a light brighter than the sun (26:13) shone around him (9:3).</a:t>
            </a:r>
          </a:p>
          <a:p>
            <a:pPr marL="746125" lvl="1" indent="-288925">
              <a:lnSpc>
                <a:spcPct val="90000"/>
              </a:lnSpc>
              <a:buFont typeface="+mj-lt"/>
              <a:buAutoNum type="arabicPeriod"/>
            </a:pPr>
            <a:r>
              <a:rPr lang="en-US" sz="2000" u="sng" dirty="0" smtClean="0"/>
              <a:t>Jesus, risen and exalted</a:t>
            </a:r>
            <a:r>
              <a:rPr lang="en-US" sz="2000" dirty="0" smtClean="0"/>
              <a:t>, appeared to Saul in that light (9:17, 27; cf. 1 Cor. 9:1; 15:8</a:t>
            </a:r>
            <a:r>
              <a:rPr lang="en-US" sz="2000" dirty="0" smtClean="0"/>
              <a:t>).</a:t>
            </a:r>
          </a:p>
          <a:p>
            <a:pPr marL="746125" lvl="1" indent="-288925">
              <a:lnSpc>
                <a:spcPct val="90000"/>
              </a:lnSpc>
              <a:buFont typeface="+mj-lt"/>
              <a:buAutoNum type="arabicPeriod"/>
            </a:pPr>
            <a:r>
              <a:rPr lang="en-US" sz="2000" dirty="0" smtClean="0"/>
              <a:t>Saul was helped by his travel companions into the city of Damascus (9:7-9).</a:t>
            </a:r>
            <a:endParaRPr lang="en-US" sz="20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“</a:t>
            </a:r>
            <a:r>
              <a:rPr lang="en-US" u="sng" dirty="0" smtClean="0"/>
              <a:t>The Way</a:t>
            </a:r>
            <a:r>
              <a:rPr lang="en-US" dirty="0" smtClean="0"/>
              <a:t>” was a common designation for N.T. Christians (9:2; 19:9, 23; 22:4; 24:14, 22).</a:t>
            </a:r>
            <a:endParaRPr lang="en-US" dirty="0" smtClean="0"/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The singularity (with the definitive article) emphasized their exclusive &amp; united nature.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N.T. Christians were “the Way” (there wasn’t another, 9:2), following Jesus who is “the Way” (John 14:6), and walking on “the way which leads to life” (Matt. 7:14).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That “the Way” could be sought &amp; found emphasized that Christians were identifiable.</a:t>
            </a:r>
          </a:p>
          <a:p>
            <a:pPr marL="457200" indent="-457200">
              <a:buFont typeface="+mj-lt"/>
              <a:buAutoNum type="alphaUcPeriod"/>
            </a:pPr>
            <a:r>
              <a:rPr lang="en-US" u="sng" dirty="0" smtClean="0"/>
              <a:t>Christ and the church</a:t>
            </a:r>
            <a:r>
              <a:rPr lang="en-US" dirty="0" smtClean="0"/>
              <a:t> are inseparably and intimately tied together!</a:t>
            </a:r>
            <a:endParaRPr lang="en-US" dirty="0" smtClean="0"/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By opposing/persecuting Christians, Saul was opposing/persecuting Christ (9:4-5, 13).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To act against Christ’s church is to act against Christ Himself (cf. Luke 10:16).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Therefore, it is evident that one cannot separate Christ from His body/church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685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274638"/>
            <a:ext cx="6705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Significant Truths from this </a:t>
            </a:r>
            <a:r>
              <a:rPr lang="en-US" sz="3200" b="1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Passage for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Our Understanding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B7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lphaUcPeriod" startAt="3"/>
            </a:pPr>
            <a:r>
              <a:rPr lang="en-US" u="sng" dirty="0" smtClean="0"/>
              <a:t>Prayer</a:t>
            </a:r>
            <a:r>
              <a:rPr lang="en-US" dirty="0" smtClean="0"/>
              <a:t> </a:t>
            </a:r>
            <a:r>
              <a:rPr lang="en-US" dirty="0" smtClean="0"/>
              <a:t>does not save an alien sinner from his sins!</a:t>
            </a:r>
            <a:endParaRPr lang="en-US" dirty="0" smtClean="0"/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In a state of deep penitence, Saul fasted and prayed for three days (9:9, 11).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The Lord knew of Saul’s disposition, but He still sent a gospel preacher (9:11-16).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When the gospel preacher arrived, Saul still had his sins (22:16). Prayer did not save</a:t>
            </a:r>
            <a:r>
              <a:rPr lang="en-US" dirty="0" smtClean="0"/>
              <a:t>!</a:t>
            </a:r>
          </a:p>
          <a:p>
            <a:pPr marL="457200" indent="-457200">
              <a:buFont typeface="+mj-lt"/>
              <a:buAutoNum type="alphaUcPeriod" startAt="3"/>
            </a:pPr>
            <a:r>
              <a:rPr lang="en-US" dirty="0" smtClean="0"/>
              <a:t>Baptism is a “</a:t>
            </a:r>
            <a:r>
              <a:rPr lang="en-US" u="sng" dirty="0" smtClean="0"/>
              <a:t>must</a:t>
            </a:r>
            <a:r>
              <a:rPr lang="en-US" dirty="0" smtClean="0"/>
              <a:t>” for salvation</a:t>
            </a:r>
            <a:r>
              <a:rPr lang="en-US" dirty="0" smtClean="0"/>
              <a:t>!</a:t>
            </a:r>
            <a:endParaRPr lang="en-US" dirty="0" smtClean="0"/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Jesus told Saul that in the city he would be told what he “must do” (9:6).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Therefore, whatever Saul was told to do in Damascus was a “must” from God!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In the city, Saul was told to “arise and be baptized and wash away your sins” (22:16).</a:t>
            </a: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685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274638"/>
            <a:ext cx="6705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Significant Truths from this </a:t>
            </a:r>
            <a:r>
              <a:rPr lang="en-US" sz="3200" b="1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Passage for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Our Understanding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B7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38" end="4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charRg st="338" end="4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charRg st="338" end="4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charRg st="338" end="4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13" end="48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charRg st="413" end="48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charRg st="413" end="48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charRg st="413" end="48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88" end="5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charRg st="488" end="57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charRg st="488" end="57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charRg st="488" end="57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lphaUcPeriod" startAt="5"/>
            </a:pPr>
            <a:r>
              <a:rPr lang="en-US" dirty="0" smtClean="0"/>
              <a:t>Saul of Tarsus was </a:t>
            </a:r>
            <a:r>
              <a:rPr lang="en-US" u="sng" dirty="0" smtClean="0"/>
              <a:t>NOT converted to Christ and saved</a:t>
            </a:r>
            <a:r>
              <a:rPr lang="en-US" dirty="0" smtClean="0"/>
              <a:t> on the road to Damascus!</a:t>
            </a:r>
            <a:endParaRPr lang="en-US" dirty="0" smtClean="0"/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Not saved when Jesus appeared to him, for he asked, “Who are You, Lord?”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Not </a:t>
            </a:r>
            <a:r>
              <a:rPr lang="en-US" dirty="0" smtClean="0"/>
              <a:t>saved when Jesus told who He was, for he asked, “What do you want me to do?”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Not </a:t>
            </a:r>
            <a:r>
              <a:rPr lang="en-US" dirty="0" smtClean="0"/>
              <a:t>saved when Jesus told him what to do, “You will be told what you must do.”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Not </a:t>
            </a:r>
            <a:r>
              <a:rPr lang="en-US" dirty="0" smtClean="0"/>
              <a:t>saved while fasting &amp; praying in the city, for his question not answered yet and gospel not preached yet.  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Not saved before Ananias preached to him, “Be baptized and wash away your sins.”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Not </a:t>
            </a:r>
            <a:r>
              <a:rPr lang="en-US" dirty="0" smtClean="0"/>
              <a:t>saved before he was baptized, otherwise saved from sins before washed away</a:t>
            </a:r>
            <a:r>
              <a:rPr lang="en-US" dirty="0" smtClean="0"/>
              <a:t>!</a:t>
            </a: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685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274638"/>
            <a:ext cx="6705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Significant Truths from this </a:t>
            </a:r>
            <a:r>
              <a:rPr lang="en-US" sz="3200" b="1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Passage for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Our Understanding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B7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78" end="1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charRg st="78" end="15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charRg st="78" end="15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charRg st="78" end="15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51" end="2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charRg st="151" end="2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charRg st="151" end="23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charRg st="151" end="23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32" end="3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charRg st="232" end="3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charRg st="232" end="3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charRg st="232" end="3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11" end="4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charRg st="311" end="4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charRg st="311" end="4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charRg st="311" end="4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23" end="50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charRg st="423" end="50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charRg st="423" end="50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charRg st="423" end="50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504" end="5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charRg st="504" end="58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charRg st="504" end="58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charRg st="504" end="58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 startAt="2"/>
            </a:pPr>
            <a:r>
              <a:rPr lang="en-US" dirty="0" smtClean="0"/>
              <a:t>Saul </a:t>
            </a:r>
            <a:r>
              <a:rPr lang="en-US" u="sng" dirty="0" smtClean="0"/>
              <a:t>heard</a:t>
            </a:r>
            <a:r>
              <a:rPr lang="en-US" dirty="0" smtClean="0"/>
              <a:t> the Word of God, received his sight and was </a:t>
            </a:r>
            <a:r>
              <a:rPr lang="en-US" u="sng" dirty="0" smtClean="0"/>
              <a:t>baptized</a:t>
            </a:r>
            <a:r>
              <a:rPr lang="en-US" dirty="0" smtClean="0"/>
              <a:t> into Christ (9:10-19).</a:t>
            </a:r>
            <a:endParaRPr lang="en-US" dirty="0" smtClean="0"/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The Lord sent Ananias to preach to Saul (9:10-16).</a:t>
            </a:r>
          </a:p>
          <a:p>
            <a:pPr marL="1198563" lvl="2" indent="-341313">
              <a:buFont typeface="+mj-lt"/>
              <a:buAutoNum type="alphaLcParenR"/>
            </a:pPr>
            <a:r>
              <a:rPr lang="en-US" dirty="0" smtClean="0"/>
              <a:t>Ananias knew of the evil Saul had done &amp; planned to do to the “saints” (9:13-14).</a:t>
            </a:r>
          </a:p>
          <a:p>
            <a:pPr marL="1198563" lvl="2" indent="-341313">
              <a:buFont typeface="+mj-lt"/>
              <a:buAutoNum type="alphaLcParenR"/>
            </a:pPr>
            <a:r>
              <a:rPr lang="en-US" dirty="0" smtClean="0"/>
              <a:t>The Lord identified Saul as His “chosen vessel” to the Gentiles (9:15-16).</a:t>
            </a:r>
          </a:p>
          <a:p>
            <a:pPr marL="1198563" lvl="2" indent="-341313">
              <a:buFont typeface="+mj-lt"/>
              <a:buAutoNum type="alphaLcParenR"/>
            </a:pPr>
            <a:r>
              <a:rPr lang="en-US" dirty="0" smtClean="0"/>
              <a:t>Ananias laid his hands on Saul that he might receive his sight (9:12, 17-18).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Immediately Saul was baptized to wash away his sins (9:18; 22:16).</a:t>
            </a: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 fontScale="92500" lnSpcReduction="20000"/>
          </a:bodyPr>
          <a:lstStyle/>
          <a:p>
            <a:pPr marL="460375" indent="-460375">
              <a:buFont typeface="+mj-lt"/>
              <a:buAutoNum type="alphaUcPeriod" startAt="3"/>
            </a:pPr>
            <a:r>
              <a:rPr lang="en-US" dirty="0" smtClean="0"/>
              <a:t>Saul immediately began to </a:t>
            </a:r>
            <a:r>
              <a:rPr lang="en-US" u="sng" dirty="0" smtClean="0"/>
              <a:t>preach</a:t>
            </a:r>
            <a:r>
              <a:rPr lang="en-US" dirty="0" smtClean="0"/>
              <a:t> the gospel and was </a:t>
            </a:r>
            <a:r>
              <a:rPr lang="en-US" u="sng" dirty="0" smtClean="0"/>
              <a:t>persecuted</a:t>
            </a:r>
            <a:r>
              <a:rPr lang="en-US" dirty="0" smtClean="0"/>
              <a:t> as a result (9:20-30).</a:t>
            </a:r>
            <a:endParaRPr lang="en-US" dirty="0" smtClean="0"/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Saul continuously preached the deity of Jesus, a message he once persecuted (9:20).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 smtClean="0"/>
              <a:t>Jews in Damascus plotted to kill him, so disciples helped him escape (9:23-25).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It had been 3 years since he left Jerusalem (Gal. 1:18), but he was still feared (9:26).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Barnabas intervened, taking him to Peter &amp; James (Jesus’ half-bro) (9:27; Gal. 1:19).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Saul remained in Jerusalem with Peter for 15 days (9:28; Gal. 1:18).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Hellenists in Jerusalem tried to kill Saul, so the disciples helped him escape (9:29-30).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Saul went to his home in Syria and Cilicia (Tarsus was capital of Cilicia) (Gal. 1:21-22</a:t>
            </a:r>
            <a:r>
              <a:rPr lang="en-US" dirty="0" smtClean="0"/>
              <a:t>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 startAt="6"/>
            </a:pPr>
            <a:r>
              <a:rPr lang="en-US" dirty="0" smtClean="0"/>
              <a:t>Strong, direct and hard-hitting preaching is often </a:t>
            </a:r>
            <a:r>
              <a:rPr lang="en-US" u="sng" dirty="0" smtClean="0"/>
              <a:t>needed and expected</a:t>
            </a:r>
            <a:r>
              <a:rPr lang="en-US" dirty="0" smtClean="0"/>
              <a:t> by the Lord.</a:t>
            </a:r>
            <a:endParaRPr lang="en-US" dirty="0" smtClean="0"/>
          </a:p>
          <a:p>
            <a:pPr marL="746125" lvl="1">
              <a:buFont typeface="+mj-lt"/>
              <a:buAutoNum type="arabicPeriod"/>
            </a:pPr>
            <a:r>
              <a:rPr lang="en-US" dirty="0" smtClean="0"/>
              <a:t>Saul heralded continually (9:20);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then </a:t>
            </a:r>
            <a:r>
              <a:rPr lang="en-US" dirty="0" smtClean="0"/>
              <a:t>logically argued, providing evidence (9:22</a:t>
            </a:r>
            <a:r>
              <a:rPr lang="en-US" dirty="0" smtClean="0"/>
              <a:t>); </a:t>
            </a:r>
            <a:br>
              <a:rPr lang="en-US" dirty="0" smtClean="0"/>
            </a:br>
            <a:r>
              <a:rPr lang="en-US" dirty="0" smtClean="0"/>
              <a:t>preached </a:t>
            </a:r>
            <a:r>
              <a:rPr lang="en-US" dirty="0" smtClean="0"/>
              <a:t>boldly, telling it like it is (9:27, 29);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 smtClean="0"/>
              <a:t>even disputing/debating (9:29).</a:t>
            </a:r>
          </a:p>
          <a:p>
            <a:pPr marL="746125" lvl="1">
              <a:buFont typeface="+mj-lt"/>
              <a:buAutoNum type="arabicPeriod"/>
            </a:pPr>
            <a:r>
              <a:rPr lang="en-US" dirty="0" smtClean="0"/>
              <a:t>The response of those who did not like his message is also indicative of its force.</a:t>
            </a: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685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274638"/>
            <a:ext cx="6705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Significant Truths from this </a:t>
            </a:r>
            <a:r>
              <a:rPr lang="en-US" sz="3200" b="1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Passage for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Our Understanding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B7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 startAt="4"/>
            </a:pPr>
            <a:r>
              <a:rPr lang="en-US" dirty="0" smtClean="0"/>
              <a:t>Persecution against the church subsided for a while and it kept on multiplying (9:31</a:t>
            </a:r>
            <a:r>
              <a:rPr lang="en-US" dirty="0" smtClean="0"/>
              <a:t>).</a:t>
            </a:r>
          </a:p>
          <a:p>
            <a:pPr marL="460375" indent="-460375">
              <a:buFont typeface="+mj-lt"/>
              <a:buAutoNum type="alphaUcPeriod" startAt="4"/>
            </a:pPr>
            <a:r>
              <a:rPr lang="en-US" dirty="0" smtClean="0"/>
              <a:t>To prepare readers for chapter 10, two miracles of Peter were highlighted (9:32-43).</a:t>
            </a:r>
            <a:endParaRPr lang="en-US" dirty="0" smtClean="0"/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In </a:t>
            </a:r>
            <a:r>
              <a:rPr lang="en-US" dirty="0" err="1" smtClean="0"/>
              <a:t>Lydda</a:t>
            </a:r>
            <a:r>
              <a:rPr lang="en-US" dirty="0" smtClean="0"/>
              <a:t>, Peter healed Aeneas, a paralytic who “arose immediately” (9:32-35).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In </a:t>
            </a:r>
            <a:r>
              <a:rPr lang="en-US" dirty="0" smtClean="0"/>
              <a:t>Joppa, Peter raised Tabitha from the dead (9:36-42).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In </a:t>
            </a:r>
            <a:r>
              <a:rPr lang="en-US" dirty="0" smtClean="0"/>
              <a:t>Joppa, Peter stayed with Simon a tanner, which seems significant (9:43).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72" end="2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charRg st="172" end="25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charRg st="172" end="25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charRg st="172" end="25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50" end="30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charRg st="250" end="30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charRg st="250" end="30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charRg st="250" end="30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06" end="3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charRg st="306" end="38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charRg st="306" end="38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charRg st="306" end="38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1406</TotalTime>
  <Words>1176</Words>
  <Application>Microsoft Office PowerPoint</Application>
  <PresentationFormat>On-screen Show (4:3)</PresentationFormat>
  <Paragraphs>81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Lesson 13: The Conversion &amp; Early Preaching of Saul  and More Miracles of Peter (9:1-43)</vt:lpstr>
      <vt:lpstr>Overview of the Passage &amp; Helpful Facts for Further Bible Study</vt:lpstr>
      <vt:lpstr>Slide 3</vt:lpstr>
      <vt:lpstr>Slide 4</vt:lpstr>
      <vt:lpstr>Slide 5</vt:lpstr>
      <vt:lpstr>Overview of the Passage &amp; Helpful Facts for Further Bible Study</vt:lpstr>
      <vt:lpstr>Overview of the Passage &amp; Helpful Facts for Further Bible Study</vt:lpstr>
      <vt:lpstr>Slide 8</vt:lpstr>
      <vt:lpstr>Overview of the Passage &amp; Helpful Facts for Further Bible Study</vt:lpstr>
      <vt:lpstr>Slide 10</vt:lpstr>
      <vt:lpstr>Practical Points of Application  for Our Lives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1: Introduction to the Book of Acts</dc:title>
  <dc:creator>David</dc:creator>
  <cp:lastModifiedBy>David</cp:lastModifiedBy>
  <cp:revision>53</cp:revision>
  <dcterms:created xsi:type="dcterms:W3CDTF">2013-01-23T13:30:16Z</dcterms:created>
  <dcterms:modified xsi:type="dcterms:W3CDTF">2013-06-15T20:36:50Z</dcterms:modified>
</cp:coreProperties>
</file>