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309" r:id="rId4"/>
    <p:sldId id="280" r:id="rId5"/>
    <p:sldId id="317" r:id="rId6"/>
    <p:sldId id="306" r:id="rId7"/>
    <p:sldId id="305" r:id="rId8"/>
    <p:sldId id="318" r:id="rId9"/>
    <p:sldId id="319" r:id="rId10"/>
    <p:sldId id="29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  <a:srgbClr val="B7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38800"/>
            <a:ext cx="8763000" cy="9144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12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The Scattering of the Church &amp; the</a:t>
            </a:r>
            <a:br>
              <a:rPr lang="en-US" dirty="0" smtClean="0"/>
            </a:br>
            <a:r>
              <a:rPr lang="en-US" dirty="0" smtClean="0"/>
              <a:t>Preaching of Philip, the Evangelist (8:1-40)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Regardless what happens to us, may we go “everywhere preaching the word”!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Let us build our faith to be strong enough to withstand any persecution brought on us!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Let us decide we will be used by God in any place we find ourselves &amp; every place we go!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We can all “preach Jesus”!  That is what was preached to us, so that we could be saved!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Autofit/>
          </a:bodyPr>
          <a:lstStyle/>
          <a:p>
            <a:pPr marL="460375" indent="-460375">
              <a:lnSpc>
                <a:spcPct val="90000"/>
              </a:lnSpc>
              <a:buFont typeface="+mj-lt"/>
              <a:buAutoNum type="alphaUcPeriod"/>
            </a:pPr>
            <a:r>
              <a:rPr lang="en-US" sz="2400" dirty="0" smtClean="0"/>
              <a:t>“A great </a:t>
            </a:r>
            <a:r>
              <a:rPr lang="en-US" sz="2400" u="sng" dirty="0" smtClean="0"/>
              <a:t>persecution</a:t>
            </a:r>
            <a:r>
              <a:rPr lang="en-US" sz="2400" dirty="0" smtClean="0"/>
              <a:t> arose against the church…and they were all </a:t>
            </a:r>
            <a:r>
              <a:rPr lang="en-US" sz="2400" u="sng" dirty="0" smtClean="0"/>
              <a:t>scattered</a:t>
            </a:r>
            <a:r>
              <a:rPr lang="en-US" sz="2400" dirty="0" smtClean="0"/>
              <a:t>” (8:1).</a:t>
            </a:r>
          </a:p>
          <a:p>
            <a:pPr marL="746125" lvl="1" indent="-288925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Enemies of the church tried threatening, imprisoning, scourging, and now murder.</a:t>
            </a:r>
          </a:p>
          <a:p>
            <a:pPr marL="746125" lvl="1" indent="-288925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The scattering of the church “to Judea and Samaria” fulfilled 1:8.</a:t>
            </a:r>
          </a:p>
          <a:p>
            <a:pPr marL="746125" lvl="1" indent="-288925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/>
              <a:t>Saul, the persecutor, is introduced in this context, ravaging the church (7:58-8:3).</a:t>
            </a:r>
            <a:endParaRPr lang="en-US" sz="4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00600"/>
            <a:ext cx="8458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0375" indent="-460375">
              <a:spcBef>
                <a:spcPct val="20000"/>
              </a:spcBef>
              <a:buFont typeface="+mj-lt"/>
              <a:buAutoNum type="alphaUcPeriod"/>
            </a:pPr>
            <a:r>
              <a:rPr lang="en-US" sz="2400" b="1" dirty="0" smtClean="0"/>
              <a:t>Scattering Christians ought to be like scattering seed (8:1, 4).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4213" lvl="1" indent="-284163">
              <a:spcBef>
                <a:spcPct val="20000"/>
              </a:spcBef>
              <a:buFont typeface="+mj-lt"/>
              <a:buAutoNum type="arabicPeriod"/>
            </a:pPr>
            <a:r>
              <a:rPr lang="en-US" sz="2000" b="1" dirty="0" smtClean="0">
                <a:solidFill>
                  <a:srgbClr val="000099"/>
                </a:solidFill>
              </a:rPr>
              <a:t>The scattering of Christians (&amp; killing Stephen) did not stop the growth of Christianity.</a:t>
            </a:r>
          </a:p>
          <a:p>
            <a:pPr marL="684213" lvl="1" indent="-284163">
              <a:spcBef>
                <a:spcPct val="20000"/>
              </a:spcBef>
              <a:buFont typeface="+mj-lt"/>
              <a:buAutoNum type="arabicPeriod"/>
            </a:pPr>
            <a:r>
              <a:rPr lang="en-US" sz="2000" b="1" dirty="0" smtClean="0">
                <a:solidFill>
                  <a:srgbClr val="000099"/>
                </a:solidFill>
              </a:rPr>
              <a:t>Rather, wherever the Christians were scattered, the seed of the gospel was scattered.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37338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37798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US" u="sng" dirty="0" smtClean="0"/>
              <a:t>Philip</a:t>
            </a:r>
            <a:r>
              <a:rPr lang="en-US" dirty="0" smtClean="0"/>
              <a:t> was prominent in taking the gospel to </a:t>
            </a:r>
            <a:r>
              <a:rPr lang="en-US" u="sng" dirty="0" smtClean="0"/>
              <a:t>Samaria</a:t>
            </a:r>
            <a:r>
              <a:rPr lang="en-US" dirty="0" smtClean="0"/>
              <a:t> (8:4-25).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“Those who were scattered went everywhere (incl. Samaria) preaching the word” (8:4).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While Samaria was north of Jerusalem, it was “down” (lower) in elevation (8:5, 15).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There was long-term, deep-seated </a:t>
            </a:r>
            <a:r>
              <a:rPr lang="en-US" u="sng" dirty="0" smtClean="0"/>
              <a:t>animosity</a:t>
            </a:r>
            <a:r>
              <a:rPr lang="en-US" dirty="0" smtClean="0"/>
              <a:t> between Jews &amp; Samaritans (cf. Jn. 4).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Philip “</a:t>
            </a:r>
            <a:r>
              <a:rPr lang="en-US" u="sng" dirty="0" smtClean="0"/>
              <a:t>preached Christ</a:t>
            </a:r>
            <a:r>
              <a:rPr lang="en-US" dirty="0" smtClean="0"/>
              <a:t>” in Samaria, confirming his message with numerous miracles, and multitudes were converted to Christ (8:5-13).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apostles imparting the Holy Spirit sparked Simon’s material instincts (8:14-24).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n-US" dirty="0" smtClean="0"/>
              <a:t>To “preach </a:t>
            </a:r>
            <a:r>
              <a:rPr lang="en-US" u="sng" dirty="0" smtClean="0"/>
              <a:t>the word</a:t>
            </a:r>
            <a:r>
              <a:rPr lang="en-US" dirty="0" smtClean="0"/>
              <a:t>” is parallel to and inclusive of preaching “</a:t>
            </a:r>
            <a:r>
              <a:rPr lang="en-US" u="sng" dirty="0" smtClean="0"/>
              <a:t>Christ</a:t>
            </a:r>
            <a:r>
              <a:rPr lang="en-US" dirty="0" smtClean="0"/>
              <a:t>” (8:5), “things concerning the </a:t>
            </a:r>
            <a:r>
              <a:rPr lang="en-US" u="sng" dirty="0" smtClean="0"/>
              <a:t>kingdom</a:t>
            </a:r>
            <a:r>
              <a:rPr lang="en-US" dirty="0" smtClean="0"/>
              <a:t> of God” (8:12), “the </a:t>
            </a:r>
            <a:r>
              <a:rPr lang="en-US" u="sng" dirty="0" smtClean="0"/>
              <a:t>name</a:t>
            </a:r>
            <a:r>
              <a:rPr lang="en-US" dirty="0" smtClean="0"/>
              <a:t> of Jesus Christ” (8:12), “the word </a:t>
            </a:r>
            <a:r>
              <a:rPr lang="en-US" u="sng" dirty="0" smtClean="0"/>
              <a:t>of the Lord</a:t>
            </a:r>
            <a:r>
              <a:rPr lang="en-US" dirty="0" smtClean="0"/>
              <a:t>” (8:25), “the </a:t>
            </a:r>
            <a:r>
              <a:rPr lang="en-US" u="sng" dirty="0" smtClean="0"/>
              <a:t>gospel</a:t>
            </a:r>
            <a:r>
              <a:rPr lang="en-US" dirty="0" smtClean="0"/>
              <a:t>” (8:25), and “</a:t>
            </a:r>
            <a:r>
              <a:rPr lang="en-US" u="sng" dirty="0" smtClean="0"/>
              <a:t>Jesus</a:t>
            </a:r>
            <a:r>
              <a:rPr lang="en-US" dirty="0" smtClean="0"/>
              <a:t>” (8:35).</a:t>
            </a:r>
          </a:p>
          <a:p>
            <a:pPr marL="457200" indent="-457200">
              <a:buFont typeface="+mj-lt"/>
              <a:buAutoNum type="alphaUcPeriod" startAt="2"/>
            </a:pPr>
            <a:r>
              <a:rPr lang="en-US" dirty="0" smtClean="0"/>
              <a:t>The preaching of Christ (and the N.T.) involves </a:t>
            </a:r>
            <a:r>
              <a:rPr lang="en-US" u="sng" dirty="0" smtClean="0"/>
              <a:t>commands</a:t>
            </a:r>
            <a:r>
              <a:rPr lang="en-US" dirty="0" smtClean="0"/>
              <a:t> that must be </a:t>
            </a:r>
            <a:r>
              <a:rPr lang="en-US" u="sng" dirty="0" smtClean="0"/>
              <a:t>obeyed</a:t>
            </a:r>
            <a:r>
              <a:rPr lang="en-US" dirty="0" smtClean="0"/>
              <a:t> (8:6).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people “heeded” (8:6, 35-36; 16:14) when they believed and obeyed (cf. 8:12).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people “heeded the things spoken” and did so “with one accord.”</a:t>
            </a:r>
          </a:p>
          <a:p>
            <a:pPr marL="460375" indent="-460375">
              <a:buFont typeface="+mj-lt"/>
              <a:buAutoNum type="alphaUcPeriod" startAt="2"/>
            </a:pPr>
            <a:r>
              <a:rPr lang="en-US" dirty="0" smtClean="0"/>
              <a:t>True miracles of God are </a:t>
            </a:r>
            <a:r>
              <a:rPr lang="en-US" u="sng" dirty="0" smtClean="0"/>
              <a:t>unmistakable, irrefutable</a:t>
            </a:r>
            <a:r>
              <a:rPr lang="en-US" dirty="0" smtClean="0"/>
              <a:t> &amp; un-reproducible (8:5-13).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When unclean spirits were cast out and lame persons were healed, that was of God!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conversion of Simon was testimony to the genuineness of Divine miracles (8:13). 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They must never be demeaned to the level of “magic” or “sorcery.”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102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lphaUcPeriod" startAt="5"/>
            </a:pPr>
            <a:r>
              <a:rPr lang="en-US" u="sng" dirty="0" smtClean="0"/>
              <a:t>Conversions</a:t>
            </a:r>
            <a:r>
              <a:rPr lang="en-US" dirty="0" smtClean="0"/>
              <a:t> to Christ in the New Testament all looked </a:t>
            </a:r>
            <a:r>
              <a:rPr lang="en-US" u="sng" dirty="0" smtClean="0"/>
              <a:t>the same</a:t>
            </a:r>
            <a:r>
              <a:rPr lang="en-US" dirty="0" smtClean="0"/>
              <a:t> (because they were)!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Jews on Pentecost “heard,” believed and “were baptized” (2:37, 41).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The Samaritans “hearing,” “believed” and “were baptized” (8:6, 12).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Simon the Sorcerer “believed” and “was baptized” (8:12).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The Ethiopian eunuch heard, believed and was “baptized” (8:35-39).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All heard, believed &amp; obeyed the same. How can it be different today?</a:t>
            </a:r>
          </a:p>
          <a:p>
            <a:pPr marL="460375" indent="-460375">
              <a:lnSpc>
                <a:spcPct val="110000"/>
              </a:lnSpc>
              <a:buFont typeface="+mj-lt"/>
              <a:buAutoNum type="alphaUcPeriod" startAt="5"/>
            </a:pPr>
            <a:r>
              <a:rPr lang="en-US" dirty="0" smtClean="0"/>
              <a:t>Miraculous power of the Holy Spirit could only be imparted by the </a:t>
            </a:r>
            <a:r>
              <a:rPr lang="en-US" u="sng" dirty="0" smtClean="0"/>
              <a:t>12 apostles</a:t>
            </a:r>
            <a:r>
              <a:rPr lang="en-US" dirty="0" smtClean="0"/>
              <a:t> (8:14-19).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Upon baptism, the Samaritans received forgiveness &amp; the gift of the Spirit (cf. 2:38).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They didn’t have the miraculous power of the Spirit until Peter &amp; John laid hands (8:17).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Only through the laying on of apostle’s hands (and no other) could the miraculous gift (and powers) of the Holy Spirit be imparted (8:17-19), which demonstrated a limited distribution of the power &amp; a limited duration (only as long as the apostles would live).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7"/>
            </a:pPr>
            <a:r>
              <a:rPr lang="en-US" dirty="0" smtClean="0"/>
              <a:t>God has two </a:t>
            </a:r>
            <a:r>
              <a:rPr lang="en-US" u="sng" dirty="0" smtClean="0"/>
              <a:t>laws of pardon</a:t>
            </a:r>
            <a:r>
              <a:rPr lang="en-US" dirty="0" smtClean="0"/>
              <a:t>: one for the non-Christian and one for the Christian.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Once a Christian is saved, he is not then “always saved.”  He can sin and be lost.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Simon, who was a child of God (8:13), erred and was in need of forgiveness again (8:22).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For a Christian to be saved (pardoned) from sin, he must “</a:t>
            </a:r>
            <a:r>
              <a:rPr lang="en-US" u="sng" dirty="0" smtClean="0"/>
              <a:t>Repent and pray</a:t>
            </a:r>
            <a:r>
              <a:rPr lang="en-US" dirty="0" smtClean="0"/>
              <a:t>” (8:22).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3"/>
            </a:pPr>
            <a:r>
              <a:rPr lang="en-US" dirty="0" smtClean="0"/>
              <a:t>Philip was sent to convert the </a:t>
            </a:r>
            <a:r>
              <a:rPr lang="en-US" u="sng" dirty="0" smtClean="0"/>
              <a:t>Ethiopian Eunuch</a:t>
            </a:r>
            <a:r>
              <a:rPr lang="en-US" dirty="0" smtClean="0"/>
              <a:t> (8:26-40).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Angels were never used to tell man how to be saved but only man (cf. 2 Cor. 4:7).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 convert to Judaism was returning from Jerusalem to his home/work in Ethiopia.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Ethiopian was reading aloud Isaiah 53 &amp; Philip joined him to teach Jesus to him.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Philip baptized the eunuch in a body of water along the chariot’s pathway.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lphaUcPeriod" startAt="8"/>
            </a:pPr>
            <a:r>
              <a:rPr lang="en-US" dirty="0" smtClean="0"/>
              <a:t>The </a:t>
            </a:r>
            <a:r>
              <a:rPr lang="en-US" u="sng" dirty="0" smtClean="0"/>
              <a:t>providence of God</a:t>
            </a:r>
            <a:r>
              <a:rPr lang="en-US" dirty="0" smtClean="0"/>
              <a:t> is a marvel to see at work </a:t>
            </a:r>
            <a:r>
              <a:rPr lang="en-US" sz="2600" dirty="0" smtClean="0"/>
              <a:t>(26-40).</a:t>
            </a:r>
            <a:endParaRPr lang="en-US" dirty="0" smtClean="0"/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In Acts 8, Philip met an Ethiopian riding in a chariot.  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The Lord sent Philip from populous Samaria to an uninhabited roadside (8:26).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The Lord knew there was one man whose heart was searching and ripe for harvest.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In order to have Philip meet Ethiopian riding in chariot, the Lord:</a:t>
            </a:r>
          </a:p>
          <a:p>
            <a:pPr lvl="2" indent="-225425">
              <a:buFont typeface="+mj-lt"/>
              <a:buAutoNum type="alphaLcParenR"/>
            </a:pPr>
            <a:r>
              <a:rPr lang="en-US" sz="2200" dirty="0" smtClean="0"/>
              <a:t>Had to know when Ethiopian would leave </a:t>
            </a:r>
            <a:r>
              <a:rPr lang="en-US" sz="2200" dirty="0" err="1" smtClean="0"/>
              <a:t>Jeru</a:t>
            </a:r>
            <a:r>
              <a:rPr lang="en-US" sz="2200" dirty="0" smtClean="0"/>
              <a:t> &amp; speed of travel.</a:t>
            </a:r>
          </a:p>
          <a:p>
            <a:pPr lvl="2" indent="-225425">
              <a:buFont typeface="+mj-lt"/>
              <a:buAutoNum type="alphaLcParenR"/>
            </a:pPr>
            <a:r>
              <a:rPr lang="en-US" sz="2200" dirty="0" smtClean="0"/>
              <a:t>Had to know precise time &amp; place He wanted the two men to meet.</a:t>
            </a:r>
          </a:p>
          <a:p>
            <a:pPr lvl="2" indent="-225425">
              <a:buFont typeface="+mj-lt"/>
              <a:buAutoNum type="alphaLcParenR"/>
            </a:pPr>
            <a:r>
              <a:rPr lang="en-US" sz="2200" dirty="0" smtClean="0"/>
              <a:t>Had to know exactly when Ethiopian would be reading Isaiah 53.</a:t>
            </a:r>
          </a:p>
          <a:p>
            <a:pPr lvl="2" indent="-225425">
              <a:buFont typeface="+mj-lt"/>
              <a:buAutoNum type="alphaLcParenR"/>
            </a:pPr>
            <a:r>
              <a:rPr lang="en-US" sz="2200" dirty="0" smtClean="0"/>
              <a:t>Had to know Philip’s speed of travel from Samaria to destination.</a:t>
            </a:r>
          </a:p>
          <a:p>
            <a:pPr lvl="2" indent="-225425">
              <a:buFont typeface="+mj-lt"/>
              <a:buAutoNum type="alphaLcParenR"/>
            </a:pPr>
            <a:r>
              <a:rPr lang="en-US" sz="2200" dirty="0" smtClean="0"/>
              <a:t>Had to know sufficient water along the roadside at needed time.</a:t>
            </a:r>
          </a:p>
          <a:p>
            <a:pPr lvl="2" indent="-225425">
              <a:buFont typeface="+mj-lt"/>
              <a:buAutoNum type="alphaLcParenR"/>
            </a:pPr>
            <a:r>
              <a:rPr lang="en-US" sz="2200" dirty="0" smtClean="0"/>
              <a:t>Had to send Philip at least one full day before Ethiopian left </a:t>
            </a:r>
            <a:r>
              <a:rPr lang="en-US" sz="2200" dirty="0" err="1" smtClean="0"/>
              <a:t>Jeru</a:t>
            </a:r>
            <a:r>
              <a:rPr lang="en-US" sz="2200" dirty="0" smtClean="0"/>
              <a:t>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The Lord sent Philip to this remote location for only one man to be saved (8:40).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lphaUcPeriod" startAt="9"/>
            </a:pPr>
            <a:r>
              <a:rPr lang="en-US" dirty="0" smtClean="0"/>
              <a:t>It is impossible to “preach </a:t>
            </a:r>
            <a:r>
              <a:rPr lang="en-US" u="sng" dirty="0" smtClean="0"/>
              <a:t>Jesus</a:t>
            </a:r>
            <a:r>
              <a:rPr lang="en-US" dirty="0" smtClean="0"/>
              <a:t>” without preaching the necessity of </a:t>
            </a:r>
            <a:r>
              <a:rPr lang="en-US" u="sng" dirty="0" smtClean="0"/>
              <a:t>baptism</a:t>
            </a:r>
            <a:r>
              <a:rPr lang="en-US" dirty="0" smtClean="0"/>
              <a:t> (8:35-36).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Only exclusive revelation about Philip’s sermon:  he used Isaiah 53 to preach Jesus.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The first recorded response of the Ethiopian to the sermon:  I want to be baptized!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Why now? Why here? Because his salvation hinged on it! Only then could he rejoice!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Baptism was part of every completed gospel sermon to sinners in Acts!  This is known either by reading the words of the sermon itself or by reading the results!</a:t>
            </a:r>
          </a:p>
          <a:p>
            <a:pPr marL="346075">
              <a:buFont typeface="+mj-lt"/>
              <a:buAutoNum type="alphaUcPeriod" startAt="9"/>
            </a:pPr>
            <a:r>
              <a:rPr lang="en-US" dirty="0" smtClean="0"/>
              <a:t>Baptism is by </a:t>
            </a:r>
            <a:r>
              <a:rPr lang="en-US" u="sng" dirty="0" smtClean="0"/>
              <a:t>immersion</a:t>
            </a:r>
            <a:r>
              <a:rPr lang="en-US" dirty="0" smtClean="0"/>
              <a:t> (8:38-39).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They “both…went down into the water” and “came up out of the water” (8:38-39).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The action &amp; object of the verb will not allow for pouring/sprinkling—only immersion.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The Greek verb itself (</a:t>
            </a:r>
            <a:r>
              <a:rPr lang="en-US" dirty="0" err="1" smtClean="0"/>
              <a:t>baptizo</a:t>
            </a:r>
            <a:r>
              <a:rPr lang="en-US" dirty="0" smtClean="0"/>
              <a:t>) means “to dip, immerse, submerge, plunge.”</a:t>
            </a:r>
          </a:p>
          <a:p>
            <a:pPr marL="746125" lvl="1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1263</Words>
  <Application>Microsoft Office PowerPoint</Application>
  <PresentationFormat>On-screen Show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Lesson 12: The Scattering of the Church &amp; the Preaching of Philip, the Evangelist (8:1-40)</vt:lpstr>
      <vt:lpstr>Overview of the Passage &amp; Helpful Facts for Further Bible Study</vt:lpstr>
      <vt:lpstr>Overview of the Passage &amp; Helpful Facts for Further Bible Study</vt:lpstr>
      <vt:lpstr>Slide 4</vt:lpstr>
      <vt:lpstr>Slide 5</vt:lpstr>
      <vt:lpstr>Slide 6</vt:lpstr>
      <vt:lpstr>Overview of the Passage &amp; Helpful Facts for Further Bible Study</vt:lpstr>
      <vt:lpstr>Slide 8</vt:lpstr>
      <vt:lpstr>Slide 9</vt:lpstr>
      <vt:lpstr>Practical Points of Application  for Our Lives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David</cp:lastModifiedBy>
  <cp:revision>51</cp:revision>
  <dcterms:created xsi:type="dcterms:W3CDTF">2013-01-23T13:30:16Z</dcterms:created>
  <dcterms:modified xsi:type="dcterms:W3CDTF">2013-05-22T21:17:22Z</dcterms:modified>
</cp:coreProperties>
</file>