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9" r:id="rId4"/>
    <p:sldId id="280" r:id="rId5"/>
    <p:sldId id="305" r:id="rId6"/>
    <p:sldId id="310" r:id="rId7"/>
    <p:sldId id="311" r:id="rId8"/>
    <p:sldId id="312" r:id="rId9"/>
    <p:sldId id="317" r:id="rId10"/>
    <p:sldId id="313" r:id="rId11"/>
    <p:sldId id="314" r:id="rId12"/>
    <p:sldId id="316" r:id="rId13"/>
    <p:sldId id="306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001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</a:t>
            </a:r>
            <a:r>
              <a:rPr lang="en-US" sz="2600" b="0" u="sng" dirty="0" smtClean="0"/>
              <a:t>11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Stirring Sermon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Senseless Stoning of </a:t>
            </a:r>
            <a:r>
              <a:rPr lang="en-US" dirty="0" smtClean="0"/>
              <a:t>Stephen (7:1-60)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Stephen’s inspired defense closed with a severe and stinging </a:t>
            </a:r>
            <a:r>
              <a:rPr lang="en-US" u="sng" dirty="0" smtClean="0"/>
              <a:t>rebuke</a:t>
            </a:r>
            <a:r>
              <a:rPr lang="en-US" dirty="0" smtClean="0"/>
              <a:t> (7:51-53).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“You stiff-necked and uncircumcised in heart and ears!” (7:51) – stubborn pagans!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“You always resist the Holy Spirit” (7:52).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“You now have become the betrayers and murders” of your own Messiah (7:52).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You “have received the law…and have not kept it” (7:53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Stephen’s sermon </a:t>
            </a:r>
            <a:r>
              <a:rPr lang="en-US" u="sng" dirty="0" smtClean="0"/>
              <a:t>enraged</a:t>
            </a:r>
            <a:r>
              <a:rPr lang="en-US" dirty="0" smtClean="0"/>
              <a:t> his accusers to violence &amp; an illegal </a:t>
            </a:r>
            <a:r>
              <a:rPr lang="en-US" u="sng" dirty="0" smtClean="0"/>
              <a:t>mob execution</a:t>
            </a:r>
            <a:r>
              <a:rPr lang="en-US" dirty="0" smtClean="0"/>
              <a:t> (7:54-60</a:t>
            </a:r>
            <a:r>
              <a:rPr lang="en-US" dirty="0" smtClean="0"/>
              <a:t>).	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His hearers were “cut to the heart” (sawn asunder with anger like 5:33, not 2:37).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They gnashed at him with their teeth (7:54), cried out with a loud voice, stopped their ears, rushed at him, cast him out of the city &amp; “were stoning” him (7:57-58).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70-member Sanhedrin council led the way.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Young Saul was present, approving of the action and standing guard (7:58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Stephen’s sermon enraged his accusers to violence &amp; an illegal mob execution (7:54-60</a:t>
            </a:r>
            <a:r>
              <a:rPr lang="en-US" dirty="0" smtClean="0"/>
              <a:t>).	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 startAt="2"/>
            </a:pPr>
            <a:r>
              <a:rPr lang="en-US" dirty="0" smtClean="0"/>
              <a:t>As the first martyr for the cause of Christ, Stephen was remarkably focused</a:t>
            </a:r>
            <a:r>
              <a:rPr lang="en-US" dirty="0" smtClean="0"/>
              <a:t>!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He “gazed into heaven” &amp; saw “Jesus standing at the right hand of God” (7:55-56).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He kept on calling on the Lord: </a:t>
            </a:r>
            <a:r>
              <a:rPr lang="en-US" dirty="0" smtClean="0"/>
              <a:t> “</a:t>
            </a:r>
            <a:r>
              <a:rPr lang="en-US" dirty="0" smtClean="0"/>
              <a:t>Lord Jesus, receive my spirit” (7:59).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He knelt down in reverence:  “Lord, do not charge them with this sin” (7:60).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There are remarkable parallels between events in Stephen’s death &amp; Jesus’ death.</a:t>
            </a:r>
          </a:p>
          <a:p>
            <a:pPr marL="746125" lvl="1" indent="-288925">
              <a:buFont typeface="+mj-lt"/>
              <a:buAutoNum type="arabicPeriod" startAt="2"/>
            </a:pPr>
            <a:r>
              <a:rPr lang="en-US" dirty="0" smtClean="0"/>
              <a:t>This </a:t>
            </a:r>
            <a:r>
              <a:rPr lang="en-US" dirty="0" smtClean="0"/>
              <a:t>first killing of a Christian led to “a great persecution against the church” (8:1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7"/>
            </a:pPr>
            <a:r>
              <a:rPr lang="en-US" dirty="0" smtClean="0"/>
              <a:t>There </a:t>
            </a:r>
            <a:r>
              <a:rPr lang="en-US" dirty="0" smtClean="0"/>
              <a:t>is life after death (7:59-60</a:t>
            </a:r>
            <a:r>
              <a:rPr lang="en-US" dirty="0" smtClean="0"/>
              <a:t>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When the body dies, the spirit separates from the body and survives (cf. Jas. 2:26).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spirit of the faithful will be with the Lord (Phil. 1:23) and conscious (Rev. 6:9-11).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By means of His resurrection, Jesus is Lord of both the dead &amp; the living (cf. Ro. 14:9).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God is with us at all times and will deliver us out of the troubles and trials of life!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How absurd it is to elevate and serve the work of our own hands over the Almighty God!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In times of trouble, may God help us to look to Jesus and set our sights on things above!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Stephen did not waver in his trust in the Lord!  May we not waver in our trust in Him!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Stephen was arrested and put on trial at the end of chapter 6 (6:11-16).</a:t>
            </a:r>
            <a:endParaRPr lang="en-US" sz="2400" dirty="0" smtClean="0"/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He was accused of speaking blasphemously against:  Moses, God, the temple, the law.</a:t>
            </a:r>
            <a:endParaRPr lang="en-US" sz="2000" dirty="0" smtClean="0"/>
          </a:p>
          <a:p>
            <a:pPr marL="460375" indent="-460375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Stephen’s inspired defense first emphasized that God’s </a:t>
            </a:r>
            <a:r>
              <a:rPr lang="en-US" sz="2400" u="sng" dirty="0" smtClean="0"/>
              <a:t>presence, favor and rule</a:t>
            </a:r>
            <a:r>
              <a:rPr lang="en-US" sz="2400" dirty="0" smtClean="0"/>
              <a:t> were not </a:t>
            </a:r>
            <a:r>
              <a:rPr lang="en-US" sz="2400" u="sng" dirty="0" smtClean="0"/>
              <a:t>confined</a:t>
            </a:r>
            <a:r>
              <a:rPr lang="en-US" sz="2400" dirty="0" smtClean="0"/>
              <a:t> to “the holy land” of Israel or “this holy place” of the temple (7:2-34).</a:t>
            </a:r>
            <a:endParaRPr lang="en-US" sz="2400" dirty="0" smtClean="0"/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Lord appeared to and instructed </a:t>
            </a:r>
            <a:r>
              <a:rPr lang="en-US" sz="2000" u="sng" dirty="0" smtClean="0"/>
              <a:t>Abraham</a:t>
            </a:r>
            <a:r>
              <a:rPr lang="en-US" sz="2000" dirty="0" smtClean="0"/>
              <a:t> when he was in </a:t>
            </a:r>
            <a:r>
              <a:rPr lang="en-US" sz="2000" u="sng" dirty="0" smtClean="0"/>
              <a:t>Mesopotamia</a:t>
            </a:r>
            <a:r>
              <a:rPr lang="en-US" sz="2000" dirty="0" smtClean="0"/>
              <a:t> (7:2-3).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Lord appeared again to and instructed Abraham when he was in </a:t>
            </a:r>
            <a:r>
              <a:rPr lang="en-US" sz="2000" u="sng" dirty="0" smtClean="0"/>
              <a:t>Haran</a:t>
            </a:r>
            <a:r>
              <a:rPr lang="en-US" sz="2000" dirty="0" smtClean="0"/>
              <a:t> (7:4).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Lord traveled with and made a covenant with Abraham while in </a:t>
            </a:r>
            <a:r>
              <a:rPr lang="en-US" sz="2000" u="sng" dirty="0" smtClean="0"/>
              <a:t>Canaan</a:t>
            </a:r>
            <a:r>
              <a:rPr lang="en-US" sz="2000" dirty="0" smtClean="0"/>
              <a:t> (7:5-8).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/>
              <a:t>Lord was present with and active in the life of </a:t>
            </a:r>
            <a:r>
              <a:rPr lang="en-US" sz="2000" u="sng" dirty="0" smtClean="0"/>
              <a:t>Joseph</a:t>
            </a:r>
            <a:r>
              <a:rPr lang="en-US" sz="2000" dirty="0" smtClean="0"/>
              <a:t> while in </a:t>
            </a:r>
            <a:r>
              <a:rPr lang="en-US" sz="2000" u="sng" dirty="0" smtClean="0"/>
              <a:t>Egypt</a:t>
            </a:r>
            <a:r>
              <a:rPr lang="en-US" sz="2000" dirty="0" smtClean="0"/>
              <a:t> (7:9-14</a:t>
            </a:r>
            <a:r>
              <a:rPr lang="en-US" sz="2000" dirty="0" smtClean="0"/>
              <a:t>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Lord went with the patriarch </a:t>
            </a:r>
            <a:r>
              <a:rPr lang="en-US" sz="2000" u="sng" dirty="0" smtClean="0"/>
              <a:t>Jacob</a:t>
            </a:r>
            <a:r>
              <a:rPr lang="en-US" sz="2000" dirty="0" smtClean="0"/>
              <a:t> </a:t>
            </a:r>
            <a:r>
              <a:rPr lang="en-US" sz="2000" dirty="0" smtClean="0"/>
              <a:t>down </a:t>
            </a:r>
            <a:r>
              <a:rPr lang="en-US" sz="2000" dirty="0" smtClean="0"/>
              <a:t>to Egypt (7:15-16</a:t>
            </a:r>
            <a:r>
              <a:rPr lang="en-US" sz="2000" dirty="0" smtClean="0"/>
              <a:t>).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10000"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Stephen was arrested and put on trial at the end of chapter 6 (6:11-16).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was accused of speaking blasphemously against:  Moses, God, the temple, the law.</a:t>
            </a:r>
            <a:endParaRPr lang="en-US" dirty="0" smtClean="0"/>
          </a:p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Stephen’s inspired defense first emphasized that God’s </a:t>
            </a:r>
            <a:r>
              <a:rPr lang="en-US" u="sng" dirty="0" smtClean="0"/>
              <a:t>presence, favor and rule</a:t>
            </a:r>
            <a:r>
              <a:rPr lang="en-US" dirty="0" smtClean="0"/>
              <a:t> were not </a:t>
            </a:r>
            <a:r>
              <a:rPr lang="en-US" u="sng" dirty="0" smtClean="0"/>
              <a:t>confined</a:t>
            </a:r>
            <a:r>
              <a:rPr lang="en-US" dirty="0" smtClean="0"/>
              <a:t> to “the holy land” of Israel or “this holy place” of the temple (7:2-34).</a:t>
            </a:r>
            <a:endParaRPr lang="en-US" dirty="0" smtClean="0"/>
          </a:p>
          <a:p>
            <a:pPr marL="746125" lvl="1" indent="-288925">
              <a:buFont typeface="+mj-lt"/>
              <a:buAutoNum type="arabicPeriod" startAt="6"/>
            </a:pPr>
            <a:r>
              <a:rPr lang="en-US" dirty="0" smtClean="0"/>
              <a:t>The Lord blessed His nation to grow and multiply while in Egypt (7:17).</a:t>
            </a:r>
          </a:p>
          <a:p>
            <a:pPr marL="746125" lvl="1" indent="-288925">
              <a:buFont typeface="+mj-lt"/>
              <a:buAutoNum type="arabicPeriod" startAt="6"/>
            </a:pPr>
            <a:r>
              <a:rPr lang="en-US" dirty="0" smtClean="0"/>
              <a:t>The Lord was well pleased to save baby </a:t>
            </a:r>
            <a:r>
              <a:rPr lang="en-US" u="sng" dirty="0" smtClean="0"/>
              <a:t>Moses</a:t>
            </a:r>
            <a:r>
              <a:rPr lang="en-US" dirty="0" smtClean="0"/>
              <a:t> from death in Egypt (7:20-21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 startAt="6"/>
            </a:pPr>
            <a:r>
              <a:rPr lang="en-US" dirty="0" smtClean="0"/>
              <a:t>The </a:t>
            </a:r>
            <a:r>
              <a:rPr lang="en-US" dirty="0" smtClean="0"/>
              <a:t>Lord protected Moses in Egypt &amp; went with him to the land of </a:t>
            </a:r>
            <a:r>
              <a:rPr lang="en-US" u="sng" dirty="0" err="1" smtClean="0"/>
              <a:t>Midian</a:t>
            </a:r>
            <a:r>
              <a:rPr lang="en-US" dirty="0" smtClean="0"/>
              <a:t> (7:23-29).</a:t>
            </a:r>
          </a:p>
          <a:p>
            <a:pPr marL="746125" lvl="1" indent="-288925">
              <a:buFont typeface="+mj-lt"/>
              <a:buAutoNum type="arabicPeriod" startAt="6"/>
            </a:pPr>
            <a:r>
              <a:rPr lang="en-US" dirty="0" smtClean="0"/>
              <a:t>The Lord appeared to and spoke to Moses in the wilderness of </a:t>
            </a:r>
            <a:r>
              <a:rPr lang="en-US" u="sng" dirty="0" smtClean="0"/>
              <a:t>Sinai</a:t>
            </a:r>
            <a:r>
              <a:rPr lang="en-US" dirty="0" smtClean="0"/>
              <a:t> (7:30-34).</a:t>
            </a:r>
          </a:p>
          <a:p>
            <a:pPr marL="746125" lvl="1" indent="-288925">
              <a:buFont typeface="+mj-lt"/>
              <a:buAutoNum type="arabicPeriod" startAt="6"/>
            </a:pPr>
            <a:r>
              <a:rPr lang="en-US" dirty="0" smtClean="0"/>
              <a:t>The </a:t>
            </a:r>
            <a:r>
              <a:rPr lang="en-US" dirty="0" smtClean="0"/>
              <a:t>Lord, in order to deliver His people, sent Moses back to Egypt (7:34).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7" end="5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477" end="5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477" end="5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477" end="5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0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560" end="6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560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560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8" end="7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638" end="7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638" end="7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638" end="7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God sees the big picture and controls the big picture for His people!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He foretold that His descendants would live in bondage &amp; oppression in Egypt (7:6).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Still, God foretold that He would punish the oppressors and deliver His people (7:7).</a:t>
            </a:r>
            <a:endParaRPr lang="en-US" dirty="0" smtClean="0"/>
          </a:p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providence of God in the lives of His individual children is a marvelous thing to see!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Joseph went from being “sold into Egypt” to selling grain as governor over Egypt!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God’s children “found no sustenance,” God already had it for them in Egypt</a:t>
            </a:r>
            <a:r>
              <a:rPr lang="en-US" dirty="0" smtClean="0"/>
              <a:t>!</a:t>
            </a:r>
          </a:p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God sees and hears when His people are in trouble!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“I have surely seen…I have heard…I have come down to deliver them” (7:34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Stephen’s inspired defense second emphasized the willful inclination characteristic of Israel (from its beginning) toward outright </a:t>
            </a:r>
            <a:r>
              <a:rPr lang="en-US" u="sng" dirty="0" smtClean="0"/>
              <a:t>rebellion and rejection</a:t>
            </a:r>
            <a:r>
              <a:rPr lang="en-US" dirty="0" smtClean="0"/>
              <a:t> of God (7:35-53).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Stephen was accused of speaking against Moses, God, the temple and the law, while, in fact, his accusers were the ones guilty of such rebellion throughout history.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Stephen pointed to the fathers as the ones who truly </a:t>
            </a:r>
            <a:r>
              <a:rPr lang="en-US" u="sng" dirty="0" smtClean="0"/>
              <a:t>rejected Moses</a:t>
            </a:r>
            <a:r>
              <a:rPr lang="en-US" dirty="0" smtClean="0"/>
              <a:t> (7:35-40).</a:t>
            </a:r>
            <a:endParaRPr lang="en-US" dirty="0" smtClean="0"/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God sent Moses to be a ruler and deliverer (7:35-36), but Israel rejected him.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Moses did wonders and signs and he received “the living oracles” (7:36-38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Stephen’s inspired defense second emphasized the willful inclination characteristic of Israel (from its beginning) toward outright rebellion and rejection of God (7:35-53).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 startAt="3"/>
            </a:pPr>
            <a:r>
              <a:rPr lang="en-US" dirty="0" smtClean="0"/>
              <a:t>Stephen pointed to the fathers as the ones who </a:t>
            </a:r>
            <a:r>
              <a:rPr lang="en-US" u="sng" dirty="0" smtClean="0"/>
              <a:t>rejected God &amp; were rejected</a:t>
            </a:r>
            <a:r>
              <a:rPr lang="en-US" dirty="0" smtClean="0"/>
              <a:t> (40-43).</a:t>
            </a:r>
            <a:endParaRPr lang="en-US" dirty="0" smtClean="0"/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Israel demanded “gods” to be made for them to worship (7:40).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Israel made a calf (the idol) and bowed to the work of their own hands (7:41).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Israel not only bowed to their own idol but served pagan gods also (7:42-43).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God gave them up to serve/worship even the heavenly bodies (7:42).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Stephen’s inspired defense second emphasized the willful inclination characteristic of Israel (from its beginning) toward outright rebellion and rejection of God (7:35-53).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 startAt="4"/>
            </a:pPr>
            <a:r>
              <a:rPr lang="en-US" dirty="0" smtClean="0"/>
              <a:t>Stephen pointed to the fathers as ones who </a:t>
            </a:r>
            <a:r>
              <a:rPr lang="en-US" u="sng" dirty="0" smtClean="0"/>
              <a:t>worshiped without a temple</a:t>
            </a:r>
            <a:r>
              <a:rPr lang="en-US" dirty="0" smtClean="0"/>
              <a:t> (7:44-50).</a:t>
            </a:r>
            <a:endParaRPr lang="en-US" dirty="0" smtClean="0"/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tabernacle was planned and constructed at the command of God (7:44-45).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smtClean="0"/>
              <a:t>temple was desired/planned by David, then constructed by Solomon (7:46-47).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God’s </a:t>
            </a:r>
            <a:r>
              <a:rPr lang="en-US" dirty="0" smtClean="0"/>
              <a:t>prophet said that God “does not dwell in temples made with hands” (7:48).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Stephen’s inspired defense second emphasized the willful inclination characteristic of Israel (from its beginning) toward outright rebellion and rejection of God (7:35-53).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 startAt="5"/>
            </a:pPr>
            <a:r>
              <a:rPr lang="en-US" dirty="0" smtClean="0"/>
              <a:t>Stephen pointed to the fathers (&amp; his accusers) as ones who violated </a:t>
            </a:r>
            <a:r>
              <a:rPr lang="en-US" u="sng" dirty="0" smtClean="0"/>
              <a:t>the law</a:t>
            </a:r>
            <a:r>
              <a:rPr lang="en-US" dirty="0" smtClean="0"/>
              <a:t> (51-53).</a:t>
            </a:r>
            <a:endParaRPr lang="en-US" dirty="0" smtClean="0"/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entire thrust of Jewish history &amp; prophecy was to prepare for </a:t>
            </a:r>
            <a:r>
              <a:rPr lang="en-US" u="sng" dirty="0" smtClean="0"/>
              <a:t>Christ</a:t>
            </a:r>
            <a:r>
              <a:rPr lang="en-US" dirty="0" smtClean="0"/>
              <a:t> (Gal. 3:24).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smtClean="0"/>
              <a:t>fathers rejected &amp; persecuted all of the prophets and killed them (7:35, 52).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God’s </a:t>
            </a:r>
            <a:r>
              <a:rPr lang="en-US" dirty="0" smtClean="0"/>
              <a:t>Word truly is “the living oracles” (7:38)!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It is from “the living God” (14:15; Heb. 3:12) and it gives life (Heb. 4:12; 1 Pet. 1:23).</a:t>
            </a:r>
          </a:p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God gives patterns for how He wants things done to be pleasing to Him (cf. 2 Tim. 1:13).</a:t>
            </a:r>
          </a:p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The Most High does not dwell in buildings but in the hearts of His people (John 14:23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1300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 11: The Stirring Sermon &amp;  Senseless Stoning of Stephen (7:1-60)</vt:lpstr>
      <vt:lpstr>Overview of the Passage &amp; Helpful Facts for Further Bible Study</vt:lpstr>
      <vt:lpstr>Overview of the Passage &amp; Helpful Facts for Further Bible Study</vt:lpstr>
      <vt:lpstr>Slide 4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9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13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46</cp:revision>
  <dcterms:created xsi:type="dcterms:W3CDTF">2013-01-23T13:30:16Z</dcterms:created>
  <dcterms:modified xsi:type="dcterms:W3CDTF">2013-05-08T23:08:11Z</dcterms:modified>
</cp:coreProperties>
</file>