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80" r:id="rId4"/>
    <p:sldId id="284" r:id="rId5"/>
    <p:sldId id="296" r:id="rId6"/>
    <p:sldId id="304" r:id="rId7"/>
    <p:sldId id="295" r:id="rId8"/>
    <p:sldId id="298" r:id="rId9"/>
    <p:sldId id="297" r:id="rId10"/>
    <p:sldId id="300" r:id="rId11"/>
    <p:sldId id="299" r:id="rId12"/>
    <p:sldId id="29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99"/>
    <a:srgbClr val="B7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ible Books\Acts Of The Apostles PowerPoint Template\acts_jpeg\Acts of Apostles - Tit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00800"/>
            <a:ext cx="8915400" cy="4572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blfpr\users\David\_Graphics\Bible Books\Acts Of The Apostles PowerPoint Template\acts_jpeg\Acts of Apostles -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629400" cy="94456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 b="1">
                <a:solidFill>
                  <a:srgbClr val="000099"/>
                </a:solidFill>
              </a:defRPr>
            </a:lvl2pPr>
            <a:lvl3pPr>
              <a:defRPr sz="2000" b="1">
                <a:solidFill>
                  <a:srgbClr val="B70000"/>
                </a:solidFill>
              </a:defRPr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F891-4E37-4451-9387-1AD05DCFFA8D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638800"/>
            <a:ext cx="8001000" cy="914400"/>
          </a:xfrm>
        </p:spPr>
        <p:txBody>
          <a:bodyPr>
            <a:noAutofit/>
          </a:bodyPr>
          <a:lstStyle/>
          <a:p>
            <a:r>
              <a:rPr lang="en-US" sz="2600" b="0" u="sng" dirty="0" smtClean="0"/>
              <a:t>Lesson 9</a:t>
            </a:r>
            <a:r>
              <a:rPr lang="en-US" sz="2600" b="0" dirty="0" smtClean="0"/>
              <a:t>:</a:t>
            </a:r>
            <a:r>
              <a:rPr lang="en-US" sz="2700" b="0" dirty="0" smtClean="0"/>
              <a:t/>
            </a:r>
            <a:br>
              <a:rPr lang="en-US" sz="2700" b="0" dirty="0" smtClean="0"/>
            </a:br>
            <a:r>
              <a:rPr lang="en-US" dirty="0" smtClean="0"/>
              <a:t>The Impact of the First Persecution Against the Church (5:1-42)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5"/>
            </a:pPr>
            <a:r>
              <a:rPr lang="en-US" dirty="0" smtClean="0"/>
              <a:t>The apostles were </a:t>
            </a:r>
            <a:r>
              <a:rPr lang="en-US" u="sng" dirty="0" smtClean="0"/>
              <a:t>undeterred</a:t>
            </a:r>
            <a:r>
              <a:rPr lang="en-US" dirty="0" smtClean="0"/>
              <a:t> from their mission and maybe even more resolute (5:41-42).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They continually rejoiced they were honored to be dishonored for Christ (5:41).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Their scourging helped them to prove Christ’s confidence was not misplaced in them.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They were determined to obey God and would not be dissuaded by man!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They </a:t>
            </a:r>
            <a:r>
              <a:rPr lang="en-US" u="sng" dirty="0" smtClean="0"/>
              <a:t>did not stop</a:t>
            </a:r>
            <a:r>
              <a:rPr lang="en-US" dirty="0" smtClean="0"/>
              <a:t> teaching and preaching Jesus as the Christ every day (5:42)!</a:t>
            </a:r>
          </a:p>
          <a:p>
            <a:pPr marL="1196975" lvl="2" indent="-339725">
              <a:buFont typeface="+mj-lt"/>
              <a:buAutoNum type="alphaLcParenR"/>
            </a:pPr>
            <a:r>
              <a:rPr lang="en-US" dirty="0" smtClean="0"/>
              <a:t>They did it publicly.</a:t>
            </a:r>
          </a:p>
          <a:p>
            <a:pPr marL="1196975" lvl="2" indent="-339725">
              <a:buFont typeface="+mj-lt"/>
              <a:buAutoNum type="alphaLcParenR"/>
            </a:pPr>
            <a:r>
              <a:rPr lang="en-US" dirty="0" smtClean="0"/>
              <a:t>They did it privately.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8"/>
            </a:pPr>
            <a:r>
              <a:rPr lang="en-US" dirty="0" smtClean="0"/>
              <a:t>All who live godly lives in Christ Jesus will suffer shame &amp; persecution (cf. 2 Tim. 3:12)!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With faith in God, Christians can triumph &amp; rejoice (cf. 1 Pet. 4:19; Jas. 1:2; 1 Jn. 5:4).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By doing God’s will daily (e.g., teaching and preaching), Christians can find true joy!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864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Satan wields a powerful influence, for which we must watch, pray and resist!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If we conceive sin in our heart, Satan can fill our hearts with full-grown sin!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God knows how much we make, how much we give and how we view the two amounts!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Love for the praise of men and for money are powerful forces which we must defeat!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The words of Christ (“go and teach”) need to be seen in our lives (“going and teaching”)!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No matter the circumstances or the companions, we must obey God rather than man!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Let us seek first God’s church, God’s righteousness and God’s will every day of our lives!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3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944562"/>
          </a:xfrm>
        </p:spPr>
        <p:txBody>
          <a:bodyPr/>
          <a:lstStyle/>
          <a:p>
            <a:pPr algn="l"/>
            <a:r>
              <a:rPr lang="en-US" sz="3200" dirty="0" smtClean="0"/>
              <a:t>Practical Points of Application </a:t>
            </a:r>
            <a:br>
              <a:rPr lang="en-US" sz="3200" dirty="0" smtClean="0"/>
            </a:br>
            <a:r>
              <a:rPr lang="en-US" sz="3200" dirty="0" smtClean="0"/>
              <a:t>for Our Lives</a:t>
            </a:r>
            <a:endParaRPr lang="en-US" sz="3200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/>
            </a:pPr>
            <a:r>
              <a:rPr lang="en-US" dirty="0" smtClean="0"/>
              <a:t>Ananias and </a:t>
            </a:r>
            <a:r>
              <a:rPr lang="en-US" dirty="0" err="1" smtClean="0"/>
              <a:t>Sapphira</a:t>
            </a:r>
            <a:r>
              <a:rPr lang="en-US" dirty="0" smtClean="0"/>
              <a:t> </a:t>
            </a:r>
            <a:r>
              <a:rPr lang="en-US" u="sng" dirty="0" smtClean="0"/>
              <a:t>lied to God</a:t>
            </a:r>
            <a:r>
              <a:rPr lang="en-US" dirty="0" smtClean="0"/>
              <a:t> and were sorely punished (5:1-11).</a:t>
            </a:r>
            <a:endParaRPr lang="en-US" u="sng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Immediately following the selfless example of Barnabas is a self-focused couple.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u="sng" dirty="0" smtClean="0"/>
              <a:t>Satan</a:t>
            </a:r>
            <a:r>
              <a:rPr lang="en-US" dirty="0" smtClean="0"/>
              <a:t> had influenced the couple to lie (to the apostles &amp; God) about the matter (5:3).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Ananias and </a:t>
            </a:r>
            <a:r>
              <a:rPr lang="en-US" dirty="0" err="1" smtClean="0"/>
              <a:t>Sapphira</a:t>
            </a:r>
            <a:r>
              <a:rPr lang="en-US" dirty="0" smtClean="0"/>
              <a:t> were </a:t>
            </a:r>
            <a:r>
              <a:rPr lang="en-US" u="sng" dirty="0" smtClean="0"/>
              <a:t>punished immediately</a:t>
            </a:r>
            <a:r>
              <a:rPr lang="en-US" dirty="0" smtClean="0"/>
              <a:t> for their sin (5:5-10). 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impact of this act of discipline was “</a:t>
            </a:r>
            <a:r>
              <a:rPr lang="en-US" u="sng" dirty="0" smtClean="0"/>
              <a:t>great fear</a:t>
            </a:r>
            <a:r>
              <a:rPr lang="en-US" dirty="0" smtClean="0"/>
              <a:t> upon all” (5:5, 11).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/>
            </a:pPr>
            <a:r>
              <a:rPr lang="en-US" u="sng" dirty="0" smtClean="0"/>
              <a:t>Satan</a:t>
            </a:r>
            <a:r>
              <a:rPr lang="en-US" dirty="0" smtClean="0"/>
              <a:t> can influence even Christians to great sin, but only if they </a:t>
            </a:r>
            <a:r>
              <a:rPr lang="en-US" u="sng" dirty="0" smtClean="0"/>
              <a:t>let him</a:t>
            </a:r>
            <a:r>
              <a:rPr lang="en-US" dirty="0" smtClean="0"/>
              <a:t>!</a:t>
            </a:r>
          </a:p>
          <a:p>
            <a:pPr marL="460375" indent="-460375">
              <a:buFont typeface="+mj-lt"/>
              <a:buAutoNum type="alphaUcPeriod"/>
            </a:pPr>
            <a:r>
              <a:rPr lang="en-US" u="sng" dirty="0" smtClean="0"/>
              <a:t>Lying</a:t>
            </a:r>
            <a:r>
              <a:rPr lang="en-US" dirty="0" smtClean="0"/>
              <a:t> is a horrible sin!</a:t>
            </a:r>
          </a:p>
          <a:p>
            <a:pPr marL="460375" indent="-460375">
              <a:buFont typeface="+mj-lt"/>
              <a:buAutoNum type="alphaUcPeriod"/>
            </a:pPr>
            <a:r>
              <a:rPr lang="en-US" dirty="0" smtClean="0"/>
              <a:t>The growth of the church is directly tied to how the church handles </a:t>
            </a:r>
            <a:r>
              <a:rPr lang="en-US" u="sng" dirty="0" smtClean="0"/>
              <a:t>sin in its midst</a:t>
            </a:r>
            <a:r>
              <a:rPr lang="en-US" dirty="0" smtClean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2"/>
            </a:pPr>
            <a:r>
              <a:rPr lang="en-US" dirty="0" smtClean="0"/>
              <a:t>The church continued to grow </a:t>
            </a:r>
            <a:r>
              <a:rPr lang="en-US" u="sng" dirty="0" smtClean="0"/>
              <a:t>in number</a:t>
            </a:r>
            <a:r>
              <a:rPr lang="en-US" dirty="0" smtClean="0"/>
              <a:t> and </a:t>
            </a:r>
            <a:r>
              <a:rPr lang="en-US" u="sng" dirty="0" smtClean="0"/>
              <a:t>in influence</a:t>
            </a:r>
            <a:r>
              <a:rPr lang="en-US" dirty="0" smtClean="0"/>
              <a:t> (5:12-16).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“Many signs and wonders” coupled with daily teaching of truth led to great growth.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Multitudes of people thronged the streets to experience a miracle from the apostles.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257800"/>
            <a:ext cx="8458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>
              <a:spcBef>
                <a:spcPct val="20000"/>
              </a:spcBef>
              <a:buFont typeface="+mj-lt"/>
              <a:buAutoNum type="alphaUcPeriod" startAt="4"/>
            </a:pPr>
            <a:r>
              <a:rPr lang="en-US" sz="2800" b="1" dirty="0" smtClean="0"/>
              <a:t>So-called “modern-day healers” should take note – “They were all healed” (5:16).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41910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42370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92500"/>
          </a:bodyPr>
          <a:lstStyle/>
          <a:p>
            <a:pPr marL="460375" indent="-460375">
              <a:buFont typeface="+mj-lt"/>
              <a:buAutoNum type="alphaUcPeriod" startAt="3"/>
            </a:pPr>
            <a:r>
              <a:rPr lang="en-US" dirty="0" smtClean="0"/>
              <a:t>The apostles chose, in the face of persecution, to “</a:t>
            </a:r>
            <a:r>
              <a:rPr lang="en-US" u="sng" dirty="0" smtClean="0"/>
              <a:t>obey</a:t>
            </a:r>
            <a:r>
              <a:rPr lang="en-US" dirty="0" smtClean="0"/>
              <a:t> God rather than men” (5:17-32).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Apostles were arrested &amp; imprisoned for preaching (5:17-18, 28).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An angel freed them and told them, “</a:t>
            </a:r>
            <a:r>
              <a:rPr lang="en-US" u="sng" dirty="0" smtClean="0"/>
              <a:t>Go, stand and speak</a:t>
            </a:r>
            <a:r>
              <a:rPr lang="en-US" dirty="0" smtClean="0"/>
              <a:t> all the words” (5:19-20).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Early in the morning, they went back to the </a:t>
            </a:r>
            <a:r>
              <a:rPr lang="en-US" u="sng" dirty="0" smtClean="0"/>
              <a:t>same</a:t>
            </a:r>
            <a:r>
              <a:rPr lang="en-US" dirty="0" smtClean="0"/>
              <a:t> place, preaching the </a:t>
            </a:r>
            <a:r>
              <a:rPr lang="en-US" u="sng" dirty="0" smtClean="0"/>
              <a:t>same</a:t>
            </a:r>
            <a:r>
              <a:rPr lang="en-US" dirty="0" smtClean="0"/>
              <a:t> (5:21).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They were found by the authorities in the temple, “standing and teaching” (5:25).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apostles were then taken before the Sanhedrin and (5:28):</a:t>
            </a:r>
          </a:p>
          <a:p>
            <a:pPr lvl="2" indent="-285750">
              <a:buFont typeface="+mj-lt"/>
              <a:buAutoNum type="alphaLcParenR"/>
            </a:pPr>
            <a:r>
              <a:rPr lang="en-US" sz="2200" dirty="0" smtClean="0"/>
              <a:t>They were reminded of the command not to teach (cf. 4:17-18).</a:t>
            </a:r>
          </a:p>
          <a:p>
            <a:pPr lvl="2" indent="-285750">
              <a:buFont typeface="+mj-lt"/>
              <a:buAutoNum type="alphaLcParenR"/>
            </a:pPr>
            <a:r>
              <a:rPr lang="en-US" sz="2200" dirty="0" smtClean="0"/>
              <a:t>They were accused of covering all of Jerusalem with the gospel.</a:t>
            </a:r>
          </a:p>
          <a:p>
            <a:pPr lvl="2" indent="-285750">
              <a:buFont typeface="+mj-lt"/>
              <a:buAutoNum type="alphaLcParenR"/>
            </a:pPr>
            <a:r>
              <a:rPr lang="en-US" sz="2200" dirty="0" smtClean="0"/>
              <a:t>They were accused of trying to put the blood of Jesus’ death on council’s hands.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3"/>
            </a:pPr>
            <a:r>
              <a:rPr lang="en-US" sz="2600" dirty="0" smtClean="0"/>
              <a:t>The apostles chose, in the face of persecution, to “</a:t>
            </a:r>
            <a:r>
              <a:rPr lang="en-US" sz="2600" u="sng" dirty="0" smtClean="0"/>
              <a:t>obey</a:t>
            </a:r>
            <a:r>
              <a:rPr lang="en-US" sz="2600" dirty="0" smtClean="0"/>
              <a:t> God rather than men” (5:17-32).</a:t>
            </a:r>
          </a:p>
          <a:p>
            <a:pPr marL="739775" lvl="1" indent="-282575">
              <a:buFont typeface="+mj-lt"/>
              <a:buAutoNum type="arabicPeriod" startAt="6"/>
            </a:pPr>
            <a:r>
              <a:rPr lang="en-US" dirty="0" smtClean="0"/>
              <a:t>The response of the apostles to “the judges” can be stated in one word: </a:t>
            </a:r>
            <a:r>
              <a:rPr lang="en-US" u="sng" dirty="0" smtClean="0"/>
              <a:t>God</a:t>
            </a:r>
            <a:r>
              <a:rPr lang="en-US" dirty="0" smtClean="0"/>
              <a:t> (5:29-32).</a:t>
            </a:r>
          </a:p>
          <a:p>
            <a:pPr lvl="2" indent="-285750">
              <a:buFont typeface="+mj-lt"/>
              <a:buAutoNum type="alphaLcParenR"/>
            </a:pPr>
            <a:r>
              <a:rPr lang="en-US" dirty="0" smtClean="0"/>
              <a:t>GOD must be obeyed rather than men (5:29).</a:t>
            </a:r>
          </a:p>
          <a:p>
            <a:pPr lvl="2" indent="-285750">
              <a:buFont typeface="+mj-lt"/>
              <a:buAutoNum type="alphaLcParenR"/>
            </a:pPr>
            <a:r>
              <a:rPr lang="en-US" dirty="0" smtClean="0"/>
              <a:t>GOD raised up Jesus (whom the Jews murdered) (5:30).</a:t>
            </a:r>
          </a:p>
          <a:p>
            <a:pPr lvl="2" indent="-285750">
              <a:buFont typeface="+mj-lt"/>
              <a:buAutoNum type="alphaLcParenR"/>
            </a:pPr>
            <a:r>
              <a:rPr lang="en-US" dirty="0" smtClean="0"/>
              <a:t>GOD exalted Jesus to His right hand as Prince and Savior (5:31).</a:t>
            </a:r>
          </a:p>
          <a:p>
            <a:pPr lvl="2" indent="-285750">
              <a:buFont typeface="+mj-lt"/>
              <a:buAutoNum type="alphaLcParenR"/>
            </a:pPr>
            <a:r>
              <a:rPr lang="en-US" dirty="0" smtClean="0"/>
              <a:t>GOD gave the Jews an opportunity to repent and have forgiveness of sins (5:31).</a:t>
            </a:r>
          </a:p>
          <a:p>
            <a:pPr lvl="2" indent="-285750">
              <a:buFont typeface="+mj-lt"/>
              <a:buAutoNum type="alphaLcParenR"/>
            </a:pPr>
            <a:r>
              <a:rPr lang="en-US" dirty="0" smtClean="0"/>
              <a:t>GOD gives the Holy Spirit to those who obey Him (5:32).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lphaUcPeriod" startAt="5"/>
            </a:pPr>
            <a:r>
              <a:rPr lang="en-US" dirty="0" smtClean="0"/>
              <a:t>When authorities try to suppress Christianity and its message, Christians must </a:t>
            </a:r>
            <a:r>
              <a:rPr lang="en-US" u="sng" dirty="0" smtClean="0"/>
              <a:t>act</a:t>
            </a:r>
            <a:r>
              <a:rPr lang="en-US" dirty="0" smtClean="0"/>
              <a:t>!</a:t>
            </a:r>
          </a:p>
          <a:p>
            <a:pPr marL="860425" lvl="1" indent="-460375">
              <a:buFont typeface="+mj-lt"/>
              <a:buAutoNum type="arabicPeriod"/>
            </a:pPr>
            <a:r>
              <a:rPr lang="en-US" dirty="0" smtClean="0"/>
              <a:t>Man said, “Do not speak” (4:17-18; 5:28, 40).  God said, “Go and speak” (5:20).</a:t>
            </a:r>
          </a:p>
          <a:p>
            <a:pPr marL="860425" lvl="1" indent="-460375">
              <a:buFont typeface="+mj-lt"/>
              <a:buAutoNum type="arabicPeriod"/>
            </a:pPr>
            <a:r>
              <a:rPr lang="en-US" dirty="0" smtClean="0"/>
              <a:t>Christians must obey God rather than man!  Even if that brings consequences!</a:t>
            </a:r>
          </a:p>
          <a:p>
            <a:pPr marL="860425" lvl="1" indent="-460375">
              <a:buFont typeface="+mj-lt"/>
              <a:buAutoNum type="arabicPeriod"/>
            </a:pPr>
            <a:r>
              <a:rPr lang="en-US" dirty="0" smtClean="0"/>
              <a:t>Christians must not compromise their message to fit the will of men!</a:t>
            </a:r>
          </a:p>
          <a:p>
            <a:pPr marL="457200" indent="-457200">
              <a:buFont typeface="+mj-lt"/>
              <a:buAutoNum type="alphaUcPeriod" startAt="6"/>
            </a:pPr>
            <a:r>
              <a:rPr lang="en-US" dirty="0" smtClean="0"/>
              <a:t>God wants all men to be saved and has graciously given the opportunity to all (5:31).</a:t>
            </a:r>
          </a:p>
          <a:p>
            <a:pPr marL="860425" lvl="1" indent="-460375">
              <a:buFont typeface="+mj-lt"/>
              <a:buAutoNum type="arabicPeriod"/>
            </a:pPr>
            <a:r>
              <a:rPr lang="en-US" dirty="0" smtClean="0"/>
              <a:t>The opportunity to repent &amp; have the remission of sins is a gift from God (cf. 11:18).</a:t>
            </a:r>
          </a:p>
          <a:p>
            <a:pPr marL="860425" lvl="1" indent="-460375">
              <a:buFont typeface="+mj-lt"/>
              <a:buAutoNum type="arabicPeriod"/>
            </a:pPr>
            <a:r>
              <a:rPr lang="en-US" dirty="0" smtClean="0"/>
              <a:t>In the gift of His Son’s sacrifice, God also supplies mankind the motive to repent.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92500" lnSpcReduction="10000"/>
          </a:bodyPr>
          <a:lstStyle/>
          <a:p>
            <a:pPr marL="460375" indent="-460375">
              <a:buFont typeface="+mj-lt"/>
              <a:buAutoNum type="alphaUcPeriod" startAt="4"/>
            </a:pPr>
            <a:r>
              <a:rPr lang="en-US" dirty="0" smtClean="0"/>
              <a:t>The Sanhedrin heeded the advice of </a:t>
            </a:r>
            <a:r>
              <a:rPr lang="en-US" u="sng" dirty="0" err="1" smtClean="0"/>
              <a:t>Gamaliel</a:t>
            </a:r>
            <a:r>
              <a:rPr lang="en-US" dirty="0" smtClean="0"/>
              <a:t>, a respected scholar of the law (5:33-40).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u="sng" dirty="0" smtClean="0"/>
              <a:t>Sadducee</a:t>
            </a:r>
            <a:r>
              <a:rPr lang="en-US" dirty="0" smtClean="0"/>
              <a:t> leadership of the Sanhedrin plotted to kill (5:33).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err="1" smtClean="0"/>
              <a:t>Gamaliel</a:t>
            </a:r>
            <a:r>
              <a:rPr lang="en-US" dirty="0" smtClean="0"/>
              <a:t>, a </a:t>
            </a:r>
            <a:r>
              <a:rPr lang="en-US" u="sng" dirty="0" smtClean="0"/>
              <a:t>Pharisee</a:t>
            </a:r>
            <a:r>
              <a:rPr lang="en-US" dirty="0" smtClean="0"/>
              <a:t> on the council, told them to hold off on their rash action (5:34).</a:t>
            </a:r>
          </a:p>
          <a:p>
            <a:pPr marL="1196975" lvl="2" indent="-339725">
              <a:buFont typeface="+mj-lt"/>
              <a:buAutoNum type="alphaLcParenR"/>
            </a:pPr>
            <a:r>
              <a:rPr lang="en-US" sz="2200" dirty="0" smtClean="0"/>
              <a:t>He was the greatest teacher of his day; Saul of Tarsus was his </a:t>
            </a:r>
            <a:r>
              <a:rPr lang="en-US" sz="2200" u="sng" dirty="0" smtClean="0"/>
              <a:t>student</a:t>
            </a:r>
            <a:r>
              <a:rPr lang="en-US" sz="2200" dirty="0" smtClean="0"/>
              <a:t> (cf. 22:3).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err="1" smtClean="0"/>
              <a:t>Gamaliel</a:t>
            </a:r>
            <a:r>
              <a:rPr lang="en-US" dirty="0" smtClean="0"/>
              <a:t> pointed to two failed revolutions of the past with this sound conclusion:</a:t>
            </a:r>
          </a:p>
          <a:p>
            <a:pPr marL="1196975" lvl="2" indent="-339725">
              <a:buFont typeface="+mj-lt"/>
              <a:buAutoNum type="alphaLcParenR"/>
            </a:pPr>
            <a:r>
              <a:rPr lang="en-US" sz="2200" dirty="0" smtClean="0"/>
              <a:t>If Christianity is of </a:t>
            </a:r>
            <a:r>
              <a:rPr lang="en-US" sz="2200" u="sng" dirty="0" smtClean="0"/>
              <a:t>human</a:t>
            </a:r>
            <a:r>
              <a:rPr lang="en-US" sz="2200" dirty="0" smtClean="0"/>
              <a:t> origin, it will be overthrown and die eventually.</a:t>
            </a:r>
          </a:p>
          <a:p>
            <a:pPr marL="1196975" lvl="2" indent="-339725">
              <a:buFont typeface="+mj-lt"/>
              <a:buAutoNum type="alphaLcParenR"/>
            </a:pPr>
            <a:r>
              <a:rPr lang="en-US" sz="2200" dirty="0" smtClean="0"/>
              <a:t>If Christianity is of </a:t>
            </a:r>
            <a:r>
              <a:rPr lang="en-US" sz="2200" u="sng" dirty="0" smtClean="0"/>
              <a:t>divine</a:t>
            </a:r>
            <a:r>
              <a:rPr lang="en-US" sz="2200" dirty="0" smtClean="0"/>
              <a:t> origin, it is invincible and there is nothing you can do.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Upon accepting </a:t>
            </a:r>
            <a:r>
              <a:rPr lang="en-US" dirty="0" err="1" smtClean="0"/>
              <a:t>Gamaliel’s</a:t>
            </a:r>
            <a:r>
              <a:rPr lang="en-US" dirty="0" smtClean="0"/>
              <a:t> advice, the Sanhedrin opted for </a:t>
            </a:r>
            <a:r>
              <a:rPr lang="en-US" u="sng" dirty="0" smtClean="0"/>
              <a:t>intimidation</a:t>
            </a:r>
            <a:r>
              <a:rPr lang="en-US" dirty="0" smtClean="0"/>
              <a:t> again (5:40).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7"/>
            </a:pPr>
            <a:r>
              <a:rPr lang="en-US" dirty="0" smtClean="0"/>
              <a:t>That which is of divine origin, cannot and will not fail (5:39)!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God’s church is indestructible (cf. Dan. 2:44; Mt. 16:18-19).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God’s word is indestructible (cf. 1 Pet. 1:22-25; Mt. 24:35).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To fight against God’s people or God’s word is to fight against God Himself.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1155</Words>
  <Application>Microsoft Office PowerPoint</Application>
  <PresentationFormat>On-screen Show (4:3)</PresentationFormat>
  <Paragraphs>89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Lesson 9: The Impact of the First Persecution Against the Church (5:1-42)</vt:lpstr>
      <vt:lpstr>Overview of the Passage &amp; Helpful Facts for Further Bible Study</vt:lpstr>
      <vt:lpstr>Slide 3</vt:lpstr>
      <vt:lpstr>Overview of the Passage &amp; Helpful Facts for Further Bible Study</vt:lpstr>
      <vt:lpstr>Overview of the Passage &amp; Helpful Facts for Further Bible Study</vt:lpstr>
      <vt:lpstr>Overview of the Passage &amp; Helpful Facts for Further Bible Study</vt:lpstr>
      <vt:lpstr>Slide 7</vt:lpstr>
      <vt:lpstr>Overview of the Passage &amp; Helpful Facts for Further Bible Study</vt:lpstr>
      <vt:lpstr>Slide 9</vt:lpstr>
      <vt:lpstr>Overview of the Passage &amp; Helpful Facts for Further Bible Study</vt:lpstr>
      <vt:lpstr>Slide 11</vt:lpstr>
      <vt:lpstr>Practical Points of Application  for Our Lives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to the Book of Acts</dc:title>
  <dc:creator>David</dc:creator>
  <cp:lastModifiedBy>David</cp:lastModifiedBy>
  <cp:revision>38</cp:revision>
  <dcterms:created xsi:type="dcterms:W3CDTF">2013-01-23T13:30:16Z</dcterms:created>
  <dcterms:modified xsi:type="dcterms:W3CDTF">2013-04-25T13:58:18Z</dcterms:modified>
</cp:coreProperties>
</file>