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4" r:id="rId4"/>
    <p:sldId id="284" r:id="rId5"/>
    <p:sldId id="280" r:id="rId6"/>
    <p:sldId id="296" r:id="rId7"/>
    <p:sldId id="295" r:id="rId8"/>
    <p:sldId id="297" r:id="rId9"/>
    <p:sldId id="298" r:id="rId10"/>
    <p:sldId id="299" r:id="rId11"/>
    <p:sldId id="300" r:id="rId12"/>
    <p:sldId id="301" r:id="rId13"/>
    <p:sldId id="303" r:id="rId14"/>
    <p:sldId id="302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8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First Persecution Against the Church (4:1-37)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Miracles of God were definitive, absolute, obvious and </a:t>
            </a:r>
            <a:r>
              <a:rPr lang="en-US" u="sng" dirty="0" err="1" smtClean="0"/>
              <a:t>undebatable</a:t>
            </a:r>
            <a:r>
              <a:rPr lang="en-US" dirty="0" smtClean="0"/>
              <a:t>!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Greek, the perfect tense signifies an action in the past and the results still remain.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lame man had “been made well” (9), “stands whole” (10), “had been healed” (14), “standing with them” (14), “what had been done” (21), “had been performed” (22).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8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68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68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68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8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58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58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58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Peter and John responded to the council with </a:t>
            </a:r>
            <a:r>
              <a:rPr lang="en-US" u="sng" dirty="0" smtClean="0"/>
              <a:t>boldness and unyielding faith</a:t>
            </a:r>
            <a:r>
              <a:rPr lang="en-US" dirty="0" smtClean="0"/>
              <a:t> (4:19-20).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First, they appealed to their consciences – “in the sight of God…you judge” (4:19).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Then, they abjured their order, stating they were not able to stop speaking (4:20).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Finally, they affirmed Christianity is founded upon real, discernible evidence (4:21).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86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8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0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70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70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70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6"/>
            </a:pPr>
            <a:r>
              <a:rPr lang="en-US" dirty="0" smtClean="0"/>
              <a:t>When </a:t>
            </a:r>
            <a:r>
              <a:rPr lang="en-US" dirty="0" smtClean="0"/>
              <a:t>Peter &amp; John were released, the apostles </a:t>
            </a:r>
            <a:r>
              <a:rPr lang="en-US" u="sng" dirty="0" smtClean="0"/>
              <a:t>prayed together</a:t>
            </a:r>
            <a:r>
              <a:rPr lang="en-US" dirty="0" smtClean="0"/>
              <a:t> for boldness (4:23-31).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Needing His protecting power, they called upon the Lord as the Creator (4:24).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acknowledged that opposition was prophesied and effected (4:25-28).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made only two requests: </a:t>
            </a:r>
            <a:r>
              <a:rPr lang="en-US" u="sng" dirty="0" smtClean="0"/>
              <a:t>look</a:t>
            </a:r>
            <a:r>
              <a:rPr lang="en-US" dirty="0" smtClean="0"/>
              <a:t> on threats and </a:t>
            </a:r>
            <a:r>
              <a:rPr lang="en-US" u="sng" dirty="0" smtClean="0"/>
              <a:t>grant</a:t>
            </a:r>
            <a:r>
              <a:rPr lang="en-US" dirty="0" smtClean="0"/>
              <a:t> boldness to speak (4:29-30).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Lord heard their prayer and responded in dynamic fashion (4:31).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6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86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6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86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5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65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65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65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2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charRg st="322" end="3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322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22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7"/>
            </a:pPr>
            <a:r>
              <a:rPr lang="en-US" dirty="0" smtClean="0"/>
              <a:t>The early church was a </a:t>
            </a:r>
            <a:r>
              <a:rPr lang="en-US" u="sng" dirty="0" smtClean="0"/>
              <a:t>united, caring and sacrificial</a:t>
            </a:r>
            <a:r>
              <a:rPr lang="en-US" dirty="0" smtClean="0"/>
              <a:t> body of believers (4:32-37).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early Christians “were of one heart and one soul” (4:32).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early Christians were </a:t>
            </a:r>
            <a:r>
              <a:rPr lang="en-US" u="sng" dirty="0" smtClean="0"/>
              <a:t>selfless</a:t>
            </a:r>
            <a:r>
              <a:rPr lang="en-US" dirty="0" smtClean="0"/>
              <a:t>, not seeing their own things as their own (4:32).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early Christians were </a:t>
            </a:r>
            <a:r>
              <a:rPr lang="en-US" u="sng" dirty="0" smtClean="0"/>
              <a:t>sacrificial</a:t>
            </a:r>
            <a:r>
              <a:rPr lang="en-US" dirty="0" smtClean="0"/>
              <a:t>, selling goods to help brethren in need (4:34-35).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early Christians were </a:t>
            </a:r>
            <a:r>
              <a:rPr lang="en-US" u="sng" dirty="0" smtClean="0"/>
              <a:t>steadfast</a:t>
            </a:r>
            <a:r>
              <a:rPr lang="en-US" dirty="0" smtClean="0"/>
              <a:t>, and kept right on preaching the gospel (4:33).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Barnabas is introduced as an example of great encouragement to others (4:36-37).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83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8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5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45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45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45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0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30" end="3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30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30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9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charRg st="319" end="4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319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19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3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charRg st="403" end="4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charRg st="403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charRg st="403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The prayer of the apostles demonstrated hearts of </a:t>
            </a:r>
            <a:r>
              <a:rPr lang="en-US" u="sng" dirty="0" smtClean="0"/>
              <a:t>faith and confidence</a:t>
            </a:r>
            <a:r>
              <a:rPr lang="en-US" dirty="0" smtClean="0"/>
              <a:t> in God!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apostles were not looking for “a way out” or even “vindication.”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apostles asked the Lord for continued courage to keep speaking up for Him</a:t>
            </a:r>
            <a:r>
              <a:rPr lang="en-US" dirty="0" smtClean="0"/>
              <a:t>!</a:t>
            </a:r>
          </a:p>
          <a:p>
            <a:pPr marL="460375" indent="-403225">
              <a:buFont typeface="+mj-lt"/>
              <a:buAutoNum type="alphaUcPeriod" startAt="5"/>
            </a:pPr>
            <a:r>
              <a:rPr lang="en-US" dirty="0" smtClean="0"/>
              <a:t>The </a:t>
            </a:r>
            <a:r>
              <a:rPr lang="en-US" u="sng" dirty="0" smtClean="0"/>
              <a:t>unity</a:t>
            </a:r>
            <a:r>
              <a:rPr lang="en-US" dirty="0" smtClean="0"/>
              <a:t> of the early church was remarkable</a:t>
            </a:r>
            <a:r>
              <a:rPr lang="en-US" dirty="0" smtClean="0"/>
              <a:t>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were not communists or socialists, for their actions were voluntary, not forced.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God’s people were caring for the needs of God’s people &amp; making sacrifices to do it.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As a result of their loving selflessness, “great grace/favor was upon them all” (4:33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rmAutofit fontScale="77500" lnSpcReduction="20000"/>
          </a:bodyPr>
          <a:lstStyle/>
          <a:p>
            <a:pPr marL="284163" indent="-284163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May our hearts learn to say, “We cannot but speak the things” about our Savior!</a:t>
            </a:r>
          </a:p>
          <a:p>
            <a:pPr marL="684213" lvl="1" indent="-284163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When others do not want us to speak about Jesus, let us not be silent!</a:t>
            </a:r>
          </a:p>
          <a:p>
            <a:pPr marL="684213" lvl="1" indent="-284163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Let’s not stop.  Let’s not cower.  Let’s not back off or back down.</a:t>
            </a:r>
          </a:p>
          <a:p>
            <a:pPr marL="284163" indent="-284163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After hearing Peter </a:t>
            </a:r>
            <a:r>
              <a:rPr lang="en-US" dirty="0" smtClean="0"/>
              <a:t>&amp; </a:t>
            </a:r>
            <a:r>
              <a:rPr lang="en-US" dirty="0" smtClean="0"/>
              <a:t>John, it was obvious </a:t>
            </a:r>
            <a:r>
              <a:rPr lang="en-US" dirty="0" smtClean="0"/>
              <a:t>they’d </a:t>
            </a:r>
            <a:r>
              <a:rPr lang="en-US" dirty="0" smtClean="0"/>
              <a:t>been with Jesus!</a:t>
            </a:r>
          </a:p>
          <a:p>
            <a:pPr marL="684213" lvl="1" indent="-284163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When people hear us and see us, is it obvious to them that we have been with Jesus?</a:t>
            </a:r>
          </a:p>
          <a:p>
            <a:pPr marL="284163" indent="-284163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Jesus is called a Servant (4:27, 30), David called a servant (4:25) and the apostles called servants (4:29).  </a:t>
            </a:r>
            <a:endParaRPr lang="en-US" dirty="0" smtClean="0"/>
          </a:p>
          <a:p>
            <a:pPr marL="684213" lvl="1" indent="-284163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Could </a:t>
            </a:r>
            <a:r>
              <a:rPr lang="en-US" dirty="0" smtClean="0"/>
              <a:t>we be called “servants”?  Could you be called “a servant”?</a:t>
            </a:r>
          </a:p>
          <a:p>
            <a:pPr marL="284163" indent="-284163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In time of crisis, let’s seek God’s help, lay the matter before Him and let Him handle it!</a:t>
            </a:r>
          </a:p>
          <a:p>
            <a:pPr marL="284163" indent="-284163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The apostles spoke the Word of God with boldness. </a:t>
            </a:r>
            <a:r>
              <a:rPr lang="en-US" dirty="0" smtClean="0"/>
              <a:t>Do </a:t>
            </a:r>
            <a:r>
              <a:rPr lang="en-US" dirty="0" smtClean="0"/>
              <a:t>we? </a:t>
            </a:r>
            <a:r>
              <a:rPr lang="en-US" dirty="0" smtClean="0"/>
              <a:t>Do </a:t>
            </a:r>
            <a:r>
              <a:rPr lang="en-US" dirty="0" smtClean="0"/>
              <a:t>you?</a:t>
            </a:r>
          </a:p>
          <a:p>
            <a:pPr marL="284163" indent="-284163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Barnabas was given that name because he was an encourager.  </a:t>
            </a:r>
          </a:p>
          <a:p>
            <a:pPr marL="684213" lvl="1" indent="-284163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What name could be given to you based upon your attitudes and actions?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Identity of the </a:t>
            </a:r>
            <a:r>
              <a:rPr lang="en-US" u="sng" dirty="0" smtClean="0"/>
              <a:t>Jewish Leaders</a:t>
            </a:r>
            <a:r>
              <a:rPr lang="en-US" dirty="0" smtClean="0"/>
              <a:t> (4:1, 5, 6)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priests – these were probably members of the Sanhedrin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captain</a:t>
            </a:r>
            <a:r>
              <a:rPr lang="en-US" dirty="0" smtClean="0"/>
              <a:t> of the temple – in charge of Levites who guarded temple (chief of police)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Sadducees</a:t>
            </a:r>
            <a:r>
              <a:rPr lang="en-US" dirty="0" smtClean="0"/>
              <a:t> – “aristocrats” of the Jews &amp; majority party in the Sanhedrin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Not believe in spirits, angels, immortality of the soul or resurrection of dead (23:8)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Identity of the </a:t>
            </a:r>
            <a:r>
              <a:rPr lang="en-US" u="sng" dirty="0" smtClean="0"/>
              <a:t>Jewish Leaders</a:t>
            </a:r>
            <a:r>
              <a:rPr lang="en-US" dirty="0" smtClean="0"/>
              <a:t> (4:1, 5, 6)</a:t>
            </a:r>
            <a:endParaRPr lang="en-US" u="sng" dirty="0" smtClean="0"/>
          </a:p>
          <a:p>
            <a:pPr marL="747713" lvl="1" indent="-290513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u="sng" dirty="0" smtClean="0"/>
              <a:t>Sanhedrin</a:t>
            </a:r>
            <a:r>
              <a:rPr lang="en-US" dirty="0" smtClean="0"/>
              <a:t> (Gk word translated “the council” in English)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Highest Jewish court, 70 members plus the high priest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Three classes made up the court (4:5, 23):</a:t>
            </a:r>
          </a:p>
          <a:p>
            <a:pPr marL="1433513" lvl="3" indent="-285750">
              <a:buFont typeface="+mj-lt"/>
              <a:buAutoNum type="arabicParenR"/>
            </a:pPr>
            <a:r>
              <a:rPr lang="en-US" sz="2000" dirty="0" smtClean="0"/>
              <a:t>“Rulers” or “Chief Priests” (former high priests &amp; families)</a:t>
            </a:r>
          </a:p>
          <a:p>
            <a:pPr marL="1433513" lvl="3" indent="-285750">
              <a:buFont typeface="+mj-lt"/>
              <a:buAutoNum type="arabicParenR"/>
            </a:pPr>
            <a:r>
              <a:rPr lang="en-US" sz="2000" dirty="0" smtClean="0"/>
              <a:t>“Scribes” (scholars who interpreted the law, mostly Pharisees)</a:t>
            </a:r>
          </a:p>
          <a:p>
            <a:pPr marL="1433513" lvl="3" indent="-285750">
              <a:buFont typeface="+mj-lt"/>
              <a:buAutoNum type="arabicParenR"/>
            </a:pPr>
            <a:r>
              <a:rPr lang="en-US" sz="2000" dirty="0" smtClean="0"/>
              <a:t>“Elders (tribal and family heads, secular nobility of Jerusalem)</a:t>
            </a:r>
          </a:p>
          <a:p>
            <a:pPr marL="747713" lvl="1" indent="-288925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u="sng" dirty="0" smtClean="0"/>
              <a:t>high priesthood</a:t>
            </a:r>
            <a:r>
              <a:rPr lang="en-US" dirty="0" smtClean="0"/>
              <a:t>, at this time, was “between” </a:t>
            </a:r>
            <a:r>
              <a:rPr lang="en-US" dirty="0" err="1" smtClean="0"/>
              <a:t>Annas</a:t>
            </a:r>
            <a:r>
              <a:rPr lang="en-US" dirty="0" smtClean="0"/>
              <a:t> &amp; Caiaphas (4:6; cf. </a:t>
            </a:r>
            <a:r>
              <a:rPr lang="en-US" dirty="0" err="1" smtClean="0"/>
              <a:t>Lk</a:t>
            </a:r>
            <a:r>
              <a:rPr lang="en-US" dirty="0" smtClean="0"/>
              <a:t>. 3:2).</a:t>
            </a:r>
          </a:p>
          <a:p>
            <a:pPr lvl="2" indent="-227013">
              <a:buFont typeface="+mj-lt"/>
              <a:buAutoNum type="alphaLcParenR"/>
            </a:pPr>
            <a:r>
              <a:rPr lang="en-US" dirty="0" smtClean="0"/>
              <a:t>The Romans appointed the high priests of the Jews.</a:t>
            </a:r>
          </a:p>
          <a:p>
            <a:pPr lvl="2" indent="-227013">
              <a:buFont typeface="+mj-lt"/>
              <a:buAutoNum type="alphaLcParenR"/>
            </a:pPr>
            <a:r>
              <a:rPr lang="en-US" dirty="0" err="1" smtClean="0"/>
              <a:t>Annas</a:t>
            </a:r>
            <a:r>
              <a:rPr lang="en-US" dirty="0" smtClean="0"/>
              <a:t> was still recognized as high priest such by Jews.</a:t>
            </a:r>
          </a:p>
          <a:p>
            <a:pPr lvl="2" indent="-227013">
              <a:buFont typeface="+mj-lt"/>
              <a:buAutoNum type="alphaLcParenR"/>
            </a:pPr>
            <a:r>
              <a:rPr lang="en-US" dirty="0" smtClean="0"/>
              <a:t>Roman governor had deposed </a:t>
            </a:r>
            <a:r>
              <a:rPr lang="en-US" dirty="0" err="1" smtClean="0"/>
              <a:t>Annas</a:t>
            </a:r>
            <a:r>
              <a:rPr lang="en-US" dirty="0" smtClean="0"/>
              <a:t> &amp; set Caiaphas in place.</a:t>
            </a:r>
          </a:p>
          <a:p>
            <a:pPr lvl="2" indent="-227013">
              <a:buFont typeface="+mj-lt"/>
              <a:buAutoNum type="alphaLcParenR"/>
            </a:pPr>
            <a:r>
              <a:rPr lang="en-US" dirty="0" smtClean="0"/>
              <a:t>Caiaphas, the son-in-law of </a:t>
            </a:r>
            <a:r>
              <a:rPr lang="en-US" dirty="0" err="1" smtClean="0"/>
              <a:t>Annas</a:t>
            </a:r>
            <a:r>
              <a:rPr lang="en-US" dirty="0" smtClean="0"/>
              <a:t>, was the “legal” high priest.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Peter and John were </a:t>
            </a:r>
            <a:r>
              <a:rPr lang="en-US" u="sng" dirty="0" smtClean="0"/>
              <a:t>arrested and tried</a:t>
            </a:r>
            <a:r>
              <a:rPr lang="en-US" dirty="0" smtClean="0"/>
              <a:t> before the whole Sanhedrin assembly (4:1-7).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kept teaching and preaching “in Jesus the resurrection from the dead” (4:2).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This infuriated the </a:t>
            </a:r>
            <a:r>
              <a:rPr lang="en-US" u="sng" dirty="0" smtClean="0"/>
              <a:t>Sadducees</a:t>
            </a:r>
            <a:r>
              <a:rPr lang="en-US" dirty="0" smtClean="0"/>
              <a:t>, for they did not believe in the resurrection (23:8).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This infuriated the </a:t>
            </a:r>
            <a:r>
              <a:rPr lang="en-US" u="sng" dirty="0" smtClean="0"/>
              <a:t>Pharisees</a:t>
            </a:r>
            <a:r>
              <a:rPr lang="en-US" dirty="0" smtClean="0"/>
              <a:t>, for they didn’t want anything “in the name of Jesus.”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Notice that they delayed trial “until the next day, for it was already evening” (4:3).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Jewish law prohibited having trials at night, which was ignored with Jesus’ trial.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Sanhedrin’s efforts, however, could not stop the church from growing (4:4).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Despite opposition and persecution (or maybe because of it), the church </a:t>
            </a:r>
            <a:r>
              <a:rPr lang="en-US" u="sng" dirty="0" smtClean="0"/>
              <a:t>still grew</a:t>
            </a:r>
            <a:r>
              <a:rPr lang="en-US" dirty="0" smtClean="0"/>
              <a:t> (4:4)!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It continued to grow throughout the book of Acts, even in the face of persecution.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faith of the teachers and the faith of the believers was truly strong and firm.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Peter and John </a:t>
            </a:r>
            <a:r>
              <a:rPr lang="en-US" u="sng" dirty="0" smtClean="0"/>
              <a:t>preached Christ</a:t>
            </a:r>
            <a:r>
              <a:rPr lang="en-US" dirty="0" smtClean="0"/>
              <a:t> to the Jewish leaders (4:7-12).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council asked, “By what power or by what name…?” (4:7).  Who gave the right?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preached that Christ is the </a:t>
            </a:r>
            <a:r>
              <a:rPr lang="en-US" u="sng" dirty="0" smtClean="0"/>
              <a:t>authority</a:t>
            </a:r>
            <a:r>
              <a:rPr lang="en-US" dirty="0" smtClean="0"/>
              <a:t>/power by which the man was healed (4:10).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preached that Christ is the promised </a:t>
            </a:r>
            <a:r>
              <a:rPr lang="en-US" u="sng" dirty="0" smtClean="0"/>
              <a:t>cornerstone</a:t>
            </a:r>
            <a:r>
              <a:rPr lang="en-US" dirty="0" smtClean="0"/>
              <a:t> exalted by God’s power (4:11).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preached that Christ is the </a:t>
            </a:r>
            <a:r>
              <a:rPr lang="en-US" u="sng" dirty="0" smtClean="0"/>
              <a:t>only</a:t>
            </a:r>
            <a:r>
              <a:rPr lang="en-US" dirty="0" smtClean="0"/>
              <a:t> (and no other) means of salvation (4:12).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63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63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63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0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30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30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30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6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charRg st="316" end="3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316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16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There continues to be an emphasis on the name (or authority) of Christ in Acts!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lame man was healed “by the name/authority/power of Jesus Christ” (4:10).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“There is salvation in no other name/authority/power than Jesus Christ” (4:12).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Miracles done “through” the apostles were “done through the name of” Christ (4:30).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80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8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58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5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5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No one can be saved except through </a:t>
            </a:r>
            <a:r>
              <a:rPr lang="en-US" u="sng" dirty="0" smtClean="0"/>
              <a:t>Jesus and His Word</a:t>
            </a:r>
            <a:r>
              <a:rPr lang="en-US" dirty="0" smtClean="0"/>
              <a:t> (4:12)!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Jesus insisted, “I am the way…No one comes to the Father except through Me” (Jn. 14:6).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this one verse (Acts 4:12), God </a:t>
            </a:r>
            <a:r>
              <a:rPr lang="en-US" u="sng" dirty="0" smtClean="0"/>
              <a:t>condemns</a:t>
            </a:r>
            <a:r>
              <a:rPr lang="en-US" dirty="0" smtClean="0"/>
              <a:t> all religious groups, churches, doctrines and practices that do not conform to the words of His Son!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will not change the plan to fit the man; the man must change to fit the plan!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2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62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62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62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0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50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50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50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5" end="3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95" end="3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95" end="3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95" end="3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Peter and John were </a:t>
            </a:r>
            <a:r>
              <a:rPr lang="en-US" u="sng" dirty="0" smtClean="0"/>
              <a:t>threatened not to teach</a:t>
            </a:r>
            <a:r>
              <a:rPr lang="en-US" dirty="0" smtClean="0"/>
              <a:t> any more in the name of Jesus (4:13-22).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work of the Lord continued to invoke “marvel” from the people (2:7; 3:12; 4:13).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That a miracle had been done in their midst (i.e., healing lame man) was </a:t>
            </a:r>
            <a:r>
              <a:rPr lang="en-US" u="sng" dirty="0" smtClean="0"/>
              <a:t>undeniable</a:t>
            </a:r>
            <a:r>
              <a:rPr lang="en-US" dirty="0" smtClean="0"/>
              <a:t> (4:14, 16, 21).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Sanhedrin resorted to </a:t>
            </a:r>
            <a:r>
              <a:rPr lang="en-US" u="sng" dirty="0" smtClean="0"/>
              <a:t>intimidation</a:t>
            </a:r>
            <a:r>
              <a:rPr lang="en-US" dirty="0" smtClean="0"/>
              <a:t> (first time that preaching was forbidden</a:t>
            </a:r>
            <a:r>
              <a:rPr lang="en-US" dirty="0" smtClean="0"/>
              <a:t>) (4:17, 18, 21).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5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85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5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85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0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70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70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70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0" end="3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70" end="3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70" end="3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70" end="3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1493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Lesson 8: First Persecution Against the Church (4:1-37)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5</vt:lpstr>
      <vt:lpstr>Overview of the Passage &amp; Helpful Facts for Further Bible Study</vt:lpstr>
      <vt:lpstr>Slide 7</vt:lpstr>
      <vt:lpstr>Slide 8</vt:lpstr>
      <vt:lpstr>Overview of the Passage &amp; Helpful Facts for Further Bible Study</vt:lpstr>
      <vt:lpstr>Slide 10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14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33</cp:revision>
  <dcterms:created xsi:type="dcterms:W3CDTF">2013-01-23T13:30:16Z</dcterms:created>
  <dcterms:modified xsi:type="dcterms:W3CDTF">2013-04-10T23:19:42Z</dcterms:modified>
</cp:coreProperties>
</file>