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80" r:id="rId4"/>
    <p:sldId id="281" r:id="rId5"/>
    <p:sldId id="282" r:id="rId6"/>
    <p:sldId id="283" r:id="rId7"/>
    <p:sldId id="284" r:id="rId8"/>
    <p:sldId id="285" r:id="rId9"/>
    <p:sldId id="288" r:id="rId10"/>
    <p:sldId id="286" r:id="rId11"/>
    <p:sldId id="287" r:id="rId12"/>
    <p:sldId id="289" r:id="rId13"/>
    <p:sldId id="29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99"/>
    <a:srgbClr val="B7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ible Books\Acts Of The Apostles PowerPoint Template\acts_jpeg\Acts of Apostles - Tit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00800"/>
            <a:ext cx="8915400" cy="4572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blfpr\users\David\_Graphics\Bible Books\Acts Of The Apostles PowerPoint Template\acts_jpeg\Acts of Apostles -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629400" cy="94456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 b="1">
                <a:solidFill>
                  <a:srgbClr val="000099"/>
                </a:solidFill>
              </a:defRPr>
            </a:lvl2pPr>
            <a:lvl3pPr>
              <a:defRPr sz="2000" b="1">
                <a:solidFill>
                  <a:srgbClr val="B70000"/>
                </a:solidFill>
              </a:defRPr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F891-4E37-4451-9387-1AD05DCFFA8D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43600"/>
            <a:ext cx="9144000" cy="914400"/>
          </a:xfrm>
        </p:spPr>
        <p:txBody>
          <a:bodyPr>
            <a:noAutofit/>
          </a:bodyPr>
          <a:lstStyle/>
          <a:p>
            <a:r>
              <a:rPr lang="en-US" sz="2600" b="0" u="sng" dirty="0" smtClean="0"/>
              <a:t>Lesson </a:t>
            </a:r>
            <a:r>
              <a:rPr lang="en-US" sz="2600" b="0" u="sng" dirty="0" smtClean="0"/>
              <a:t>6</a:t>
            </a:r>
            <a:r>
              <a:rPr lang="en-US" sz="2600" b="0" dirty="0" smtClean="0"/>
              <a:t>:</a:t>
            </a:r>
            <a:r>
              <a:rPr lang="en-US" sz="2700" b="0" dirty="0" smtClean="0"/>
              <a:t/>
            </a:r>
            <a:br>
              <a:rPr lang="en-US" sz="2700" b="0" dirty="0" smtClean="0"/>
            </a:br>
            <a:r>
              <a:rPr lang="en-US" dirty="0" smtClean="0"/>
              <a:t>The </a:t>
            </a:r>
            <a:r>
              <a:rPr lang="en-US" dirty="0" smtClean="0"/>
              <a:t>Result of the First </a:t>
            </a:r>
            <a:r>
              <a:rPr lang="en-US" dirty="0" smtClean="0"/>
              <a:t>Gospel Sermon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lnSpcReduction="10000"/>
          </a:bodyPr>
          <a:lstStyle/>
          <a:p>
            <a:pPr marL="460375" indent="-460375">
              <a:buFont typeface="+mj-lt"/>
              <a:buAutoNum type="alphaUcPeriod" startAt="3"/>
            </a:pPr>
            <a:r>
              <a:rPr lang="en-US" dirty="0" smtClean="0"/>
              <a:t>Salvation from sins was </a:t>
            </a:r>
            <a:r>
              <a:rPr lang="en-US" u="sng" dirty="0" smtClean="0"/>
              <a:t>enjoyed</a:t>
            </a:r>
            <a:r>
              <a:rPr lang="en-US" dirty="0" smtClean="0"/>
              <a:t> (2:41-46)</a:t>
            </a:r>
            <a:r>
              <a:rPr lang="en-US" dirty="0" smtClean="0"/>
              <a:t>.</a:t>
            </a:r>
            <a:endParaRPr lang="en-US" dirty="0" smtClean="0"/>
          </a:p>
          <a:p>
            <a:pPr marL="746125" lvl="1" indent="-288925">
              <a:buFont typeface="+mj-lt"/>
              <a:buAutoNum type="arabicPeriod" startAt="3"/>
            </a:pPr>
            <a:r>
              <a:rPr lang="en-US" dirty="0" smtClean="0"/>
              <a:t>The impact of Christianity was creating deep </a:t>
            </a:r>
            <a:r>
              <a:rPr lang="en-US" u="sng" dirty="0" smtClean="0"/>
              <a:t>reverence</a:t>
            </a:r>
            <a:r>
              <a:rPr lang="en-US" dirty="0" smtClean="0"/>
              <a:t> among all (2:43).</a:t>
            </a:r>
          </a:p>
          <a:p>
            <a:pPr marL="746125" lvl="1" indent="-288925">
              <a:buFont typeface="+mj-lt"/>
              <a:buAutoNum type="arabicPeriod" startAt="3"/>
            </a:pPr>
            <a:r>
              <a:rPr lang="en-US" dirty="0" smtClean="0"/>
              <a:t>The early church loved their </a:t>
            </a:r>
            <a:r>
              <a:rPr lang="en-US" u="sng" dirty="0" smtClean="0"/>
              <a:t>brethren</a:t>
            </a:r>
            <a:r>
              <a:rPr lang="en-US" dirty="0" smtClean="0"/>
              <a:t> and loved being </a:t>
            </a:r>
            <a:r>
              <a:rPr lang="en-US" u="sng" dirty="0" smtClean="0"/>
              <a:t>together</a:t>
            </a:r>
            <a:r>
              <a:rPr lang="en-US" dirty="0" smtClean="0"/>
              <a:t> (2:44-47a</a:t>
            </a:r>
            <a:r>
              <a:rPr lang="en-US" dirty="0" smtClean="0"/>
              <a:t>).</a:t>
            </a:r>
            <a:endParaRPr lang="en-US" dirty="0" smtClean="0"/>
          </a:p>
          <a:p>
            <a:pPr marL="1198563" lvl="2" indent="-284163">
              <a:buFont typeface="+mj-lt"/>
              <a:buAutoNum type="alphaLcParenR"/>
            </a:pPr>
            <a:r>
              <a:rPr lang="en-US" dirty="0" smtClean="0"/>
              <a:t>Because they shared Christ in common, they shared all they had (2:44).</a:t>
            </a:r>
          </a:p>
          <a:p>
            <a:pPr marL="1198563" lvl="2" indent="-284163">
              <a:buFont typeface="+mj-lt"/>
              <a:buAutoNum type="alphaLcParenR"/>
            </a:pPr>
            <a:r>
              <a:rPr lang="en-US" dirty="0" smtClean="0"/>
              <a:t>The sharing was voluntary (not forced or required) and based on need (2:45).</a:t>
            </a:r>
          </a:p>
          <a:p>
            <a:pPr marL="1198563" lvl="2" indent="-284163">
              <a:buFont typeface="+mj-lt"/>
              <a:buAutoNum type="alphaLcParenR"/>
            </a:pPr>
            <a:r>
              <a:rPr lang="en-US" dirty="0" smtClean="0"/>
              <a:t>They met daily for study/teaching in the temple and eating meals in homes (46).</a:t>
            </a:r>
          </a:p>
          <a:p>
            <a:pPr marL="1198563" lvl="2" indent="-284163">
              <a:buFont typeface="+mj-lt"/>
              <a:buAutoNum type="alphaLcParenR"/>
            </a:pPr>
            <a:r>
              <a:rPr lang="en-US" dirty="0" smtClean="0"/>
              <a:t>The temple grounds, with all of its courts, provided multiple options for meeting.</a:t>
            </a:r>
          </a:p>
          <a:p>
            <a:pPr marL="1198563" lvl="2" indent="-284163">
              <a:buFont typeface="+mj-lt"/>
              <a:buAutoNum type="alphaLcParenR"/>
            </a:pPr>
            <a:r>
              <a:rPr lang="en-US" dirty="0" smtClean="0"/>
              <a:t>In those early days, they found favor in the city and at the temple (2:47a; cf. 8:1).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4"/>
            </a:pPr>
            <a:r>
              <a:rPr lang="en-US" dirty="0" smtClean="0"/>
              <a:t>Salvation from sins was </a:t>
            </a:r>
            <a:r>
              <a:rPr lang="en-US" u="sng" dirty="0" smtClean="0"/>
              <a:t>energizing</a:t>
            </a:r>
            <a:r>
              <a:rPr lang="en-US" dirty="0" smtClean="0"/>
              <a:t> (2:47)</a:t>
            </a:r>
            <a:r>
              <a:rPr lang="en-US" dirty="0" smtClean="0"/>
              <a:t>.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daily activity of the early Christians resulted in daily </a:t>
            </a:r>
            <a:r>
              <a:rPr lang="en-US" u="sng" dirty="0" smtClean="0"/>
              <a:t>conversions</a:t>
            </a:r>
            <a:r>
              <a:rPr lang="en-US" dirty="0" smtClean="0"/>
              <a:t>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It is the Lord who adds those saved (according to His plan) into His </a:t>
            </a:r>
            <a:r>
              <a:rPr lang="en-US" u="sng" dirty="0" smtClean="0"/>
              <a:t>one body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6"/>
            </a:pPr>
            <a:r>
              <a:rPr lang="en-US" dirty="0" smtClean="0"/>
              <a:t>The Lord adds those who are </a:t>
            </a:r>
            <a:r>
              <a:rPr lang="en-US" u="sng" dirty="0" smtClean="0"/>
              <a:t>saved to His church</a:t>
            </a:r>
            <a:r>
              <a:rPr lang="en-US" dirty="0" smtClean="0"/>
              <a:t>!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Man cannot “join the church of his choice.”  There’s only one church—the Lord’s!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Those who are saved are in the Lord’s church.  Those in the Lord’s church are saved.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One cannot be saved outside the Lord’s church (cf. Eph. 5:23).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There can be some in the church who have been added by man – called “tares.”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9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charRg st="49" end="1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charRg st="49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charRg st="49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30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charRg st="130" end="2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charRg st="130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charRg st="130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15" end="2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charRg st="215" end="2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charRg st="215" end="27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charRg st="215" end="2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78" end="3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charRg st="278" end="3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charRg st="278" end="35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charRg st="278" end="35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92500" lnSpcReduction="20000"/>
          </a:bodyPr>
          <a:lstStyle/>
          <a:p>
            <a:pPr marL="460375" indent="-460375">
              <a:spcBef>
                <a:spcPts val="800"/>
              </a:spcBef>
              <a:buFont typeface="+mj-lt"/>
              <a:buAutoNum type="alphaUcPeriod"/>
            </a:pPr>
            <a:r>
              <a:rPr lang="en-US" dirty="0" smtClean="0"/>
              <a:t>The message of our Savior’s cross-death in our place should cut us to the heart!</a:t>
            </a:r>
          </a:p>
          <a:p>
            <a:pPr marL="460375" indent="-460375">
              <a:spcBef>
                <a:spcPts val="800"/>
              </a:spcBef>
              <a:buFont typeface="+mj-lt"/>
              <a:buAutoNum type="alphaUcPeriod"/>
            </a:pPr>
            <a:r>
              <a:rPr lang="en-US" dirty="0" smtClean="0"/>
              <a:t> If you have never been baptized for the remission of your sins, why not?</a:t>
            </a:r>
          </a:p>
          <a:p>
            <a:pPr marL="460375" indent="-460375">
              <a:spcBef>
                <a:spcPts val="800"/>
              </a:spcBef>
              <a:buFont typeface="+mj-lt"/>
              <a:buAutoNum type="alphaUcPeriod"/>
            </a:pPr>
            <a:r>
              <a:rPr lang="en-US" dirty="0" smtClean="0"/>
              <a:t>There is a fate awaiting this perverse generation from which we must be saved!</a:t>
            </a:r>
          </a:p>
          <a:p>
            <a:pPr marL="460375" indent="-460375">
              <a:spcBef>
                <a:spcPts val="800"/>
              </a:spcBef>
              <a:buFont typeface="+mj-lt"/>
              <a:buAutoNum type="alphaUcPeriod"/>
            </a:pPr>
            <a:r>
              <a:rPr lang="en-US" dirty="0" smtClean="0"/>
              <a:t>We need to find joy &amp; strength in each other, with a mutual interest for our needs!</a:t>
            </a:r>
          </a:p>
          <a:p>
            <a:pPr marL="460375" indent="-460375">
              <a:spcBef>
                <a:spcPts val="800"/>
              </a:spcBef>
              <a:buFont typeface="+mj-lt"/>
              <a:buAutoNum type="alphaUcPeriod"/>
            </a:pPr>
            <a:r>
              <a:rPr lang="en-US" dirty="0" smtClean="0"/>
              <a:t>We should want to be together (with our brethren) in spiritual and social settings!</a:t>
            </a:r>
          </a:p>
          <a:p>
            <a:pPr marL="460375" indent="-460375">
              <a:spcBef>
                <a:spcPts val="800"/>
              </a:spcBef>
              <a:buFont typeface="+mj-lt"/>
              <a:buAutoNum type="alphaUcPeriod"/>
            </a:pPr>
            <a:r>
              <a:rPr lang="en-US" dirty="0" smtClean="0"/>
              <a:t>The church ought to have the highest priority in our lives (cf. Matt. 6:33)!</a:t>
            </a:r>
          </a:p>
          <a:p>
            <a:pPr marL="460375" indent="-460375">
              <a:spcBef>
                <a:spcPts val="800"/>
              </a:spcBef>
              <a:buFont typeface="+mj-lt"/>
              <a:buAutoNum type="alphaUcPeriod"/>
            </a:pPr>
            <a:r>
              <a:rPr lang="en-US" dirty="0" smtClean="0"/>
              <a:t>The “Christian” part of our lives must not be limited to a day or to a building!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3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944562"/>
          </a:xfrm>
        </p:spPr>
        <p:txBody>
          <a:bodyPr/>
          <a:lstStyle/>
          <a:p>
            <a:pPr algn="l"/>
            <a:r>
              <a:rPr lang="en-US" sz="3200" dirty="0" smtClean="0"/>
              <a:t>Practical Points of Application </a:t>
            </a:r>
            <a:br>
              <a:rPr lang="en-US" sz="3200" dirty="0" smtClean="0"/>
            </a:br>
            <a:r>
              <a:rPr lang="en-US" sz="3200" dirty="0" smtClean="0"/>
              <a:t>for Our Lives</a:t>
            </a:r>
            <a:endParaRPr lang="en-US" sz="3200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lnSpcReduction="10000"/>
          </a:bodyPr>
          <a:lstStyle/>
          <a:p>
            <a:pPr marL="460375" indent="-460375">
              <a:buFont typeface="+mj-lt"/>
              <a:buAutoNum type="alphaUcPeriod"/>
            </a:pPr>
            <a:r>
              <a:rPr lang="en-US" dirty="0" smtClean="0"/>
              <a:t>Salvation from sins was </a:t>
            </a:r>
            <a:r>
              <a:rPr lang="en-US" u="sng" dirty="0" smtClean="0"/>
              <a:t>enumerated</a:t>
            </a:r>
            <a:r>
              <a:rPr lang="en-US" dirty="0" smtClean="0"/>
              <a:t> (2:37-39).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gospel message was </a:t>
            </a:r>
            <a:r>
              <a:rPr lang="en-US" u="sng" dirty="0" smtClean="0"/>
              <a:t>heard</a:t>
            </a:r>
            <a:r>
              <a:rPr lang="en-US" dirty="0" smtClean="0"/>
              <a:t> (2:37a).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gospel message produced </a:t>
            </a:r>
            <a:r>
              <a:rPr lang="en-US" u="sng" dirty="0" smtClean="0"/>
              <a:t>faith</a:t>
            </a:r>
            <a:r>
              <a:rPr lang="en-US" dirty="0" smtClean="0"/>
              <a:t> (2:37a; cf. Rom. 10:17).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Even </a:t>
            </a:r>
            <a:r>
              <a:rPr lang="en-US" dirty="0" smtClean="0"/>
              <a:t>after hearing the gospel and believing it, they were still not saved.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gospel message requires </a:t>
            </a:r>
            <a:r>
              <a:rPr lang="en-US" u="sng" dirty="0" smtClean="0"/>
              <a:t>repentance</a:t>
            </a:r>
            <a:r>
              <a:rPr lang="en-US" dirty="0" smtClean="0"/>
              <a:t> in order to be saved (2:38).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gospel message requires </a:t>
            </a:r>
            <a:r>
              <a:rPr lang="en-US" u="sng" dirty="0" smtClean="0"/>
              <a:t>immersion</a:t>
            </a:r>
            <a:r>
              <a:rPr lang="en-US" dirty="0" smtClean="0"/>
              <a:t> in water in order to be saved (2:38).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Obedience to the gospel message promises two essential blessings to all:</a:t>
            </a:r>
          </a:p>
          <a:p>
            <a:pPr marL="1198563" lvl="2" indent="-284163">
              <a:buFont typeface="+mj-lt"/>
              <a:buAutoNum type="alphaLcParenR"/>
            </a:pPr>
            <a:r>
              <a:rPr lang="en-US" dirty="0" smtClean="0"/>
              <a:t>The remission/forgiveness of sins (2:38)</a:t>
            </a:r>
          </a:p>
          <a:p>
            <a:pPr marL="1198563" lvl="2" indent="-284163">
              <a:buFont typeface="+mj-lt"/>
              <a:buAutoNum type="alphaLcParenR"/>
            </a:pPr>
            <a:r>
              <a:rPr lang="en-US" dirty="0" smtClean="0"/>
              <a:t>The gift of the Holy Spirit (2:38-39)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/>
            </a:pPr>
            <a:r>
              <a:rPr lang="en-US" dirty="0" smtClean="0"/>
              <a:t>The </a:t>
            </a:r>
            <a:r>
              <a:rPr lang="en-US" u="sng" dirty="0" smtClean="0"/>
              <a:t>plan of salvation</a:t>
            </a:r>
            <a:r>
              <a:rPr lang="en-US" dirty="0" smtClean="0"/>
              <a:t>, on this first occasion to be offered, was plainly proclaimed!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Since “faith comes by hearing” (Rom. 10:17), those who heard believed (Acts 2:37). 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If the believers were saved at that point, nothing further would have been required.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godly sorrow needed to work repentance and its necessary changes (2:38).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Baptism, required by the name/authority of Christ, was equally essential.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85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charRg st="85" end="1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charRg st="85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charRg st="85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69" end="2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charRg st="169" end="2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charRg st="169" end="25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charRg st="169" end="2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54" end="3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charRg st="254" end="3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charRg st="254" end="3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charRg st="254" end="3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31" end="4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charRg st="331" end="4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charRg st="331" end="40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charRg st="331" end="40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92500" lnSpcReduction="10000"/>
          </a:bodyPr>
          <a:lstStyle/>
          <a:p>
            <a:pPr marL="460375" indent="-460375">
              <a:buFont typeface="+mj-lt"/>
              <a:buAutoNum type="alphaUcPeriod" startAt="2"/>
            </a:pPr>
            <a:r>
              <a:rPr lang="en-US" dirty="0" smtClean="0"/>
              <a:t>Baptism is </a:t>
            </a:r>
            <a:r>
              <a:rPr lang="en-US" u="sng" dirty="0" smtClean="0"/>
              <a:t>absolutely essential</a:t>
            </a:r>
            <a:r>
              <a:rPr lang="en-US" dirty="0" smtClean="0"/>
              <a:t> to one’s salvation from past sins</a:t>
            </a:r>
            <a:r>
              <a:rPr lang="en-US" dirty="0" smtClean="0"/>
              <a:t>!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Baptism is commanded in answer to being freed from sin and its guilt.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Baptism is equally as essential as repentance, being joined by “and”—a coordinating conjunction that joins two items of equal grammatical weight.  Both are required.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Baptism is required by the authority of (name of) Christ (Mt. 28:18-19; Mk. 16:16).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Baptism is “for” (in order to obtain) the remission of sins (more below).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Baptism is placed before remission of sins by God, not after.  That is God’s order.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response shows its essentiality—about 3,000 were baptized that very day.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7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charRg st="67" end="1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charRg st="67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charRg st="67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37" end="3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charRg st="137" end="3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charRg st="137" end="30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charRg st="137" end="30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03" end="3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charRg st="303" end="3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charRg st="303" end="38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charRg st="303" end="38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87" end="4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charRg st="387" end="4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charRg st="387" end="46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charRg st="387" end="4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61" end="5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charRg st="461" end="5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charRg st="461" end="5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charRg st="461" end="5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45" end="6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charRg st="545" end="6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charRg st="545" end="6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charRg st="545" end="6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3"/>
            </a:pPr>
            <a:r>
              <a:rPr lang="en-US" dirty="0" smtClean="0"/>
              <a:t>The Greek preposition </a:t>
            </a:r>
            <a:r>
              <a:rPr lang="en-US" i="1" dirty="0" smtClean="0"/>
              <a:t>“</a:t>
            </a:r>
            <a:r>
              <a:rPr lang="en-US" i="1" dirty="0" err="1" smtClean="0"/>
              <a:t>eis</a:t>
            </a:r>
            <a:r>
              <a:rPr lang="en-US" i="1" dirty="0" smtClean="0"/>
              <a:t>”</a:t>
            </a:r>
            <a:r>
              <a:rPr lang="en-US" dirty="0" smtClean="0"/>
              <a:t> in Acts 2:38 means “</a:t>
            </a:r>
            <a:r>
              <a:rPr lang="en-US" u="sng" dirty="0" smtClean="0"/>
              <a:t>in order to obtain</a:t>
            </a:r>
            <a:r>
              <a:rPr lang="en-US" dirty="0" smtClean="0"/>
              <a:t>” remission of sins</a:t>
            </a:r>
            <a:r>
              <a:rPr lang="en-US" dirty="0" smtClean="0"/>
              <a:t>!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Some try to make “</a:t>
            </a:r>
            <a:r>
              <a:rPr lang="en-US" dirty="0" err="1" smtClean="0"/>
              <a:t>eis</a:t>
            </a:r>
            <a:r>
              <a:rPr lang="en-US" dirty="0" smtClean="0"/>
              <a:t>” mean “because of,” to put baptism after the remission.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Greek term “</a:t>
            </a:r>
            <a:r>
              <a:rPr lang="en-US" dirty="0" err="1" smtClean="0"/>
              <a:t>eis</a:t>
            </a:r>
            <a:r>
              <a:rPr lang="en-US" dirty="0" smtClean="0"/>
              <a:t>” (1,773 times in N.T.) always looks forward &amp; points to its purpose.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dirty="0" err="1" smtClean="0"/>
              <a:t>eis</a:t>
            </a:r>
            <a:r>
              <a:rPr lang="en-US" dirty="0" smtClean="0"/>
              <a:t>” never looks backward, never is translated “because of” &amp; never has that meaning.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same exact phrase is found in Matthew 26:28.  </a:t>
            </a:r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Obviously, it denotes purpose (“to obtain”) and not that sins were already forgiven.</a:t>
            </a:r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The same word “</a:t>
            </a:r>
            <a:r>
              <a:rPr lang="en-US" dirty="0" err="1" smtClean="0"/>
              <a:t>eis</a:t>
            </a:r>
            <a:r>
              <a:rPr lang="en-US" dirty="0" smtClean="0"/>
              <a:t>” is found also in Acts 3:19, translated “that” or “so that.”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87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charRg st="87" end="1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charRg st="87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charRg st="87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65" end="2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charRg st="165" end="2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charRg st="165" end="25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charRg st="165" end="2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54" end="3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charRg st="254" end="3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charRg st="254" end="3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charRg st="254" end="3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41" end="3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charRg st="341" end="3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charRg st="341" end="39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charRg st="341" end="39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92" end="4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charRg st="392" end="4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charRg st="392" end="47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charRg st="392" end="47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77" end="5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charRg st="477" end="5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charRg st="477" end="55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charRg st="477" end="55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lnSpcReduction="10000"/>
          </a:bodyPr>
          <a:lstStyle/>
          <a:p>
            <a:pPr marL="460375" indent="-460375">
              <a:buFont typeface="+mj-lt"/>
              <a:buAutoNum type="alphaUcPeriod" startAt="4"/>
            </a:pPr>
            <a:r>
              <a:rPr lang="en-US" dirty="0" smtClean="0"/>
              <a:t>The “</a:t>
            </a:r>
            <a:r>
              <a:rPr lang="en-US" u="sng" dirty="0" smtClean="0"/>
              <a:t>gift of the Holy Spirit</a:t>
            </a:r>
            <a:r>
              <a:rPr lang="en-US" dirty="0" smtClean="0"/>
              <a:t>” is promised to “as many as the Lord our God will call” (2:39</a:t>
            </a:r>
            <a:r>
              <a:rPr lang="en-US" dirty="0" smtClean="0"/>
              <a:t>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promise was made to Jews, their descendants and to Gentiles (cf. Eph. 2:13, 17).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It was made to “as many as the Lord will call” with &amp; through the gospel (cf. 2 Th. 2:14).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What is “the gift”?  Miraculous or non-miraculous? Limited to 1st century or abiding?</a:t>
            </a:r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The </a:t>
            </a:r>
            <a:r>
              <a:rPr lang="en-US" dirty="0" smtClean="0"/>
              <a:t>universal promise of remission </a:t>
            </a:r>
            <a:r>
              <a:rPr lang="en-US" dirty="0" smtClean="0"/>
              <a:t>is </a:t>
            </a:r>
            <a:r>
              <a:rPr lang="en-US" dirty="0" smtClean="0"/>
              <a:t>linked to “the gift.”</a:t>
            </a:r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Made </a:t>
            </a:r>
            <a:r>
              <a:rPr lang="en-US" dirty="0" smtClean="0"/>
              <a:t>to “as many as” are called, with no “temporary” indication.</a:t>
            </a:r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“…Holy </a:t>
            </a:r>
            <a:r>
              <a:rPr lang="en-US" dirty="0" smtClean="0"/>
              <a:t>Spirit whom God has given to those who </a:t>
            </a:r>
            <a:r>
              <a:rPr lang="en-US" dirty="0" smtClean="0"/>
              <a:t>obey Him” </a:t>
            </a:r>
            <a:r>
              <a:rPr lang="en-US" dirty="0" smtClean="0"/>
              <a:t>(5:32).</a:t>
            </a:r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Rom. 8:9, 11; 1 Cor. 6:19; Gal. 4:6; 1 Jn. 3:22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activity of the indwelling Spirit is another study, but it is NOT miraculous!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3" end="1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charRg st="93" end="1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charRg st="93" end="17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charRg st="93" end="1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78" end="2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charRg st="178" end="2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charRg st="178" end="26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charRg st="178" end="26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69" end="3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charRg st="269" end="3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charRg st="269" end="35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charRg st="269" end="35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55" end="4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charRg st="355" end="4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charRg st="355" end="4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charRg st="355" end="4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15" end="4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charRg st="415" end="4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charRg st="415" end="48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charRg st="415" end="48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80" end="5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charRg st="480" end="5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charRg st="480" end="5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charRg st="480" end="5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44" end="5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charRg st="544" end="5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charRg st="544" end="59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charRg st="544" end="59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92" end="6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charRg st="592" end="6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charRg st="592" end="67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charRg st="592" end="67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2"/>
            </a:pPr>
            <a:r>
              <a:rPr lang="en-US" dirty="0" smtClean="0"/>
              <a:t>Salvation from sins was </a:t>
            </a:r>
            <a:r>
              <a:rPr lang="en-US" u="sng" dirty="0" smtClean="0"/>
              <a:t>encouraged</a:t>
            </a:r>
            <a:r>
              <a:rPr lang="en-US" dirty="0" smtClean="0"/>
              <a:t> (2:40)</a:t>
            </a:r>
            <a:r>
              <a:rPr lang="en-US" dirty="0" smtClean="0"/>
              <a:t>.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Peter preached about Christ (2:22-36) and offered “the invitation” (2:37-39).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Then, he continued to urge (repetitively) his hearers to “Be saved” (2:40):</a:t>
            </a:r>
          </a:p>
          <a:p>
            <a:pPr marL="1198563" lvl="2" indent="-284163">
              <a:buFont typeface="+mj-lt"/>
              <a:buAutoNum type="alphaLcParenR"/>
            </a:pPr>
            <a:r>
              <a:rPr lang="en-US" dirty="0" smtClean="0"/>
              <a:t>The imperative emphasizes that compliance with conditions is </a:t>
            </a:r>
            <a:r>
              <a:rPr lang="en-US" u="sng" dirty="0" smtClean="0"/>
              <a:t>essential</a:t>
            </a:r>
            <a:r>
              <a:rPr lang="en-US" dirty="0" smtClean="0"/>
              <a:t>.</a:t>
            </a:r>
          </a:p>
          <a:p>
            <a:pPr marL="1198563" lvl="2" indent="-284163">
              <a:buFont typeface="+mj-lt"/>
              <a:buAutoNum type="alphaLcParenR"/>
            </a:pPr>
            <a:r>
              <a:rPr lang="en-US" dirty="0" smtClean="0"/>
              <a:t>The passive voice emphasizes that it is </a:t>
            </a:r>
            <a:r>
              <a:rPr lang="en-US" u="sng" dirty="0" smtClean="0"/>
              <a:t>God</a:t>
            </a:r>
            <a:r>
              <a:rPr lang="en-US" dirty="0" smtClean="0"/>
              <a:t> who does the ultimate </a:t>
            </a:r>
            <a:r>
              <a:rPr lang="en-US" dirty="0" smtClean="0"/>
              <a:t>saving.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lnSpcReduction="10000"/>
          </a:bodyPr>
          <a:lstStyle/>
          <a:p>
            <a:pPr marL="460375" indent="-460375">
              <a:buFont typeface="+mj-lt"/>
              <a:buAutoNum type="alphaUcPeriod" startAt="3"/>
            </a:pPr>
            <a:r>
              <a:rPr lang="en-US" dirty="0" smtClean="0"/>
              <a:t>Salvation from sins was </a:t>
            </a:r>
            <a:r>
              <a:rPr lang="en-US" u="sng" dirty="0" smtClean="0"/>
              <a:t>enjoyed</a:t>
            </a:r>
            <a:r>
              <a:rPr lang="en-US" dirty="0" smtClean="0"/>
              <a:t> (2:41-46)</a:t>
            </a:r>
            <a:r>
              <a:rPr lang="en-US" dirty="0" smtClean="0"/>
              <a:t>.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About </a:t>
            </a:r>
            <a:r>
              <a:rPr lang="en-US" u="sng" dirty="0" smtClean="0"/>
              <a:t>3,000</a:t>
            </a:r>
            <a:r>
              <a:rPr lang="en-US" dirty="0" smtClean="0"/>
              <a:t> responded, were baptized and were joined together (2:41).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Order was quickly established in the church, including its acts of </a:t>
            </a:r>
            <a:r>
              <a:rPr lang="en-US" u="sng" dirty="0" smtClean="0"/>
              <a:t>public worship</a:t>
            </a:r>
            <a:r>
              <a:rPr lang="en-US" dirty="0" smtClean="0"/>
              <a:t>:</a:t>
            </a:r>
          </a:p>
          <a:p>
            <a:pPr marL="1198563" lvl="2" indent="-284163">
              <a:buFont typeface="+mj-lt"/>
              <a:buAutoNum type="alphaLcParenR"/>
            </a:pPr>
            <a:r>
              <a:rPr lang="en-US" dirty="0" smtClean="0"/>
              <a:t>They “continued steadfastly,” noting a regular frequency and persistence.</a:t>
            </a:r>
          </a:p>
          <a:p>
            <a:pPr marL="1198563" lvl="2" indent="-284163">
              <a:buFont typeface="+mj-lt"/>
              <a:buAutoNum type="alphaLcParenR"/>
            </a:pPr>
            <a:r>
              <a:rPr lang="en-US" dirty="0" smtClean="0"/>
              <a:t>“The apostles’ doctrine” = standard of authority that was preached (cf. Mt. 28:20)</a:t>
            </a:r>
          </a:p>
          <a:p>
            <a:pPr marL="1198563" lvl="2" indent="-284163">
              <a:buFont typeface="+mj-lt"/>
              <a:buAutoNum type="alphaLcParenR"/>
            </a:pPr>
            <a:r>
              <a:rPr lang="en-US" dirty="0" smtClean="0"/>
              <a:t>“Fellowship” = common sharing (Gk. </a:t>
            </a:r>
            <a:r>
              <a:rPr lang="en-US" i="1" dirty="0" err="1" smtClean="0"/>
              <a:t>koinonia</a:t>
            </a:r>
            <a:r>
              <a:rPr lang="en-US" dirty="0" smtClean="0"/>
              <a:t>), incl. “contribution” (2 Cor. 9:13)</a:t>
            </a:r>
          </a:p>
          <a:p>
            <a:pPr marL="1198563" lvl="2" indent="-284163">
              <a:buFont typeface="+mj-lt"/>
              <a:buAutoNum type="alphaLcParenR"/>
            </a:pPr>
            <a:r>
              <a:rPr lang="en-US" dirty="0" smtClean="0"/>
              <a:t>“The breaking of [the] bread” = observance of the Lord’s Supper (cf. Acts 20:7)</a:t>
            </a:r>
          </a:p>
          <a:p>
            <a:pPr marL="1198563" lvl="2" indent="-284163">
              <a:buFont typeface="+mj-lt"/>
              <a:buAutoNum type="alphaLcParenR"/>
            </a:pPr>
            <a:r>
              <a:rPr lang="en-US" dirty="0" smtClean="0"/>
              <a:t>“Prayers” = public and congregational times of prayer</a:t>
            </a:r>
          </a:p>
          <a:p>
            <a:pPr marL="1198563" lvl="2" indent="-284163">
              <a:buFont typeface="+mj-lt"/>
              <a:buAutoNum type="alphaLcParenR"/>
            </a:pPr>
            <a:r>
              <a:rPr lang="en-US" dirty="0" smtClean="0"/>
              <a:t>The early church also sang hymns of praise in their worship (v. 47; cf. Eph. 5:19).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5"/>
            </a:pPr>
            <a:r>
              <a:rPr lang="en-US" dirty="0" smtClean="0"/>
              <a:t>“The breaking of bread” is a reference to the </a:t>
            </a:r>
            <a:r>
              <a:rPr lang="en-US" u="sng" dirty="0" smtClean="0"/>
              <a:t>Lord’s </a:t>
            </a:r>
            <a:r>
              <a:rPr lang="en-US" u="sng" dirty="0" smtClean="0"/>
              <a:t>Supper</a:t>
            </a:r>
            <a:r>
              <a:rPr lang="en-US" dirty="0" smtClean="0"/>
              <a:t>!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Just as “Jesus took bread, blessed and broke it” (Matt. 26:26), so did the church.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They met on the first day of the week (for the purpose) “to break bread” (Acts 20:7).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1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charRg st="61" end="1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charRg st="61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charRg st="61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44" end="2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charRg st="144" end="2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charRg st="144" end="2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charRg st="144" end="2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1366</Words>
  <Application>Microsoft Office PowerPoint</Application>
  <PresentationFormat>On-screen Show (4:3)</PresentationFormat>
  <Paragraphs>102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Lesson 6: The Result of the First Gospel Sermon</vt:lpstr>
      <vt:lpstr>Overview of the Passage &amp; Helpful Facts for Further Bible Study</vt:lpstr>
      <vt:lpstr>Slide 3</vt:lpstr>
      <vt:lpstr>Slide 4</vt:lpstr>
      <vt:lpstr>Slide 5</vt:lpstr>
      <vt:lpstr>Slide 6</vt:lpstr>
      <vt:lpstr>Overview of the Passage &amp; Helpful Facts for Further Bible Study</vt:lpstr>
      <vt:lpstr>Overview of the Passage &amp; Helpful Facts for Further Bible Study</vt:lpstr>
      <vt:lpstr>Slide 9</vt:lpstr>
      <vt:lpstr>Overview of the Passage &amp; Helpful Facts for Further Bible Study</vt:lpstr>
      <vt:lpstr>Overview of the Passage &amp; Helpful Facts for Further Bible Study</vt:lpstr>
      <vt:lpstr>Slide 12</vt:lpstr>
      <vt:lpstr>Practical Points of Application  for Our Lives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to the Book of Acts</dc:title>
  <dc:creator>David</dc:creator>
  <cp:lastModifiedBy>David</cp:lastModifiedBy>
  <cp:revision>20</cp:revision>
  <dcterms:created xsi:type="dcterms:W3CDTF">2013-01-23T13:30:16Z</dcterms:created>
  <dcterms:modified xsi:type="dcterms:W3CDTF">2013-03-27T22:44:01Z</dcterms:modified>
</cp:coreProperties>
</file>