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80" r:id="rId4"/>
    <p:sldId id="281" r:id="rId5"/>
    <p:sldId id="274" r:id="rId6"/>
    <p:sldId id="282" r:id="rId7"/>
    <p:sldId id="27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B7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2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pblfpr\users\David\_Graphics\Bible Books\Acts Of The Apostles PowerPoint Template\acts_jpeg\Acts of Apostles - Title.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6400800"/>
            <a:ext cx="8915400" cy="457200"/>
          </a:xfrm>
        </p:spPr>
        <p:txBody>
          <a:bodyPr>
            <a:noAutofit/>
          </a:bodyPr>
          <a:lstStyle>
            <a:lvl1pPr algn="l">
              <a:defRPr sz="3200" b="1">
                <a:solidFill>
                  <a:schemeClr val="bg1"/>
                </a:solidFill>
                <a:effectLst>
                  <a:outerShdw blurRad="50800" dist="50800" dir="2700000" algn="ctr" rotWithShape="0">
                    <a:schemeClr val="tx1"/>
                  </a:outerShdw>
                </a:effectLst>
                <a:latin typeface="Cambria" pitchFamily="18" charset="0"/>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3F891-4E37-4451-9387-1AD05DCFFA8D}"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3F891-4E37-4451-9387-1AD05DCFFA8D}"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1" name="Picture 3" descr="\\pblfpr\users\David\_Graphics\Bible Books\Acts Of The Apostles PowerPoint Template\acts_jpeg\Acts of Apostles - Text.jpg"/>
          <p:cNvPicPr>
            <a:picLocks noChangeAspect="1" noChangeArrowheads="1"/>
          </p:cNvPicPr>
          <p:nvPr userDrawn="1"/>
        </p:nvPicPr>
        <p:blipFill>
          <a:blip r:embed="rId2" cstate="print"/>
          <a:srcRect/>
          <a:stretch>
            <a:fillRect/>
          </a:stretch>
        </p:blipFill>
        <p:spPr bwMode="auto">
          <a:xfrm>
            <a:off x="0" y="0"/>
            <a:ext cx="9144000" cy="6858001"/>
          </a:xfrm>
          <a:prstGeom prst="rect">
            <a:avLst/>
          </a:prstGeom>
          <a:noFill/>
        </p:spPr>
      </p:pic>
      <p:sp>
        <p:nvSpPr>
          <p:cNvPr id="2" name="Title 1"/>
          <p:cNvSpPr>
            <a:spLocks noGrp="1"/>
          </p:cNvSpPr>
          <p:nvPr>
            <p:ph type="title"/>
          </p:nvPr>
        </p:nvSpPr>
        <p:spPr>
          <a:xfrm>
            <a:off x="304800" y="274638"/>
            <a:ext cx="6629400" cy="944562"/>
          </a:xfrm>
        </p:spPr>
        <p:txBody>
          <a:bodyPr>
            <a:noAutofit/>
          </a:bodyPr>
          <a:lstStyle>
            <a:lvl1pPr>
              <a:defRPr sz="3600" b="1">
                <a:solidFill>
                  <a:srgbClr val="B70000"/>
                </a:solidFill>
                <a:effectLst>
                  <a:outerShdw blurRad="38100" dist="38100" dir="2700000" algn="ctr" rotWithShape="0">
                    <a:schemeClr val="tx1"/>
                  </a:outerShdw>
                </a:effectLst>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305800" cy="5334000"/>
          </a:xfrm>
        </p:spPr>
        <p:txBody>
          <a:bodyPr>
            <a:normAutofit/>
          </a:bodyPr>
          <a:lstStyle>
            <a:lvl1pPr>
              <a:defRPr sz="2800" b="1"/>
            </a:lvl1pPr>
            <a:lvl2pPr>
              <a:defRPr sz="2400" b="1">
                <a:solidFill>
                  <a:srgbClr val="000099"/>
                </a:solidFill>
              </a:defRPr>
            </a:lvl2pPr>
            <a:lvl3pPr>
              <a:defRPr sz="2000" b="1">
                <a:solidFill>
                  <a:srgbClr val="B70000"/>
                </a:solidFill>
              </a:defRPr>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3F891-4E37-4451-9387-1AD05DCFFA8D}"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3F891-4E37-4451-9387-1AD05DCFFA8D}"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3F891-4E37-4451-9387-1AD05DCFFA8D}" type="datetimeFigureOut">
              <a:rPr lang="en-US" smtClean="0"/>
              <a:pPr/>
              <a:t>3/20/2013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3F891-4E37-4451-9387-1AD05DCFFA8D}" type="datetimeFigureOut">
              <a:rPr lang="en-US" smtClean="0"/>
              <a:pPr/>
              <a:t>3/20/2013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3F891-4E37-4451-9387-1AD05DCFFA8D}" type="datetimeFigureOut">
              <a:rPr lang="en-US" smtClean="0"/>
              <a:pPr/>
              <a:t>3/20/2013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3F891-4E37-4451-9387-1AD05DCFFA8D}"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3F891-4E37-4451-9387-1AD05DCFFA8D}"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61462-C37B-410E-95E3-EA862CD802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3F891-4E37-4451-9387-1AD05DCFFA8D}" type="datetimeFigureOut">
              <a:rPr lang="en-US" smtClean="0"/>
              <a:pPr/>
              <a:t>3/20/2013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61462-C37B-410E-95E3-EA862CD802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43600"/>
            <a:ext cx="9144000" cy="914400"/>
          </a:xfrm>
        </p:spPr>
        <p:txBody>
          <a:bodyPr>
            <a:noAutofit/>
          </a:bodyPr>
          <a:lstStyle/>
          <a:p>
            <a:r>
              <a:rPr lang="en-US" sz="2600" b="0" u="sng" dirty="0" smtClean="0"/>
              <a:t>Lesson </a:t>
            </a:r>
            <a:r>
              <a:rPr lang="en-US" sz="2600" b="0" u="sng" dirty="0" smtClean="0"/>
              <a:t>5</a:t>
            </a:r>
            <a:r>
              <a:rPr lang="en-US" sz="2600" b="0" dirty="0" smtClean="0"/>
              <a:t>:</a:t>
            </a:r>
            <a:r>
              <a:rPr lang="en-US" sz="2700" b="0" dirty="0" smtClean="0"/>
              <a:t/>
            </a:r>
            <a:br>
              <a:rPr lang="en-US" sz="2700" b="0" dirty="0" smtClean="0"/>
            </a:br>
            <a:r>
              <a:rPr lang="en-US" dirty="0" smtClean="0"/>
              <a:t>The </a:t>
            </a:r>
            <a:r>
              <a:rPr lang="en-US" dirty="0" smtClean="0"/>
              <a:t>First Gospel Sermon</a:t>
            </a:r>
            <a:endParaRPr lang="en-US" sz="3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6934200" cy="944562"/>
          </a:xfrm>
        </p:spPr>
        <p:txBody>
          <a:bodyPr/>
          <a:lstStyle/>
          <a:p>
            <a:r>
              <a:rPr lang="en-US" sz="3200" dirty="0" smtClean="0"/>
              <a:t>Overview of the Passage &amp; Helpful Facts for Further Bible Study</a:t>
            </a:r>
            <a:endParaRPr lang="en-US" sz="3200" u="sng" dirty="0"/>
          </a:p>
        </p:txBody>
      </p:sp>
      <p:sp>
        <p:nvSpPr>
          <p:cNvPr id="3" name="Content Placeholder 2"/>
          <p:cNvSpPr>
            <a:spLocks noGrp="1"/>
          </p:cNvSpPr>
          <p:nvPr>
            <p:ph idx="1"/>
          </p:nvPr>
        </p:nvSpPr>
        <p:spPr>
          <a:xfrm>
            <a:off x="457200" y="1295400"/>
            <a:ext cx="8458200" cy="5334000"/>
          </a:xfrm>
        </p:spPr>
        <p:txBody>
          <a:bodyPr>
            <a:normAutofit fontScale="92500" lnSpcReduction="20000"/>
          </a:bodyPr>
          <a:lstStyle/>
          <a:p>
            <a:r>
              <a:rPr lang="en-US" dirty="0" smtClean="0"/>
              <a:t>The first part of Peter’s remarks was a response to the people (2:14-21).</a:t>
            </a:r>
          </a:p>
          <a:p>
            <a:r>
              <a:rPr lang="en-US" dirty="0" smtClean="0"/>
              <a:t>The </a:t>
            </a:r>
            <a:r>
              <a:rPr lang="en-US" dirty="0" smtClean="0"/>
              <a:t>facts of </a:t>
            </a:r>
            <a:r>
              <a:rPr lang="en-US" u="sng" dirty="0" smtClean="0"/>
              <a:t>the gospel</a:t>
            </a:r>
            <a:r>
              <a:rPr lang="en-US" dirty="0" smtClean="0"/>
              <a:t> are strongly set forth (2:22-24).</a:t>
            </a:r>
          </a:p>
          <a:p>
            <a:pPr lvl="1"/>
            <a:r>
              <a:rPr lang="en-US" u="sng" dirty="0" smtClean="0"/>
              <a:t>Jesus</a:t>
            </a:r>
            <a:r>
              <a:rPr lang="en-US" dirty="0" smtClean="0"/>
              <a:t> of Nazareth (specifically identified, not just any Jesus—cf. 4:10; John 19:19)</a:t>
            </a:r>
          </a:p>
          <a:p>
            <a:pPr lvl="1"/>
            <a:r>
              <a:rPr lang="en-US" u="sng" dirty="0" smtClean="0"/>
              <a:t>God</a:t>
            </a:r>
            <a:r>
              <a:rPr lang="en-US" dirty="0" smtClean="0"/>
              <a:t> attested Him to you by miracles, wonders and signs to </a:t>
            </a:r>
            <a:r>
              <a:rPr lang="en-US" u="sng" dirty="0" smtClean="0"/>
              <a:t>prove </a:t>
            </a:r>
            <a:r>
              <a:rPr lang="en-US" dirty="0" smtClean="0"/>
              <a:t>His divinity.</a:t>
            </a:r>
          </a:p>
          <a:p>
            <a:pPr lvl="1"/>
            <a:r>
              <a:rPr lang="en-US" u="sng" dirty="0" smtClean="0"/>
              <a:t>You</a:t>
            </a:r>
            <a:r>
              <a:rPr lang="en-US" dirty="0" smtClean="0"/>
              <a:t> </a:t>
            </a:r>
            <a:r>
              <a:rPr lang="en-US" dirty="0" smtClean="0"/>
              <a:t>know this is true – attested to </a:t>
            </a:r>
            <a:r>
              <a:rPr lang="en-US" u="sng" dirty="0" smtClean="0"/>
              <a:t>you</a:t>
            </a:r>
            <a:r>
              <a:rPr lang="en-US" dirty="0" smtClean="0"/>
              <a:t>…In </a:t>
            </a:r>
            <a:r>
              <a:rPr lang="en-US" u="sng" dirty="0" smtClean="0"/>
              <a:t>your</a:t>
            </a:r>
            <a:r>
              <a:rPr lang="en-US" dirty="0" smtClean="0"/>
              <a:t> midst, as </a:t>
            </a:r>
            <a:r>
              <a:rPr lang="en-US" u="sng" dirty="0" smtClean="0"/>
              <a:t>you</a:t>
            </a:r>
            <a:r>
              <a:rPr lang="en-US" dirty="0" smtClean="0"/>
              <a:t> </a:t>
            </a:r>
            <a:r>
              <a:rPr lang="en-US" u="sng" dirty="0" smtClean="0"/>
              <a:t>you</a:t>
            </a:r>
            <a:r>
              <a:rPr lang="en-US" dirty="0" smtClean="0"/>
              <a:t>rselves also know.</a:t>
            </a:r>
          </a:p>
          <a:p>
            <a:pPr lvl="1"/>
            <a:r>
              <a:rPr lang="en-US" u="sng" dirty="0" smtClean="0"/>
              <a:t>God</a:t>
            </a:r>
            <a:r>
              <a:rPr lang="en-US" dirty="0" smtClean="0"/>
              <a:t> </a:t>
            </a:r>
            <a:r>
              <a:rPr lang="en-US" dirty="0" smtClean="0"/>
              <a:t>delivered Him by His </a:t>
            </a:r>
            <a:r>
              <a:rPr lang="en-US" u="sng" dirty="0" smtClean="0"/>
              <a:t>determined</a:t>
            </a:r>
            <a:r>
              <a:rPr lang="en-US" dirty="0" smtClean="0"/>
              <a:t> purpose and foreknowledge.</a:t>
            </a:r>
          </a:p>
          <a:p>
            <a:pPr lvl="1"/>
            <a:r>
              <a:rPr lang="en-US" u="sng" dirty="0" smtClean="0"/>
              <a:t>You</a:t>
            </a:r>
            <a:r>
              <a:rPr lang="en-US" dirty="0" smtClean="0"/>
              <a:t>, with lawless hands, </a:t>
            </a:r>
            <a:r>
              <a:rPr lang="en-US" u="sng" dirty="0" smtClean="0"/>
              <a:t>crucified</a:t>
            </a:r>
            <a:r>
              <a:rPr lang="en-US" dirty="0" smtClean="0"/>
              <a:t> Jesus and put Him to death.</a:t>
            </a:r>
          </a:p>
          <a:p>
            <a:pPr lvl="1"/>
            <a:r>
              <a:rPr lang="en-US" u="sng" dirty="0" smtClean="0"/>
              <a:t>God </a:t>
            </a:r>
            <a:r>
              <a:rPr lang="en-US" u="sng" dirty="0" smtClean="0"/>
              <a:t>raised</a:t>
            </a:r>
            <a:r>
              <a:rPr lang="en-US" dirty="0" smtClean="0"/>
              <a:t> Jesus from the dead – this is the emphasis of this entire sermon.</a:t>
            </a:r>
          </a:p>
          <a:p>
            <a:pPr lvl="1"/>
            <a:r>
              <a:rPr lang="en-US" dirty="0" smtClean="0"/>
              <a:t>The facts of the gospel are plain, perceptible, powerful and provable beyond doubt!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6934200" cy="944562"/>
          </a:xfrm>
        </p:spPr>
        <p:txBody>
          <a:bodyPr/>
          <a:lstStyle/>
          <a:p>
            <a:r>
              <a:rPr lang="en-US" sz="3200" dirty="0" smtClean="0"/>
              <a:t>Overview of the Passage &amp; Helpful Facts for Further Bible Study</a:t>
            </a:r>
            <a:endParaRPr lang="en-US" sz="3200" u="sng" dirty="0"/>
          </a:p>
        </p:txBody>
      </p:sp>
      <p:sp>
        <p:nvSpPr>
          <p:cNvPr id="3" name="Content Placeholder 2"/>
          <p:cNvSpPr>
            <a:spLocks noGrp="1"/>
          </p:cNvSpPr>
          <p:nvPr>
            <p:ph idx="1"/>
          </p:nvPr>
        </p:nvSpPr>
        <p:spPr>
          <a:xfrm>
            <a:off x="457200" y="1295400"/>
            <a:ext cx="8458200" cy="5334000"/>
          </a:xfrm>
        </p:spPr>
        <p:txBody>
          <a:bodyPr>
            <a:normAutofit/>
          </a:bodyPr>
          <a:lstStyle/>
          <a:p>
            <a:r>
              <a:rPr lang="en-US" dirty="0" smtClean="0"/>
              <a:t>The resurrection of Christ, and the proof thereof, is the </a:t>
            </a:r>
            <a:r>
              <a:rPr lang="en-US" u="sng" dirty="0" smtClean="0"/>
              <a:t>foundation</a:t>
            </a:r>
            <a:r>
              <a:rPr lang="en-US" dirty="0" smtClean="0"/>
              <a:t> of Christianity (2:25-35).</a:t>
            </a:r>
          </a:p>
          <a:p>
            <a:pPr lvl="1"/>
            <a:r>
              <a:rPr lang="en-US" dirty="0" smtClean="0"/>
              <a:t>The resurrection of Christ was </a:t>
            </a:r>
            <a:r>
              <a:rPr lang="en-US" u="sng" dirty="0" smtClean="0"/>
              <a:t>predicted</a:t>
            </a:r>
            <a:r>
              <a:rPr lang="en-US" dirty="0" smtClean="0"/>
              <a:t> in the Old Testament (2:25-31; Psa. 16).</a:t>
            </a:r>
          </a:p>
          <a:p>
            <a:pPr lvl="1"/>
            <a:r>
              <a:rPr lang="en-US" dirty="0" smtClean="0"/>
              <a:t>The </a:t>
            </a:r>
            <a:r>
              <a:rPr lang="en-US" dirty="0" smtClean="0"/>
              <a:t>resurrection of Christ was </a:t>
            </a:r>
            <a:r>
              <a:rPr lang="en-US" u="sng" dirty="0" smtClean="0"/>
              <a:t>witnessed</a:t>
            </a:r>
            <a:r>
              <a:rPr lang="en-US" dirty="0" smtClean="0"/>
              <a:t> by the apostles (2:32).</a:t>
            </a:r>
          </a:p>
          <a:p>
            <a:pPr lvl="1"/>
            <a:r>
              <a:rPr lang="en-US" dirty="0" smtClean="0"/>
              <a:t>The </a:t>
            </a:r>
            <a:r>
              <a:rPr lang="en-US" dirty="0" smtClean="0"/>
              <a:t>resurrection of Christ was the </a:t>
            </a:r>
            <a:r>
              <a:rPr lang="en-US" u="sng" dirty="0" smtClean="0"/>
              <a:t>only explanation</a:t>
            </a:r>
            <a:r>
              <a:rPr lang="en-US" dirty="0" smtClean="0"/>
              <a:t> for what they were seeing (2:33).</a:t>
            </a:r>
          </a:p>
          <a:p>
            <a:pPr lvl="1"/>
            <a:r>
              <a:rPr lang="en-US" dirty="0" smtClean="0"/>
              <a:t>The </a:t>
            </a:r>
            <a:r>
              <a:rPr lang="en-US" dirty="0" smtClean="0"/>
              <a:t>resurrection of Christ was necessary for Christ to </a:t>
            </a:r>
            <a:r>
              <a:rPr lang="en-US" u="sng" dirty="0" smtClean="0"/>
              <a:t>reign as King</a:t>
            </a:r>
            <a:r>
              <a:rPr lang="en-US" dirty="0" smtClean="0"/>
              <a:t> (2:34-35</a:t>
            </a:r>
            <a:r>
              <a:rPr lang="en-US" dirty="0" smtClean="0"/>
              <a:t>).</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6934200" cy="944562"/>
          </a:xfrm>
        </p:spPr>
        <p:txBody>
          <a:bodyPr/>
          <a:lstStyle/>
          <a:p>
            <a:r>
              <a:rPr lang="en-US" sz="3200" dirty="0" smtClean="0"/>
              <a:t>Overview of the Passage &amp; Helpful Facts for Further Bible Study</a:t>
            </a:r>
            <a:endParaRPr lang="en-US" sz="3200" u="sng" dirty="0"/>
          </a:p>
        </p:txBody>
      </p:sp>
      <p:sp>
        <p:nvSpPr>
          <p:cNvPr id="3" name="Content Placeholder 2"/>
          <p:cNvSpPr>
            <a:spLocks noGrp="1"/>
          </p:cNvSpPr>
          <p:nvPr>
            <p:ph idx="1"/>
          </p:nvPr>
        </p:nvSpPr>
        <p:spPr>
          <a:xfrm>
            <a:off x="457200" y="1295400"/>
            <a:ext cx="8458200" cy="5334000"/>
          </a:xfrm>
        </p:spPr>
        <p:txBody>
          <a:bodyPr>
            <a:normAutofit/>
          </a:bodyPr>
          <a:lstStyle/>
          <a:p>
            <a:r>
              <a:rPr lang="en-US" dirty="0" smtClean="0"/>
              <a:t>Conclusion to undeniable evidence of His resurrection, exaltation &amp; enthronement (2:36).</a:t>
            </a:r>
          </a:p>
          <a:p>
            <a:pPr lvl="1"/>
            <a:r>
              <a:rPr lang="en-US" dirty="0" smtClean="0"/>
              <a:t>Know </a:t>
            </a:r>
            <a:r>
              <a:rPr lang="en-US" u="sng" dirty="0" smtClean="0"/>
              <a:t>assuredly</a:t>
            </a:r>
            <a:r>
              <a:rPr lang="en-US" dirty="0" smtClean="0"/>
              <a:t> – can be certain; absolutely no possible mistakes or contradictions</a:t>
            </a:r>
          </a:p>
          <a:p>
            <a:pPr lvl="1"/>
            <a:r>
              <a:rPr lang="en-US" dirty="0" smtClean="0"/>
              <a:t>This Jesus (from Nazareth, whom you crucified and God raised from the dead):</a:t>
            </a:r>
          </a:p>
          <a:p>
            <a:pPr lvl="2"/>
            <a:r>
              <a:rPr lang="en-US" dirty="0" smtClean="0"/>
              <a:t>God made Him “</a:t>
            </a:r>
            <a:r>
              <a:rPr lang="en-US" u="sng" dirty="0" smtClean="0"/>
              <a:t>Lord</a:t>
            </a:r>
            <a:r>
              <a:rPr lang="en-US" dirty="0" smtClean="0"/>
              <a:t>” – the authoritative one, sitting on God’s universal throne</a:t>
            </a:r>
          </a:p>
          <a:p>
            <a:pPr lvl="2"/>
            <a:r>
              <a:rPr lang="en-US" dirty="0" smtClean="0"/>
              <a:t>God made Him “</a:t>
            </a:r>
            <a:r>
              <a:rPr lang="en-US" u="sng" dirty="0" smtClean="0"/>
              <a:t>Christ</a:t>
            </a:r>
            <a:r>
              <a:rPr lang="en-US" dirty="0" smtClean="0"/>
              <a:t>” – the anointed one, sitting on David’s lineal throne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6934200" cy="944562"/>
          </a:xfrm>
        </p:spPr>
        <p:txBody>
          <a:bodyPr/>
          <a:lstStyle/>
          <a:p>
            <a:r>
              <a:rPr lang="en-US" sz="3200" dirty="0" smtClean="0"/>
              <a:t>Significant Truths from this Passage for Our Understanding</a:t>
            </a:r>
            <a:endParaRPr lang="en-US" sz="3200" u="sng" dirty="0"/>
          </a:p>
        </p:txBody>
      </p:sp>
      <p:sp>
        <p:nvSpPr>
          <p:cNvPr id="3" name="Content Placeholder 2"/>
          <p:cNvSpPr>
            <a:spLocks noGrp="1"/>
          </p:cNvSpPr>
          <p:nvPr>
            <p:ph idx="1"/>
          </p:nvPr>
        </p:nvSpPr>
        <p:spPr>
          <a:xfrm>
            <a:off x="457200" y="1295400"/>
            <a:ext cx="8458200" cy="5334000"/>
          </a:xfrm>
        </p:spPr>
        <p:txBody>
          <a:bodyPr>
            <a:normAutofit/>
          </a:bodyPr>
          <a:lstStyle/>
          <a:p>
            <a:r>
              <a:rPr lang="en-US" dirty="0" smtClean="0"/>
              <a:t>The resurrection of Christ is the pivotal, foundational event of Christianity.</a:t>
            </a:r>
          </a:p>
          <a:p>
            <a:r>
              <a:rPr lang="en-US" dirty="0" smtClean="0"/>
              <a:t>The </a:t>
            </a:r>
            <a:r>
              <a:rPr lang="en-US" dirty="0" smtClean="0"/>
              <a:t>death of Christ on the cross was according to </a:t>
            </a:r>
            <a:r>
              <a:rPr lang="en-US" u="sng" dirty="0" smtClean="0"/>
              <a:t>the plan of God</a:t>
            </a:r>
            <a:r>
              <a:rPr lang="en-US" dirty="0" smtClean="0"/>
              <a:t> (2:23).</a:t>
            </a:r>
          </a:p>
          <a:p>
            <a:r>
              <a:rPr lang="en-US" dirty="0" smtClean="0"/>
              <a:t>Miracles </a:t>
            </a:r>
            <a:r>
              <a:rPr lang="en-US" dirty="0" smtClean="0"/>
              <a:t>of God had a </a:t>
            </a:r>
            <a:r>
              <a:rPr lang="en-US" u="sng" dirty="0" smtClean="0"/>
              <a:t>purpose</a:t>
            </a:r>
            <a:r>
              <a:rPr lang="en-US" dirty="0" smtClean="0"/>
              <a:t> and they fulfilled their </a:t>
            </a:r>
            <a:r>
              <a:rPr lang="en-US" u="sng" dirty="0" smtClean="0"/>
              <a:t>purpose</a:t>
            </a:r>
            <a:r>
              <a:rPr lang="en-US" dirty="0" smtClean="0"/>
              <a:t> (2:22-24, 32-33</a:t>
            </a:r>
            <a:r>
              <a:rPr lang="en-US" dirty="0" smtClean="0"/>
              <a:t>).</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6934200" cy="944562"/>
          </a:xfrm>
        </p:spPr>
        <p:txBody>
          <a:bodyPr/>
          <a:lstStyle/>
          <a:p>
            <a:r>
              <a:rPr lang="en-US" sz="3200" dirty="0" smtClean="0"/>
              <a:t>Significant Truths from this Passage for Our Understanding</a:t>
            </a:r>
            <a:endParaRPr lang="en-US" sz="3200" u="sng" dirty="0"/>
          </a:p>
        </p:txBody>
      </p:sp>
      <p:sp>
        <p:nvSpPr>
          <p:cNvPr id="3" name="Content Placeholder 2"/>
          <p:cNvSpPr>
            <a:spLocks noGrp="1"/>
          </p:cNvSpPr>
          <p:nvPr>
            <p:ph idx="1"/>
          </p:nvPr>
        </p:nvSpPr>
        <p:spPr>
          <a:xfrm>
            <a:off x="457200" y="1295400"/>
            <a:ext cx="8458200" cy="5334000"/>
          </a:xfrm>
        </p:spPr>
        <p:txBody>
          <a:bodyPr>
            <a:normAutofit/>
          </a:bodyPr>
          <a:lstStyle/>
          <a:p>
            <a:r>
              <a:rPr lang="en-US" dirty="0" smtClean="0"/>
              <a:t>Scripture announced &amp; affirmed the present </a:t>
            </a:r>
            <a:r>
              <a:rPr lang="en-US" u="sng" dirty="0" smtClean="0"/>
              <a:t>reign</a:t>
            </a:r>
            <a:r>
              <a:rPr lang="en-US" dirty="0" smtClean="0"/>
              <a:t> of Christ on David’s throne (2:29-35).</a:t>
            </a:r>
          </a:p>
          <a:p>
            <a:pPr lvl="1"/>
            <a:r>
              <a:rPr lang="en-US" dirty="0" smtClean="0"/>
              <a:t>David knew God would raise up his </a:t>
            </a:r>
            <a:r>
              <a:rPr lang="en-US" u="sng" dirty="0" smtClean="0"/>
              <a:t>seed</a:t>
            </a:r>
            <a:r>
              <a:rPr lang="en-US" dirty="0" smtClean="0"/>
              <a:t> to </a:t>
            </a:r>
            <a:r>
              <a:rPr lang="en-US" u="sng" dirty="0" smtClean="0"/>
              <a:t>sit</a:t>
            </a:r>
            <a:r>
              <a:rPr lang="en-US" dirty="0" smtClean="0"/>
              <a:t> on his throne (2:30; 2 Sam. 7:12-13).</a:t>
            </a:r>
          </a:p>
          <a:p>
            <a:pPr lvl="1"/>
            <a:r>
              <a:rPr lang="en-US" dirty="0" smtClean="0"/>
              <a:t>David foretold Christ’s resurrection, which was a precursor to His </a:t>
            </a:r>
            <a:r>
              <a:rPr lang="en-US" u="sng" dirty="0" smtClean="0"/>
              <a:t>enthronement</a:t>
            </a:r>
            <a:r>
              <a:rPr lang="en-US" dirty="0" smtClean="0"/>
              <a:t>.</a:t>
            </a:r>
          </a:p>
          <a:p>
            <a:pPr lvl="1"/>
            <a:r>
              <a:rPr lang="en-US" dirty="0" smtClean="0"/>
              <a:t>Christ’s </a:t>
            </a:r>
            <a:r>
              <a:rPr lang="en-US" dirty="0" smtClean="0"/>
              <a:t>reign was to be (and is) a “</a:t>
            </a:r>
            <a:r>
              <a:rPr lang="en-US" u="sng" dirty="0" smtClean="0"/>
              <a:t>heavenly</a:t>
            </a:r>
            <a:r>
              <a:rPr lang="en-US" dirty="0" smtClean="0"/>
              <a:t>” reign (in heaven at God’s right hand</a:t>
            </a:r>
            <a:r>
              <a:rPr lang="en-US" dirty="0" smtClean="0"/>
              <a:t>).</a:t>
            </a:r>
          </a:p>
          <a:p>
            <a:r>
              <a:rPr lang="en-US" dirty="0" smtClean="0"/>
              <a:t>There is a clear difference between the </a:t>
            </a:r>
            <a:r>
              <a:rPr lang="en-US" u="sng" dirty="0" smtClean="0"/>
              <a:t>soul</a:t>
            </a:r>
            <a:r>
              <a:rPr lang="en-US" dirty="0" smtClean="0"/>
              <a:t> and the </a:t>
            </a:r>
            <a:r>
              <a:rPr lang="en-US" u="sng" dirty="0" smtClean="0"/>
              <a:t>body</a:t>
            </a:r>
            <a:r>
              <a:rPr lang="en-US" dirty="0" smtClean="0"/>
              <a:t> (2:27, 31; cf. Matt. 10:28).</a:t>
            </a:r>
          </a:p>
          <a:p>
            <a:r>
              <a:rPr lang="en-US" dirty="0" smtClean="0"/>
              <a:t>There </a:t>
            </a:r>
            <a:r>
              <a:rPr lang="en-US" dirty="0" smtClean="0"/>
              <a:t>is a clear distinction between </a:t>
            </a:r>
            <a:r>
              <a:rPr lang="en-US" u="sng" dirty="0" smtClean="0"/>
              <a:t>Hades</a:t>
            </a:r>
            <a:r>
              <a:rPr lang="en-US" dirty="0" smtClean="0"/>
              <a:t> and the </a:t>
            </a:r>
            <a:r>
              <a:rPr lang="en-US" u="sng" dirty="0" smtClean="0"/>
              <a:t>grave</a:t>
            </a:r>
            <a:r>
              <a:rPr lang="en-US" dirty="0" smtClean="0"/>
              <a:t> (2:27, 31; cf. Rev. 1:18).</a:t>
            </a:r>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6934200" cy="944562"/>
          </a:xfrm>
        </p:spPr>
        <p:txBody>
          <a:bodyPr/>
          <a:lstStyle/>
          <a:p>
            <a:r>
              <a:rPr lang="en-US" sz="3200" dirty="0" smtClean="0"/>
              <a:t>Practical Points of Application </a:t>
            </a:r>
            <a:br>
              <a:rPr lang="en-US" sz="3200" dirty="0" smtClean="0"/>
            </a:br>
            <a:r>
              <a:rPr lang="en-US" sz="3200" dirty="0" smtClean="0"/>
              <a:t>for Our Lives</a:t>
            </a:r>
            <a:endParaRPr lang="en-US" sz="3200" u="sng" dirty="0"/>
          </a:p>
        </p:txBody>
      </p:sp>
      <p:sp>
        <p:nvSpPr>
          <p:cNvPr id="3" name="Content Placeholder 2"/>
          <p:cNvSpPr>
            <a:spLocks noGrp="1"/>
          </p:cNvSpPr>
          <p:nvPr>
            <p:ph idx="1"/>
          </p:nvPr>
        </p:nvSpPr>
        <p:spPr>
          <a:xfrm>
            <a:off x="457200" y="1295400"/>
            <a:ext cx="8458200" cy="5334000"/>
          </a:xfrm>
        </p:spPr>
        <p:txBody>
          <a:bodyPr>
            <a:normAutofit/>
          </a:bodyPr>
          <a:lstStyle/>
          <a:p>
            <a:r>
              <a:rPr lang="en-US" dirty="0" smtClean="0"/>
              <a:t>If God loved me enough (1) to know that I would disobey Him, bring sin into my life and be separated from Him and (2) to still purpose (before ever creating the world) to send His Son to die the cruel death of the cross and to navigate the course of history to make it happen, THEN such knowledge should compel me to serve Him joyfully every day.</a:t>
            </a:r>
          </a:p>
          <a:p>
            <a:r>
              <a:rPr lang="en-US" dirty="0" smtClean="0"/>
              <a:t>Just as God would not leave Jesus’ soul in Hades, He will not leave ours there either.</a:t>
            </a:r>
          </a:p>
          <a:p>
            <a:r>
              <a:rPr lang="en-US" dirty="0" smtClean="0"/>
              <a:t>God </a:t>
            </a:r>
            <a:r>
              <a:rPr lang="en-US" dirty="0" smtClean="0"/>
              <a:t>can and will accomplish His mission.</a:t>
            </a:r>
          </a:p>
          <a:p>
            <a:r>
              <a:rPr lang="en-US" dirty="0" smtClean="0"/>
              <a:t>We </a:t>
            </a:r>
            <a:r>
              <a:rPr lang="en-US" dirty="0" smtClean="0"/>
              <a:t>learn what God is looking for in a sermon</a:t>
            </a:r>
            <a:r>
              <a:rPr lang="en-US" dirty="0" smtClean="0"/>
              <a:t>.</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619</Words>
  <Application>Microsoft Office PowerPoint</Application>
  <PresentationFormat>On-screen Show (4:3)</PresentationFormat>
  <Paragraphs>39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Lesson 5: The First Gospel Sermon</vt:lpstr>
      <vt:lpstr>Overview of the Passage &amp; Helpful Facts for Further Bible Study</vt:lpstr>
      <vt:lpstr>Overview of the Passage &amp; Helpful Facts for Further Bible Study</vt:lpstr>
      <vt:lpstr>Overview of the Passage &amp; Helpful Facts for Further Bible Study</vt:lpstr>
      <vt:lpstr>Significant Truths from this Passage for Our Understanding</vt:lpstr>
      <vt:lpstr>Significant Truths from this Passage for Our Understanding</vt:lpstr>
      <vt:lpstr>Practical Points of Application  for Our Lives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Introduction to the Book of Acts</dc:title>
  <dc:creator>David</dc:creator>
  <cp:lastModifiedBy>David</cp:lastModifiedBy>
  <cp:revision>14</cp:revision>
  <dcterms:created xsi:type="dcterms:W3CDTF">2013-01-23T13:30:16Z</dcterms:created>
  <dcterms:modified xsi:type="dcterms:W3CDTF">2013-03-20T22:49:16Z</dcterms:modified>
</cp:coreProperties>
</file>