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4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Coming of the Holy Spirit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church/kingdom</a:t>
            </a:r>
            <a:r>
              <a:rPr lang="en-US" dirty="0" smtClean="0"/>
              <a:t> was established (came into existence) on Pentecost in Acts 2.</a:t>
            </a:r>
          </a:p>
          <a:p>
            <a:pPr lvl="1"/>
            <a:r>
              <a:rPr lang="en-US" dirty="0" smtClean="0"/>
              <a:t>The coming of the kingdom and the coming of the Holy Spirit are inseparably tied.</a:t>
            </a:r>
          </a:p>
          <a:p>
            <a:pPr lvl="1"/>
            <a:r>
              <a:rPr lang="en-US" dirty="0" smtClean="0"/>
              <a:t>Jesus promised the kingdom would come with power in His generation (Mark 9:1).</a:t>
            </a:r>
          </a:p>
          <a:p>
            <a:pPr lvl="1"/>
            <a:r>
              <a:rPr lang="en-US" dirty="0" smtClean="0"/>
              <a:t>Jesus promised that power would come on the apostles from on high (Luke 24:49).</a:t>
            </a:r>
          </a:p>
          <a:p>
            <a:pPr lvl="1"/>
            <a:r>
              <a:rPr lang="en-US" dirty="0" smtClean="0"/>
              <a:t>Jesus promised the power would accompany the coming of the Spirit (Acts 1:8).</a:t>
            </a:r>
          </a:p>
          <a:p>
            <a:pPr lvl="1"/>
            <a:r>
              <a:rPr lang="en-US" dirty="0" smtClean="0"/>
              <a:t>Therefore, when the Spirit came with power in Jerusalem on the day of Pentecost following the resurrection of Jesus, the kingdom of our Lord came on that same day!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miraculous </a:t>
            </a:r>
            <a:r>
              <a:rPr lang="en-US" u="sng" dirty="0" smtClean="0"/>
              <a:t>tongues</a:t>
            </a:r>
            <a:r>
              <a:rPr lang="en-US" dirty="0" smtClean="0"/>
              <a:t> Christians spoke in the first century were actual </a:t>
            </a:r>
            <a:r>
              <a:rPr lang="en-US" u="sng" dirty="0" smtClean="0"/>
              <a:t>languages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the apostles “began to speak with other tongues” (1:4), God defined that.</a:t>
            </a:r>
          </a:p>
          <a:p>
            <a:pPr lvl="1"/>
            <a:r>
              <a:rPr lang="en-US" dirty="0" smtClean="0"/>
              <a:t>“Everyone heard them speak in his own language” (1:6).</a:t>
            </a:r>
          </a:p>
          <a:p>
            <a:pPr lvl="1"/>
            <a:r>
              <a:rPr lang="en-US" dirty="0" smtClean="0"/>
              <a:t>“…Hear, each in our own language in which we were born…our own tongues” (1:8, 11).</a:t>
            </a:r>
          </a:p>
          <a:p>
            <a:pPr lvl="1"/>
            <a:r>
              <a:rPr lang="en-US" dirty="0" smtClean="0"/>
              <a:t>The word “tongues” and the word “language” are used interchangeably by God!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Holy Spirit baptism was promised to, given to and limited to </a:t>
            </a:r>
            <a:r>
              <a:rPr lang="en-US" u="sng" dirty="0" smtClean="0"/>
              <a:t>only two</a:t>
            </a:r>
            <a:r>
              <a:rPr lang="en-US" dirty="0" smtClean="0"/>
              <a:t> occasions.</a:t>
            </a:r>
          </a:p>
          <a:p>
            <a:pPr lvl="1"/>
            <a:r>
              <a:rPr lang="en-US" dirty="0" smtClean="0"/>
              <a:t>The 12 apostles (Jews) were baptized with the Holy Spirit in Acts 2 (1:5; 2:1-4).</a:t>
            </a:r>
          </a:p>
          <a:p>
            <a:pPr lvl="1"/>
            <a:r>
              <a:rPr lang="en-US" dirty="0" smtClean="0"/>
              <a:t>On that same day about 3,000 souls were baptized in water, not the Spirit (2:41).</a:t>
            </a:r>
          </a:p>
          <a:p>
            <a:pPr lvl="1"/>
            <a:r>
              <a:rPr lang="en-US" dirty="0" smtClean="0"/>
              <a:t>In Acts 10, a group of Gentiles were baptized with the Holy Spirit (10:44; 11:14-18).</a:t>
            </a:r>
          </a:p>
          <a:p>
            <a:pPr lvl="1"/>
            <a:r>
              <a:rPr lang="en-US" dirty="0" smtClean="0"/>
              <a:t>On no other occasion (in N.T. or since) has anyone been baptized with the Holy Spirit.</a:t>
            </a:r>
          </a:p>
          <a:p>
            <a:pPr lvl="1"/>
            <a:r>
              <a:rPr lang="en-US" dirty="0" smtClean="0"/>
              <a:t>Today, “There is…one baptism” (Eph. 4:5), the one of the Great Commission given by Jesus which is to be administered by man to the end of the age—i.e., water baptism.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first day of the week</a:t>
            </a:r>
            <a:r>
              <a:rPr lang="en-US" dirty="0" smtClean="0"/>
              <a:t> (Sunday) is “the Lord’s Day” of worship for Christians.</a:t>
            </a:r>
          </a:p>
          <a:p>
            <a:pPr lvl="1"/>
            <a:r>
              <a:rPr lang="en-US" dirty="0" smtClean="0"/>
              <a:t>First, Jesus was raised from the dead on the first day of the week (Matt. 28:1).</a:t>
            </a:r>
          </a:p>
          <a:p>
            <a:pPr lvl="1"/>
            <a:r>
              <a:rPr lang="en-US" dirty="0" smtClean="0"/>
              <a:t>Now, in Acts 2, the Lord’s church was established on the first day of the week (2:1).</a:t>
            </a:r>
          </a:p>
          <a:p>
            <a:pPr lvl="1"/>
            <a:r>
              <a:rPr lang="en-US" dirty="0" smtClean="0"/>
              <a:t>For the rest of the N.T., Christians gathered to worship on Sunday (20:7; 1 Co. 16:1-2).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Significant Truths from this Passage for Our Understanding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“Calling on the name of the Lord” for salvation is equal to </a:t>
            </a:r>
            <a:r>
              <a:rPr lang="en-US" u="sng" dirty="0" smtClean="0"/>
              <a:t>repentance and baptism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“Shall be saved” in Acts 2:21 is the same as “the remission of sins” in Acts 2:38.</a:t>
            </a:r>
          </a:p>
          <a:p>
            <a:pPr lvl="1"/>
            <a:r>
              <a:rPr lang="en-US" dirty="0" smtClean="0"/>
              <a:t>Thus, “calling” is not merely verbal (cf. Matt. 7:21) but is penitent baptism (cf. 22:16).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Trust God’s Word!  When He says something will happen, it will happen!</a:t>
            </a:r>
          </a:p>
          <a:p>
            <a:r>
              <a:rPr lang="en-US" dirty="0" smtClean="0"/>
              <a:t>Be thankful to live in the Christian age and to be able to be in His kingdom today!</a:t>
            </a:r>
          </a:p>
          <a:p>
            <a:r>
              <a:rPr lang="en-US" dirty="0" smtClean="0"/>
              <a:t>Still be amazed today by the wonderful works of God!</a:t>
            </a:r>
          </a:p>
          <a:p>
            <a:r>
              <a:rPr lang="en-US" dirty="0" smtClean="0"/>
              <a:t>Obey the Lord, be saved, and be ready for the great and awesome day of the Lord!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Jesus promised</a:t>
            </a:r>
            <a:r>
              <a:rPr lang="en-US" dirty="0" smtClean="0"/>
              <a:t> the coming of the Holy Spirit to </a:t>
            </a:r>
            <a:r>
              <a:rPr lang="en-US" u="sng" dirty="0" smtClean="0"/>
              <a:t>the apostles</a:t>
            </a:r>
            <a:r>
              <a:rPr lang="en-US" dirty="0" smtClean="0"/>
              <a:t> (1:4-8).</a:t>
            </a:r>
          </a:p>
          <a:p>
            <a:pPr lvl="1"/>
            <a:r>
              <a:rPr lang="en-US" dirty="0" smtClean="0"/>
              <a:t>The promise was made to the apostles (“</a:t>
            </a:r>
            <a:r>
              <a:rPr lang="en-US" u="sng" dirty="0" smtClean="0"/>
              <a:t>you</a:t>
            </a:r>
            <a:r>
              <a:rPr lang="en-US" dirty="0" smtClean="0"/>
              <a:t>” in Luke 24:49; Acts 1:4, 5, 8; John 14-16).</a:t>
            </a:r>
          </a:p>
          <a:p>
            <a:pPr lvl="1"/>
            <a:r>
              <a:rPr lang="en-US" dirty="0" smtClean="0"/>
              <a:t>Jesus referenced “</a:t>
            </a:r>
            <a:r>
              <a:rPr lang="en-US" u="sng" dirty="0" smtClean="0"/>
              <a:t>the Promise of the Father</a:t>
            </a:r>
            <a:r>
              <a:rPr lang="en-US" dirty="0" smtClean="0"/>
              <a:t>” (1:4; parallel with Luke 24:49).</a:t>
            </a:r>
          </a:p>
          <a:p>
            <a:pPr lvl="2"/>
            <a:r>
              <a:rPr lang="en-US" sz="2200" dirty="0" smtClean="0"/>
              <a:t>The “Promise of the Father” is a reference to Joel 2:28-32.</a:t>
            </a:r>
          </a:p>
          <a:p>
            <a:pPr lvl="1"/>
            <a:r>
              <a:rPr lang="en-US" dirty="0" smtClean="0"/>
              <a:t>Jesus referenced promises “you have heard from </a:t>
            </a:r>
            <a:r>
              <a:rPr lang="en-US" u="sng" dirty="0" smtClean="0"/>
              <a:t>Me</a:t>
            </a:r>
            <a:r>
              <a:rPr lang="en-US" dirty="0" smtClean="0"/>
              <a:t>” (1:4).</a:t>
            </a:r>
          </a:p>
          <a:p>
            <a:pPr lvl="2"/>
            <a:r>
              <a:rPr lang="en-US" sz="2200" dirty="0" smtClean="0"/>
              <a:t>John 14:16-17, 25-26; 15:26; 16:7-13.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Jesus promised</a:t>
            </a:r>
            <a:r>
              <a:rPr lang="en-US" dirty="0" smtClean="0"/>
              <a:t> the coming of the Holy Spirit to </a:t>
            </a:r>
            <a:r>
              <a:rPr lang="en-US" u="sng" dirty="0" smtClean="0"/>
              <a:t>the apostles</a:t>
            </a:r>
            <a:r>
              <a:rPr lang="en-US" dirty="0" smtClean="0"/>
              <a:t> (1:4-8).</a:t>
            </a:r>
          </a:p>
          <a:p>
            <a:pPr lvl="1"/>
            <a:r>
              <a:rPr lang="en-US" dirty="0" smtClean="0"/>
              <a:t>Jesus detailed </a:t>
            </a:r>
            <a:r>
              <a:rPr lang="en-US" u="sng" dirty="0" smtClean="0"/>
              <a:t>the manner</a:t>
            </a:r>
            <a:r>
              <a:rPr lang="en-US" dirty="0" smtClean="0"/>
              <a:t> of the Holy Spirit’s coming (1:5).</a:t>
            </a:r>
          </a:p>
          <a:p>
            <a:pPr lvl="2"/>
            <a:r>
              <a:rPr lang="en-US" dirty="0" smtClean="0"/>
              <a:t>“You shall be </a:t>
            </a:r>
            <a:r>
              <a:rPr lang="en-US" u="sng" dirty="0" smtClean="0"/>
              <a:t>baptized</a:t>
            </a:r>
            <a:r>
              <a:rPr lang="en-US" dirty="0" smtClean="0"/>
              <a:t> with the Holy Spirit” (1:5), as John promised (Matt. 3:11).</a:t>
            </a:r>
          </a:p>
          <a:p>
            <a:pPr lvl="3"/>
            <a:r>
              <a:rPr lang="en-US" sz="2000" dirty="0" smtClean="0"/>
              <a:t>They would receive an </a:t>
            </a:r>
            <a:r>
              <a:rPr lang="en-US" sz="2000" u="sng" dirty="0" smtClean="0"/>
              <a:t>overwhelming</a:t>
            </a:r>
            <a:r>
              <a:rPr lang="en-US" sz="2000" dirty="0" smtClean="0"/>
              <a:t> influence &amp; measure of the Spirit’s power.</a:t>
            </a:r>
          </a:p>
          <a:p>
            <a:pPr lvl="3"/>
            <a:r>
              <a:rPr lang="en-US" sz="2000" dirty="0" smtClean="0"/>
              <a:t>Their spirits would be completely overwhelmed (immersed) by the Holy Spirit.</a:t>
            </a:r>
          </a:p>
          <a:p>
            <a:pPr lvl="2"/>
            <a:r>
              <a:rPr lang="en-US" dirty="0" smtClean="0"/>
              <a:t>“You shall receive </a:t>
            </a:r>
            <a:r>
              <a:rPr lang="en-US" u="sng" dirty="0" smtClean="0"/>
              <a:t>power</a:t>
            </a:r>
            <a:r>
              <a:rPr lang="en-US" dirty="0" smtClean="0"/>
              <a:t> when the Holy Spirit has come upon you” (1:8).</a:t>
            </a:r>
          </a:p>
          <a:p>
            <a:pPr lvl="3"/>
            <a:r>
              <a:rPr lang="en-US" sz="2000" dirty="0" smtClean="0"/>
              <a:t>The apostles would be “endued with power from on high” (Luke 24:49).</a:t>
            </a:r>
          </a:p>
          <a:p>
            <a:pPr lvl="3"/>
            <a:r>
              <a:rPr lang="en-US" sz="2000" dirty="0" smtClean="0"/>
              <a:t>The Holy Spirit would come with power.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Jesus promised</a:t>
            </a:r>
            <a:r>
              <a:rPr lang="en-US" dirty="0" smtClean="0"/>
              <a:t> the coming of the Holy Spirit to </a:t>
            </a:r>
            <a:r>
              <a:rPr lang="en-US" u="sng" dirty="0" smtClean="0"/>
              <a:t>the apostles</a:t>
            </a:r>
            <a:r>
              <a:rPr lang="en-US" dirty="0" smtClean="0"/>
              <a:t> (1:4-8).</a:t>
            </a:r>
          </a:p>
          <a:p>
            <a:pPr lvl="1"/>
            <a:r>
              <a:rPr lang="en-US" dirty="0" smtClean="0"/>
              <a:t>Jesus detailed the </a:t>
            </a:r>
            <a:r>
              <a:rPr lang="en-US" u="sng" dirty="0" smtClean="0"/>
              <a:t>place and time</a:t>
            </a:r>
            <a:r>
              <a:rPr lang="en-US" dirty="0" smtClean="0"/>
              <a:t> of the Holy Spirit’s coming (1:5-6).</a:t>
            </a:r>
          </a:p>
          <a:p>
            <a:pPr lvl="2"/>
            <a:r>
              <a:rPr lang="en-US" dirty="0" smtClean="0"/>
              <a:t>Jesus told the apostles to remain in </a:t>
            </a:r>
            <a:r>
              <a:rPr lang="en-US" u="sng" dirty="0" smtClean="0"/>
              <a:t>Jerusalem</a:t>
            </a:r>
            <a:r>
              <a:rPr lang="en-US" dirty="0" smtClean="0"/>
              <a:t> for the Spirit (</a:t>
            </a:r>
            <a:r>
              <a:rPr lang="en-US" dirty="0" err="1" smtClean="0"/>
              <a:t>Lk</a:t>
            </a:r>
            <a:r>
              <a:rPr lang="en-US" dirty="0" smtClean="0"/>
              <a:t>. 24:47, 49; Ac. 1:4, 8).</a:t>
            </a:r>
          </a:p>
          <a:p>
            <a:pPr lvl="2"/>
            <a:r>
              <a:rPr lang="en-US" dirty="0" smtClean="0"/>
              <a:t>Jesus narrowed the time of the coming to “</a:t>
            </a:r>
            <a:r>
              <a:rPr lang="en-US" u="sng" dirty="0" smtClean="0"/>
              <a:t>not many days</a:t>
            </a:r>
            <a:r>
              <a:rPr lang="en-US" dirty="0" smtClean="0"/>
              <a:t> from now” (1:5).</a:t>
            </a:r>
          </a:p>
          <a:p>
            <a:pPr lvl="1"/>
            <a:r>
              <a:rPr lang="en-US" dirty="0" smtClean="0"/>
              <a:t>Jesus detailed the </a:t>
            </a:r>
            <a:r>
              <a:rPr lang="en-US" u="sng" dirty="0" smtClean="0"/>
              <a:t>purpose</a:t>
            </a:r>
            <a:r>
              <a:rPr lang="en-US" dirty="0" smtClean="0"/>
              <a:t> for the Holy Spirit’s coming on the apostles (1:8).</a:t>
            </a:r>
          </a:p>
          <a:p>
            <a:pPr lvl="2"/>
            <a:r>
              <a:rPr lang="en-US" dirty="0" smtClean="0"/>
              <a:t>“You shall receive power…and you shall be </a:t>
            </a:r>
            <a:r>
              <a:rPr lang="en-US" u="sng" dirty="0" smtClean="0"/>
              <a:t>witnesses</a:t>
            </a:r>
            <a:r>
              <a:rPr lang="en-US" dirty="0" smtClean="0"/>
              <a:t> to Me” (1:8).</a:t>
            </a:r>
          </a:p>
          <a:p>
            <a:pPr lvl="2"/>
            <a:r>
              <a:rPr lang="en-US" dirty="0" smtClean="0"/>
              <a:t>The Spirit would come on the apostles that they might speak the Words of Truth.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Holy Spirit came </a:t>
            </a:r>
            <a:r>
              <a:rPr lang="en-US" u="sng" dirty="0" smtClean="0"/>
              <a:t>just as</a:t>
            </a:r>
            <a:r>
              <a:rPr lang="en-US" dirty="0" smtClean="0"/>
              <a:t> Jesus promised (2:1-4).</a:t>
            </a:r>
          </a:p>
          <a:p>
            <a:pPr lvl="1"/>
            <a:r>
              <a:rPr lang="en-US" dirty="0" smtClean="0"/>
              <a:t>In Acts 2, the 12 apostles were all together in the city of Jerusalem (1:12; 2:5).</a:t>
            </a:r>
          </a:p>
          <a:p>
            <a:pPr lvl="1"/>
            <a:r>
              <a:rPr lang="en-US" dirty="0" smtClean="0"/>
              <a:t>In Acts 2, the “Day of </a:t>
            </a:r>
            <a:r>
              <a:rPr lang="en-US" u="sng" dirty="0" smtClean="0"/>
              <a:t>Pentecost</a:t>
            </a:r>
            <a:r>
              <a:rPr lang="en-US" dirty="0" smtClean="0"/>
              <a:t> had fully come” (2:1).</a:t>
            </a:r>
          </a:p>
          <a:p>
            <a:pPr lvl="2"/>
            <a:r>
              <a:rPr lang="en-US" dirty="0" smtClean="0"/>
              <a:t>One of the 3 annual feasts all male Jews were required to attend.</a:t>
            </a:r>
          </a:p>
          <a:p>
            <a:pPr lvl="2"/>
            <a:r>
              <a:rPr lang="en-US" dirty="0" smtClean="0"/>
              <a:t>A.K.A.  Feast of weeks (Dt. 16:10), feast of harvest (Ex. 23:16), feast of ingathering (Ex. 34:22), feast of </a:t>
            </a:r>
            <a:r>
              <a:rPr lang="en-US" dirty="0" err="1" smtClean="0"/>
              <a:t>firstfruits</a:t>
            </a:r>
            <a:r>
              <a:rPr lang="en-US" dirty="0" smtClean="0"/>
              <a:t> (Nu. 28:26-31).</a:t>
            </a:r>
          </a:p>
          <a:p>
            <a:pPr lvl="2"/>
            <a:r>
              <a:rPr lang="en-US" dirty="0" smtClean="0"/>
              <a:t>Pentecost was </a:t>
            </a:r>
            <a:r>
              <a:rPr lang="en-US" u="sng" dirty="0" smtClean="0"/>
              <a:t>50</a:t>
            </a:r>
            <a:r>
              <a:rPr lang="en-US" dirty="0" smtClean="0"/>
              <a:t> days (Greek = 50</a:t>
            </a:r>
            <a:r>
              <a:rPr lang="en-US" baseline="30000" dirty="0" smtClean="0"/>
              <a:t>th</a:t>
            </a:r>
            <a:r>
              <a:rPr lang="en-US" dirty="0" smtClean="0"/>
              <a:t>) after Passover (Lev. 23:15-21).</a:t>
            </a:r>
          </a:p>
          <a:p>
            <a:pPr lvl="3"/>
            <a:r>
              <a:rPr lang="en-US" sz="2000" dirty="0" smtClean="0"/>
              <a:t>Pentecost was always on the </a:t>
            </a:r>
            <a:r>
              <a:rPr lang="en-US" sz="2000" u="sng" dirty="0" smtClean="0"/>
              <a:t>first</a:t>
            </a:r>
            <a:r>
              <a:rPr lang="en-US" sz="2000" dirty="0" smtClean="0"/>
              <a:t> day of week (Lev. 23:15-16).</a:t>
            </a:r>
          </a:p>
          <a:p>
            <a:pPr lvl="3"/>
            <a:r>
              <a:rPr lang="en-US" sz="2000" dirty="0" smtClean="0"/>
              <a:t>Sunday became day of significance for Christians, not the Sabbath (Col. 2:14-17).</a:t>
            </a:r>
          </a:p>
          <a:p>
            <a:pPr lvl="2"/>
            <a:r>
              <a:rPr lang="en-US" dirty="0" smtClean="0"/>
              <a:t>“Had fully come” literally means “was being fulfilled.”  </a:t>
            </a:r>
            <a:r>
              <a:rPr lang="en-US" i="1" dirty="0" smtClean="0"/>
              <a:t>THE day had arrived!</a:t>
            </a:r>
            <a:endParaRPr lang="en-US" dirty="0" smtClean="0"/>
          </a:p>
          <a:p>
            <a:pPr lvl="3"/>
            <a:r>
              <a:rPr lang="en-US" sz="2000" dirty="0" smtClean="0"/>
              <a:t>Not just any Pentecost! The one God made the focal point of history (cf. Gal. 4:4).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Holy Spirit came </a:t>
            </a:r>
            <a:r>
              <a:rPr lang="en-US" u="sng" dirty="0" smtClean="0"/>
              <a:t>just as</a:t>
            </a:r>
            <a:r>
              <a:rPr lang="en-US" dirty="0" smtClean="0"/>
              <a:t> Jesus promised (2:1-4).</a:t>
            </a:r>
          </a:p>
          <a:p>
            <a:pPr lvl="1"/>
            <a:r>
              <a:rPr lang="en-US" dirty="0" smtClean="0"/>
              <a:t>In Acts 2, the apostles were </a:t>
            </a:r>
            <a:r>
              <a:rPr lang="en-US" u="sng" dirty="0" smtClean="0"/>
              <a:t>baptized</a:t>
            </a:r>
            <a:r>
              <a:rPr lang="en-US" dirty="0" smtClean="0"/>
              <a:t> with the Holy Spirit (2:2-4).</a:t>
            </a:r>
          </a:p>
          <a:p>
            <a:pPr lvl="2"/>
            <a:r>
              <a:rPr lang="en-US" dirty="0" smtClean="0"/>
              <a:t>The events in their meeting place first “appeared to” the apostles only (2:3).</a:t>
            </a:r>
          </a:p>
          <a:p>
            <a:pPr lvl="2"/>
            <a:r>
              <a:rPr lang="en-US" dirty="0" smtClean="0"/>
              <a:t>The visible forked tongues of fire were a symbol of the audible tongues to come.</a:t>
            </a:r>
          </a:p>
          <a:p>
            <a:pPr lvl="2"/>
            <a:r>
              <a:rPr lang="en-US" dirty="0" smtClean="0"/>
              <a:t>“All” apostles had their spirits overwhelmed and controlled by the Spirit (2:4).</a:t>
            </a:r>
          </a:p>
          <a:p>
            <a:pPr lvl="3"/>
            <a:r>
              <a:rPr lang="en-US" sz="2000" dirty="0" smtClean="0"/>
              <a:t>The “</a:t>
            </a:r>
            <a:r>
              <a:rPr lang="en-US" sz="2000" u="sng" dirty="0" smtClean="0"/>
              <a:t>power</a:t>
            </a:r>
            <a:r>
              <a:rPr lang="en-US" sz="2000" dirty="0" smtClean="0"/>
              <a:t>” of the Spirit took its effect on their minds.</a:t>
            </a:r>
          </a:p>
          <a:p>
            <a:pPr lvl="3"/>
            <a:r>
              <a:rPr lang="en-US" sz="2000" dirty="0" smtClean="0"/>
              <a:t>The “</a:t>
            </a:r>
            <a:r>
              <a:rPr lang="en-US" sz="2000" u="sng" dirty="0" smtClean="0"/>
              <a:t>presence</a:t>
            </a:r>
            <a:r>
              <a:rPr lang="en-US" sz="2000" dirty="0" smtClean="0"/>
              <a:t>” of the Spirit manifested itself in their words (not own words).</a:t>
            </a:r>
          </a:p>
          <a:p>
            <a:pPr lvl="2"/>
            <a:r>
              <a:rPr lang="en-US" dirty="0" smtClean="0"/>
              <a:t>The apostles began to speak real, human </a:t>
            </a:r>
            <a:r>
              <a:rPr lang="en-US" u="sng" dirty="0" smtClean="0"/>
              <a:t>languages</a:t>
            </a:r>
            <a:r>
              <a:rPr lang="en-US" dirty="0" smtClean="0"/>
              <a:t> they had never learned.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Holy Spirit’s coming immediately began to have its intended </a:t>
            </a:r>
            <a:r>
              <a:rPr lang="en-US" u="sng" dirty="0" smtClean="0"/>
              <a:t>results</a:t>
            </a:r>
            <a:r>
              <a:rPr lang="en-US" dirty="0" smtClean="0"/>
              <a:t> (2:5-21).</a:t>
            </a:r>
          </a:p>
          <a:p>
            <a:pPr lvl="1"/>
            <a:r>
              <a:rPr lang="en-US" dirty="0" smtClean="0"/>
              <a:t>Because of the feast day, there were Jews in Jerusalem from every nation (2:5).</a:t>
            </a:r>
          </a:p>
          <a:p>
            <a:pPr lvl="1"/>
            <a:r>
              <a:rPr lang="en-US" dirty="0" smtClean="0"/>
              <a:t>The miraculous coming of the Holy Spirit captured the people’s attention.</a:t>
            </a:r>
          </a:p>
          <a:p>
            <a:pPr lvl="2"/>
            <a:r>
              <a:rPr lang="en-US" dirty="0" smtClean="0"/>
              <a:t>As a result, “the multitude came together” (1:6).</a:t>
            </a:r>
          </a:p>
          <a:p>
            <a:pPr lvl="2"/>
            <a:r>
              <a:rPr lang="en-US" dirty="0" smtClean="0"/>
              <a:t>They were “confused,” “all amazed and marveled,” “perplexed” (1:6-7, 12).</a:t>
            </a:r>
          </a:p>
          <a:p>
            <a:pPr lvl="2"/>
            <a:r>
              <a:rPr lang="en-US" dirty="0" smtClean="0"/>
              <a:t>They said/asked out loud “to one another”:</a:t>
            </a:r>
          </a:p>
          <a:p>
            <a:pPr lvl="3"/>
            <a:r>
              <a:rPr lang="en-US" sz="2000" dirty="0" smtClean="0"/>
              <a:t>“Look, are not all these who speak Galileans?  And how is it that…?” (1:7-8).</a:t>
            </a:r>
          </a:p>
          <a:p>
            <a:pPr lvl="3"/>
            <a:r>
              <a:rPr lang="en-US" sz="2000" dirty="0" smtClean="0"/>
              <a:t>“Whatever could this mean?” (1:12).</a:t>
            </a:r>
          </a:p>
          <a:p>
            <a:pPr lvl="2"/>
            <a:r>
              <a:rPr lang="en-US" dirty="0" smtClean="0"/>
              <a:t>As with all efforts of God, there were those who rejected and mocked (1:13).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Holy Spirit’s coming immediately began to have its intended </a:t>
            </a:r>
            <a:r>
              <a:rPr lang="en-US" u="sng" dirty="0" smtClean="0"/>
              <a:t>results</a:t>
            </a:r>
            <a:r>
              <a:rPr lang="en-US" dirty="0" smtClean="0"/>
              <a:t> (2:5-21).</a:t>
            </a:r>
          </a:p>
          <a:p>
            <a:pPr lvl="1"/>
            <a:r>
              <a:rPr lang="en-US" dirty="0" smtClean="0"/>
              <a:t>The miraculous coming of the Holy Spirit created an </a:t>
            </a:r>
            <a:r>
              <a:rPr lang="en-US" u="sng" dirty="0" smtClean="0"/>
              <a:t>opportunity for the gospel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miracle was designed for the people to ask, “Whatever could this mean?”</a:t>
            </a:r>
          </a:p>
          <a:p>
            <a:pPr lvl="2"/>
            <a:r>
              <a:rPr lang="en-US" dirty="0" smtClean="0"/>
              <a:t>It was a prime opportunity to answer the honest question &amp; the irreverent mockers.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934200" cy="944562"/>
          </a:xfrm>
        </p:spPr>
        <p:txBody>
          <a:bodyPr/>
          <a:lstStyle/>
          <a:p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Holy Spirit’s coming immediately began to have its intended </a:t>
            </a:r>
            <a:r>
              <a:rPr lang="en-US" u="sng" dirty="0" smtClean="0"/>
              <a:t>results</a:t>
            </a:r>
            <a:r>
              <a:rPr lang="en-US" dirty="0" smtClean="0"/>
              <a:t> (2:5-21).</a:t>
            </a:r>
          </a:p>
          <a:p>
            <a:pPr lvl="1"/>
            <a:r>
              <a:rPr lang="en-US" dirty="0" smtClean="0"/>
              <a:t>The miraculous coming of the Holy Spirit created an </a:t>
            </a:r>
            <a:r>
              <a:rPr lang="en-US" u="sng" dirty="0" smtClean="0"/>
              <a:t>opportunity for the gospel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Peter gave the inspired explanation for the miraculous events of the day.</a:t>
            </a:r>
          </a:p>
          <a:p>
            <a:pPr lvl="3"/>
            <a:r>
              <a:rPr lang="en-US" sz="2000" dirty="0" smtClean="0"/>
              <a:t>The events were a fulfillment of </a:t>
            </a:r>
            <a:r>
              <a:rPr lang="en-US" sz="2000" u="sng" dirty="0" smtClean="0"/>
              <a:t>Joel’s prophecy</a:t>
            </a:r>
            <a:r>
              <a:rPr lang="en-US" sz="2000" dirty="0" smtClean="0"/>
              <a:t> (Joel 2:28-32).</a:t>
            </a:r>
          </a:p>
          <a:p>
            <a:pPr lvl="3"/>
            <a:r>
              <a:rPr lang="en-US" sz="2000" dirty="0" smtClean="0"/>
              <a:t>God promised/prophesied hundreds of years earlier (2:14-21):</a:t>
            </a:r>
          </a:p>
          <a:p>
            <a:pPr lvl="4"/>
            <a:r>
              <a:rPr lang="en-US" sz="2000" dirty="0" smtClean="0"/>
              <a:t>“In the last days” –Christian age (cf. Isa. 2:2-4; 2 Ti. 3:1, 5).</a:t>
            </a:r>
          </a:p>
          <a:p>
            <a:pPr lvl="4"/>
            <a:r>
              <a:rPr lang="en-US" sz="2000" dirty="0" smtClean="0"/>
              <a:t>“I will pour out My Spirit on all flesh” –Jew &amp; Gentile alike</a:t>
            </a:r>
          </a:p>
          <a:p>
            <a:pPr lvl="4"/>
            <a:r>
              <a:rPr lang="en-US" sz="2000" dirty="0" smtClean="0"/>
              <a:t>Spiritual gifts given to His first-century people.</a:t>
            </a:r>
          </a:p>
          <a:p>
            <a:pPr lvl="4"/>
            <a:r>
              <a:rPr lang="en-US" sz="2000" dirty="0" smtClean="0"/>
              <a:t>His Spirit given to prepare man for the “day of the Lord.”</a:t>
            </a:r>
          </a:p>
          <a:p>
            <a:pPr lvl="4"/>
            <a:r>
              <a:rPr lang="en-US" sz="2000" dirty="0" smtClean="0"/>
              <a:t>He would save all those who obeyed Him.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1611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Lesson 4: The Coming of the Holy Spirit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Significant Truths from this Passage for Our Understanding</vt:lpstr>
      <vt:lpstr>Significant Truths from this Passage for Our Understanding</vt:lpstr>
      <vt:lpstr>Significant Truths from this Passage for Our Understanding</vt:lpstr>
      <vt:lpstr>Significant Truths from this Passage for Our Understanding</vt:lpstr>
      <vt:lpstr>Significant Truths from this Passage for Our Understanding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13</cp:revision>
  <dcterms:created xsi:type="dcterms:W3CDTF">2013-01-23T13:30:16Z</dcterms:created>
  <dcterms:modified xsi:type="dcterms:W3CDTF">2013-03-13T18:22:11Z</dcterms:modified>
</cp:coreProperties>
</file>