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2" y="-1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43600"/>
            <a:ext cx="9144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</a:t>
            </a:r>
            <a:r>
              <a:rPr lang="en-US" sz="2600" b="0" u="sng" dirty="0" smtClean="0"/>
              <a:t>3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sz="3000" dirty="0" smtClean="0"/>
              <a:t>The Ascension of Jesus &amp; Appointment of Matthias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Significant Truths from this Passage for Our Understanding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Bible teaches that it is possible for one to </a:t>
            </a:r>
            <a:r>
              <a:rPr lang="en-US" u="sng" dirty="0" smtClean="0"/>
              <a:t>be saved and then fall away</a:t>
            </a:r>
            <a:r>
              <a:rPr lang="en-US" dirty="0" smtClean="0"/>
              <a:t> (1:15-25).</a:t>
            </a:r>
          </a:p>
          <a:p>
            <a:pPr lvl="1"/>
            <a:r>
              <a:rPr lang="en-US" dirty="0" smtClean="0"/>
              <a:t>Judas was </a:t>
            </a:r>
            <a:r>
              <a:rPr lang="en-US" u="sng" dirty="0" smtClean="0"/>
              <a:t>chosen by Jesus</a:t>
            </a:r>
            <a:r>
              <a:rPr lang="en-US" dirty="0" smtClean="0"/>
              <a:t>, as much as He chose all the other apostles (1:2).</a:t>
            </a:r>
          </a:p>
          <a:p>
            <a:pPr lvl="2"/>
            <a:r>
              <a:rPr lang="en-US" dirty="0" smtClean="0"/>
              <a:t>He was </a:t>
            </a:r>
            <a:r>
              <a:rPr lang="en-US" u="sng" dirty="0" smtClean="0"/>
              <a:t>numbered</a:t>
            </a:r>
            <a:r>
              <a:rPr lang="en-US" dirty="0" smtClean="0"/>
              <a:t> with the apostles and </a:t>
            </a:r>
            <a:r>
              <a:rPr lang="en-US" u="sng" dirty="0" smtClean="0"/>
              <a:t>received</a:t>
            </a:r>
            <a:r>
              <a:rPr lang="en-US" dirty="0" smtClean="0"/>
              <a:t> a part in the ministry (1:17).</a:t>
            </a:r>
          </a:p>
          <a:p>
            <a:pPr lvl="2"/>
            <a:r>
              <a:rPr lang="en-US" dirty="0" smtClean="0"/>
              <a:t>To claim Judas was not “saved” would equally claim all apostles were not “saved.”</a:t>
            </a:r>
          </a:p>
          <a:p>
            <a:pPr lvl="1"/>
            <a:r>
              <a:rPr lang="en-US" dirty="0" smtClean="0"/>
              <a:t>Judas “turned aside” (NASB) by his own sin and “</a:t>
            </a:r>
            <a:r>
              <a:rPr lang="en-US" u="sng" dirty="0" smtClean="0"/>
              <a:t>fell away</a:t>
            </a:r>
            <a:r>
              <a:rPr lang="en-US" dirty="0" smtClean="0"/>
              <a:t>” (ASV) (1:25).</a:t>
            </a:r>
          </a:p>
          <a:p>
            <a:pPr lvl="2"/>
            <a:r>
              <a:rPr lang="en-US" dirty="0" smtClean="0"/>
              <a:t>Judas made his own choice to sin, falling from that which he had “obtained.”</a:t>
            </a:r>
          </a:p>
          <a:p>
            <a:pPr lvl="2"/>
            <a:r>
              <a:rPr lang="en-US" dirty="0" smtClean="0"/>
              <a:t>By the choice that he made, Judas determined “his own place” (destiny) (1:25).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Practical Points of </a:t>
            </a:r>
            <a:r>
              <a:rPr lang="en-US" sz="3200" dirty="0" smtClean="0"/>
              <a:t>Application</a:t>
            </a:r>
            <a:br>
              <a:rPr lang="en-US" sz="3200" dirty="0" smtClean="0"/>
            </a:br>
            <a:r>
              <a:rPr lang="en-US" sz="3200" dirty="0" smtClean="0"/>
              <a:t>for </a:t>
            </a:r>
            <a:r>
              <a:rPr lang="en-US" sz="3200" dirty="0" smtClean="0"/>
              <a:t>Our Lives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is hard to </a:t>
            </a:r>
            <a:r>
              <a:rPr lang="en-US" u="sng" dirty="0" smtClean="0"/>
              <a:t>teach</a:t>
            </a:r>
            <a:r>
              <a:rPr lang="en-US" dirty="0" smtClean="0"/>
              <a:t> what you do not first </a:t>
            </a:r>
            <a:r>
              <a:rPr lang="en-US" u="sng" dirty="0" smtClean="0"/>
              <a:t>live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Jesus </a:t>
            </a:r>
            <a:r>
              <a:rPr lang="en-US" dirty="0" smtClean="0"/>
              <a:t>“began both to do and teach</a:t>
            </a:r>
            <a:r>
              <a:rPr 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“Do” it first, then “teach” it.  Practice it, then preach it!</a:t>
            </a:r>
          </a:p>
          <a:p>
            <a:r>
              <a:rPr lang="en-US" dirty="0" smtClean="0"/>
              <a:t>Jesus is </a:t>
            </a:r>
            <a:r>
              <a:rPr lang="en-US" u="sng" dirty="0" smtClean="0"/>
              <a:t>coming again</a:t>
            </a:r>
            <a:r>
              <a:rPr lang="en-US" dirty="0" smtClean="0"/>
              <a:t>!  </a:t>
            </a:r>
            <a:endParaRPr lang="en-US" dirty="0" smtClean="0"/>
          </a:p>
          <a:p>
            <a:pPr lvl="1"/>
            <a:r>
              <a:rPr lang="en-US" dirty="0" smtClean="0"/>
              <a:t>Be </a:t>
            </a:r>
            <a:r>
              <a:rPr lang="en-US" dirty="0" smtClean="0"/>
              <a:t>ready!  Be looking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en-US" dirty="0" smtClean="0"/>
              <a:t>If Jesus’ brothers could </a:t>
            </a:r>
            <a:r>
              <a:rPr lang="en-US" u="sng" dirty="0" smtClean="0"/>
              <a:t>repent and change, so can you</a:t>
            </a:r>
            <a:r>
              <a:rPr lang="en-US" dirty="0" smtClean="0"/>
              <a:t>!  So can anyone!</a:t>
            </a:r>
          </a:p>
          <a:p>
            <a:pPr lvl="1"/>
            <a:r>
              <a:rPr lang="en-US" dirty="0" smtClean="0"/>
              <a:t>After being so hostile toward Him, Jesus’ death and </a:t>
            </a:r>
            <a:r>
              <a:rPr lang="en-US" u="sng" dirty="0" smtClean="0"/>
              <a:t>resurrection </a:t>
            </a:r>
            <a:r>
              <a:rPr lang="en-US" dirty="0" smtClean="0"/>
              <a:t>changed them!</a:t>
            </a:r>
          </a:p>
          <a:p>
            <a:pPr lvl="1"/>
            <a:r>
              <a:rPr lang="en-US" dirty="0" smtClean="0"/>
              <a:t>The only way to truly get to someone’s heart is with the message of Jesus’ </a:t>
            </a:r>
            <a:r>
              <a:rPr lang="en-US" dirty="0" smtClean="0"/>
              <a:t>death, burial &amp; resurrection.</a:t>
            </a:r>
            <a:endParaRPr lang="en-US" dirty="0" smtClean="0"/>
          </a:p>
          <a:p>
            <a:r>
              <a:rPr lang="en-US" dirty="0" smtClean="0"/>
              <a:t>God </a:t>
            </a:r>
            <a:r>
              <a:rPr lang="en-US" u="sng" dirty="0" smtClean="0"/>
              <a:t>knows your heart</a:t>
            </a:r>
            <a:r>
              <a:rPr lang="en-US" dirty="0" smtClean="0"/>
              <a:t> (1:24)!  </a:t>
            </a:r>
            <a:endParaRPr lang="en-US" dirty="0" smtClean="0"/>
          </a:p>
          <a:p>
            <a:pPr lvl="1"/>
            <a:r>
              <a:rPr lang="en-US" dirty="0" smtClean="0"/>
              <a:t>He </a:t>
            </a:r>
            <a:r>
              <a:rPr lang="en-US" dirty="0" smtClean="0"/>
              <a:t>looks inside (1 Sam. 16:7) &amp; knows you deeply (Jn. 2:24-25).</a:t>
            </a:r>
          </a:p>
          <a:p>
            <a:r>
              <a:rPr lang="en-US" dirty="0" smtClean="0"/>
              <a:t>When you have a </a:t>
            </a:r>
            <a:r>
              <a:rPr lang="en-US" u="sng" dirty="0" smtClean="0"/>
              <a:t>big decision</a:t>
            </a:r>
            <a:r>
              <a:rPr lang="en-US" dirty="0" smtClean="0"/>
              <a:t> to make, </a:t>
            </a:r>
            <a:r>
              <a:rPr lang="en-US" u="sng" dirty="0" smtClean="0"/>
              <a:t>take it to God</a:t>
            </a:r>
            <a:r>
              <a:rPr lang="en-US" dirty="0" smtClean="0"/>
              <a:t> for His help (1:23-26)!</a:t>
            </a:r>
          </a:p>
          <a:p>
            <a:pPr lvl="1"/>
            <a:r>
              <a:rPr lang="en-US" dirty="0" smtClean="0"/>
              <a:t>Pray!  Ask for His help and guidance!  Then, trust Him!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7038"/>
            <a:ext cx="6934200" cy="944562"/>
          </a:xfrm>
        </p:spPr>
        <p:txBody>
          <a:bodyPr/>
          <a:lstStyle/>
          <a:p>
            <a:r>
              <a:rPr lang="en-US" sz="4000" dirty="0" smtClean="0"/>
              <a:t>The Planned Outline </a:t>
            </a:r>
            <a:br>
              <a:rPr lang="en-US" sz="4000" dirty="0" smtClean="0"/>
            </a:br>
            <a:r>
              <a:rPr lang="en-US" sz="4000" dirty="0" smtClean="0"/>
              <a:t>for Each Study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33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Overview of the Passage &amp; Helpful Facts for Further Bible Study</a:t>
            </a:r>
          </a:p>
          <a:p>
            <a:r>
              <a:rPr lang="en-US" sz="3600" dirty="0" smtClean="0"/>
              <a:t>Significant Truths from this Passage for Our </a:t>
            </a:r>
            <a:r>
              <a:rPr lang="en-US" sz="3600" dirty="0" smtClean="0"/>
              <a:t>Understanding</a:t>
            </a:r>
          </a:p>
          <a:p>
            <a:r>
              <a:rPr lang="en-US" sz="3600" dirty="0" smtClean="0"/>
              <a:t>Practical Points of Application for Our Lives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Book of Acts is a </a:t>
            </a:r>
            <a:r>
              <a:rPr lang="en-US" u="sng" dirty="0" smtClean="0"/>
              <a:t>sequel</a:t>
            </a:r>
            <a:r>
              <a:rPr lang="en-US" dirty="0" smtClean="0"/>
              <a:t> to the Gospel of Luke (1:1).</a:t>
            </a:r>
          </a:p>
          <a:p>
            <a:pPr lvl="1"/>
            <a:r>
              <a:rPr lang="en-US" dirty="0" smtClean="0"/>
              <a:t>“The former account” in 1:1 is the Gospel of </a:t>
            </a:r>
            <a:r>
              <a:rPr lang="en-US" dirty="0" smtClean="0"/>
              <a:t>Luke.</a:t>
            </a:r>
            <a:endParaRPr lang="en-US" dirty="0" smtClean="0"/>
          </a:p>
          <a:p>
            <a:pPr lvl="2"/>
            <a:r>
              <a:rPr lang="en-US" dirty="0" smtClean="0"/>
              <a:t>About </a:t>
            </a:r>
            <a:r>
              <a:rPr lang="en-US" dirty="0" smtClean="0"/>
              <a:t>“all that Jesus began both to do and teach” (1:1).</a:t>
            </a:r>
          </a:p>
          <a:p>
            <a:pPr lvl="2"/>
            <a:r>
              <a:rPr lang="en-US" dirty="0" smtClean="0"/>
              <a:t>Concluded </a:t>
            </a:r>
            <a:r>
              <a:rPr lang="en-US" dirty="0" smtClean="0"/>
              <a:t>with the commission and ascension of Jesus (1:2).</a:t>
            </a:r>
          </a:p>
          <a:p>
            <a:pPr lvl="1"/>
            <a:r>
              <a:rPr lang="en-US" dirty="0" smtClean="0"/>
              <a:t>The “latter account,” then, is the Book of Acts; both were addressed to </a:t>
            </a:r>
            <a:r>
              <a:rPr lang="en-US" dirty="0" err="1" smtClean="0"/>
              <a:t>Theophilus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Before ascending, Jesus made several </a:t>
            </a:r>
            <a:r>
              <a:rPr lang="en-US" u="sng" dirty="0" smtClean="0"/>
              <a:t>post-resurrection appearances</a:t>
            </a:r>
            <a:r>
              <a:rPr lang="en-US" dirty="0" smtClean="0"/>
              <a:t> to disciples (1:3).</a:t>
            </a:r>
          </a:p>
          <a:p>
            <a:pPr lvl="1"/>
            <a:r>
              <a:rPr lang="en-US" dirty="0" smtClean="0"/>
              <a:t>He was seen by them for </a:t>
            </a:r>
            <a:r>
              <a:rPr lang="en-US" u="sng" dirty="0" smtClean="0"/>
              <a:t>40 days</a:t>
            </a:r>
            <a:r>
              <a:rPr lang="en-US" dirty="0" smtClean="0"/>
              <a:t> after His resurrection (1:3).</a:t>
            </a:r>
          </a:p>
          <a:p>
            <a:pPr lvl="1"/>
            <a:r>
              <a:rPr lang="en-US" dirty="0" smtClean="0"/>
              <a:t>10-day </a:t>
            </a:r>
            <a:r>
              <a:rPr lang="en-US" dirty="0" smtClean="0"/>
              <a:t>period </a:t>
            </a:r>
            <a:r>
              <a:rPr lang="en-US" dirty="0" smtClean="0"/>
              <a:t>between ascension &amp; </a:t>
            </a:r>
            <a:r>
              <a:rPr lang="en-US" dirty="0" smtClean="0"/>
              <a:t>Pentecost (means “50th”).</a:t>
            </a:r>
          </a:p>
          <a:p>
            <a:pPr lvl="1"/>
            <a:r>
              <a:rPr lang="en-US" dirty="0" smtClean="0"/>
              <a:t>Between His resurrection &amp; ascension, Jesus spoke about the </a:t>
            </a:r>
            <a:r>
              <a:rPr lang="en-US" u="sng" dirty="0" smtClean="0"/>
              <a:t>kingdom/church</a:t>
            </a:r>
            <a:r>
              <a:rPr lang="en-US" dirty="0" smtClean="0"/>
              <a:t> (1:3).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Jesus ascended into heaven from </a:t>
            </a:r>
            <a:r>
              <a:rPr lang="en-US" u="sng" dirty="0" smtClean="0"/>
              <a:t>Mt. </a:t>
            </a:r>
            <a:r>
              <a:rPr lang="en-US" u="sng" dirty="0" smtClean="0"/>
              <a:t>of </a:t>
            </a:r>
            <a:r>
              <a:rPr lang="en-US" u="sng" dirty="0" smtClean="0"/>
              <a:t>Olives</a:t>
            </a:r>
            <a:r>
              <a:rPr lang="en-US" dirty="0" smtClean="0"/>
              <a:t> (</a:t>
            </a:r>
            <a:r>
              <a:rPr lang="en-US" dirty="0" smtClean="0"/>
              <a:t>1:9-12).</a:t>
            </a:r>
          </a:p>
          <a:p>
            <a:pPr lvl="1"/>
            <a:r>
              <a:rPr lang="en-US" dirty="0" smtClean="0"/>
              <a:t>In a cloud, He was “received up in glory” (1:11; cf. 1 Tim. 3:16).</a:t>
            </a:r>
          </a:p>
          <a:p>
            <a:pPr lvl="1"/>
            <a:r>
              <a:rPr lang="en-US" dirty="0" smtClean="0"/>
              <a:t>The apostles “looked” (“watched” in v. 9), “looked intently/steadfastly” (v. 10), “looked earnestly” (“gazing” or “looking into the sky” in v. 11), and “looked contemplatively” (“saw Him” in v. 11).</a:t>
            </a:r>
          </a:p>
          <a:p>
            <a:pPr lvl="1"/>
            <a:r>
              <a:rPr lang="en-US" dirty="0" smtClean="0"/>
              <a:t>Two </a:t>
            </a:r>
            <a:r>
              <a:rPr lang="en-US" dirty="0" smtClean="0"/>
              <a:t>angels came </a:t>
            </a:r>
            <a:r>
              <a:rPr lang="en-US" dirty="0" smtClean="0"/>
              <a:t>and spoke to the apostles (1:9-11).</a:t>
            </a:r>
          </a:p>
          <a:p>
            <a:r>
              <a:rPr lang="en-US" u="sng" dirty="0" smtClean="0"/>
              <a:t>120 disciples</a:t>
            </a:r>
            <a:r>
              <a:rPr lang="en-US" dirty="0" smtClean="0"/>
              <a:t> assembled in “the upper room” in Jerusalem after His ascension (1:12-14).</a:t>
            </a:r>
          </a:p>
          <a:p>
            <a:pPr lvl="1"/>
            <a:r>
              <a:rPr lang="en-US" dirty="0" smtClean="0"/>
              <a:t>Jesus told them to stay in Jerusalem </a:t>
            </a:r>
            <a:r>
              <a:rPr lang="en-US" dirty="0" smtClean="0"/>
              <a:t>(</a:t>
            </a:r>
            <a:r>
              <a:rPr lang="en-US" dirty="0" smtClean="0"/>
              <a:t>Luke 24:49).</a:t>
            </a:r>
          </a:p>
          <a:p>
            <a:pPr lvl="1"/>
            <a:r>
              <a:rPr lang="en-US" dirty="0" smtClean="0"/>
              <a:t>The 120 included the </a:t>
            </a:r>
            <a:r>
              <a:rPr lang="en-US" u="sng" dirty="0" smtClean="0"/>
              <a:t>11 </a:t>
            </a:r>
            <a:r>
              <a:rPr lang="en-US" u="sng" dirty="0" smtClean="0"/>
              <a:t>apostles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The 120 included Jesus’ </a:t>
            </a:r>
            <a:r>
              <a:rPr lang="en-US" u="sng" dirty="0" smtClean="0"/>
              <a:t>mother</a:t>
            </a:r>
            <a:r>
              <a:rPr lang="en-US" dirty="0" smtClean="0"/>
              <a:t> and </a:t>
            </a:r>
            <a:r>
              <a:rPr lang="en-US" dirty="0" smtClean="0"/>
              <a:t>His </a:t>
            </a:r>
            <a:r>
              <a:rPr lang="en-US" u="sng" dirty="0" smtClean="0"/>
              <a:t>brothers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apostles set out to </a:t>
            </a:r>
            <a:r>
              <a:rPr lang="en-US" u="sng" dirty="0" smtClean="0"/>
              <a:t>replace Judas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1:15-20).</a:t>
            </a:r>
          </a:p>
          <a:p>
            <a:pPr lvl="1"/>
            <a:r>
              <a:rPr lang="en-US" dirty="0" smtClean="0"/>
              <a:t>Judas was chosen by Jesus (1:2), numbered &amp; received a part in the ministry (1:17).</a:t>
            </a:r>
          </a:p>
          <a:p>
            <a:pPr lvl="1"/>
            <a:r>
              <a:rPr lang="en-US" dirty="0" smtClean="0"/>
              <a:t>The betrayal </a:t>
            </a:r>
            <a:r>
              <a:rPr lang="en-US" dirty="0" smtClean="0"/>
              <a:t>by </a:t>
            </a:r>
            <a:r>
              <a:rPr lang="en-US" dirty="0" smtClean="0"/>
              <a:t>a friend was prophesied (1:16; </a:t>
            </a:r>
            <a:r>
              <a:rPr lang="en-US" dirty="0" smtClean="0"/>
              <a:t>Ps. </a:t>
            </a:r>
            <a:r>
              <a:rPr lang="en-US" dirty="0" smtClean="0"/>
              <a:t>41:9).</a:t>
            </a:r>
          </a:p>
          <a:p>
            <a:pPr lvl="2"/>
            <a:r>
              <a:rPr lang="en-US" dirty="0" smtClean="0"/>
              <a:t>A prophecy </a:t>
            </a:r>
            <a:r>
              <a:rPr lang="en-US" dirty="0" smtClean="0"/>
              <a:t>could/would </a:t>
            </a:r>
            <a:r>
              <a:rPr lang="en-US" dirty="0" smtClean="0"/>
              <a:t>not fail; otherwise, Jesus not Messiah.</a:t>
            </a:r>
          </a:p>
          <a:p>
            <a:pPr lvl="2"/>
            <a:r>
              <a:rPr lang="en-US" dirty="0" smtClean="0"/>
              <a:t>The prophecy, </a:t>
            </a:r>
            <a:r>
              <a:rPr lang="en-US" dirty="0" err="1" smtClean="0"/>
              <a:t>tho</a:t>
            </a:r>
            <a:r>
              <a:rPr lang="en-US" dirty="0" smtClean="0"/>
              <a:t>’ </a:t>
            </a:r>
            <a:r>
              <a:rPr lang="en-US" dirty="0" smtClean="0"/>
              <a:t>by </a:t>
            </a:r>
            <a:r>
              <a:rPr lang="en-US" dirty="0" smtClean="0"/>
              <a:t>mouth </a:t>
            </a:r>
            <a:r>
              <a:rPr lang="en-US" dirty="0" smtClean="0"/>
              <a:t>of David, came by inspiration (1:16).</a:t>
            </a:r>
          </a:p>
          <a:p>
            <a:pPr lvl="2"/>
            <a:r>
              <a:rPr lang="en-US" dirty="0" smtClean="0"/>
              <a:t>Judas </a:t>
            </a:r>
            <a:r>
              <a:rPr lang="en-US" dirty="0" smtClean="0"/>
              <a:t>sinned by own free will (cf. Matt. 27:4), not by compulsion.</a:t>
            </a:r>
          </a:p>
          <a:p>
            <a:pPr lvl="1"/>
            <a:r>
              <a:rPr lang="en-US" dirty="0" smtClean="0"/>
              <a:t>When Judas realized what he had done, he hanged himself (Matt. 27:5).</a:t>
            </a:r>
          </a:p>
          <a:p>
            <a:pPr lvl="2"/>
            <a:r>
              <a:rPr lang="en-US" dirty="0" smtClean="0"/>
              <a:t>His body eventually fell </a:t>
            </a:r>
            <a:r>
              <a:rPr lang="en-US" dirty="0" smtClean="0"/>
              <a:t>and </a:t>
            </a:r>
            <a:r>
              <a:rPr lang="en-US" dirty="0" smtClean="0"/>
              <a:t>“burst open” and “gushed out” (1:18).</a:t>
            </a:r>
          </a:p>
          <a:p>
            <a:pPr lvl="2"/>
            <a:r>
              <a:rPr lang="en-US" dirty="0" smtClean="0"/>
              <a:t>The “wages of iniquity” </a:t>
            </a:r>
            <a:r>
              <a:rPr lang="en-US" dirty="0" smtClean="0"/>
              <a:t>(silver</a:t>
            </a:r>
            <a:r>
              <a:rPr lang="en-US" dirty="0" smtClean="0"/>
              <a:t>) </a:t>
            </a:r>
            <a:r>
              <a:rPr lang="en-US" dirty="0" smtClean="0"/>
              <a:t>taken to </a:t>
            </a:r>
            <a:r>
              <a:rPr lang="en-US" dirty="0" smtClean="0"/>
              <a:t>buy a potter’s field (1:18).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field was </a:t>
            </a:r>
            <a:r>
              <a:rPr lang="en-US" dirty="0" smtClean="0"/>
              <a:t>called “the Field of Blood” (1:19; Mt. 27:6-10).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Matthias</a:t>
            </a:r>
            <a:r>
              <a:rPr lang="en-US" dirty="0" smtClean="0"/>
              <a:t> </a:t>
            </a:r>
            <a:r>
              <a:rPr lang="en-US" dirty="0" smtClean="0"/>
              <a:t>was chosen to take Judas’ place as an apostle (1:21-26).</a:t>
            </a:r>
          </a:p>
          <a:p>
            <a:pPr lvl="1"/>
            <a:r>
              <a:rPr lang="en-US" dirty="0" smtClean="0"/>
              <a:t>The next apostle had to meet divine qualifications (1:21-22).</a:t>
            </a:r>
          </a:p>
          <a:p>
            <a:pPr lvl="1"/>
            <a:r>
              <a:rPr lang="en-US" dirty="0" smtClean="0"/>
              <a:t>Two men were proposed: Joseph </a:t>
            </a:r>
            <a:r>
              <a:rPr lang="en-US" dirty="0" err="1" smtClean="0"/>
              <a:t>Barsabas</a:t>
            </a:r>
            <a:r>
              <a:rPr lang="en-US" dirty="0" smtClean="0"/>
              <a:t> (surnamed Justus) and Matthias (1:23).</a:t>
            </a:r>
          </a:p>
          <a:p>
            <a:pPr lvl="1"/>
            <a:r>
              <a:rPr lang="en-US" dirty="0" smtClean="0"/>
              <a:t>God’s will was sought (by the casting of lots) and </a:t>
            </a:r>
            <a:r>
              <a:rPr lang="en-US" u="sng" dirty="0" smtClean="0"/>
              <a:t>God chose</a:t>
            </a:r>
            <a:r>
              <a:rPr lang="en-US" dirty="0" smtClean="0"/>
              <a:t> Matthias (1:24-26).</a:t>
            </a:r>
          </a:p>
          <a:p>
            <a:r>
              <a:rPr lang="en-US" dirty="0" smtClean="0"/>
              <a:t>When Acts 1 ends, the context is specifically dealing with the </a:t>
            </a:r>
            <a:r>
              <a:rPr lang="en-US" u="sng" dirty="0" smtClean="0"/>
              <a:t>12 apostles</a:t>
            </a:r>
            <a:r>
              <a:rPr lang="en-US" dirty="0" smtClean="0"/>
              <a:t> (1:26).</a:t>
            </a:r>
          </a:p>
          <a:p>
            <a:pPr lvl="1"/>
            <a:r>
              <a:rPr lang="en-US" dirty="0" smtClean="0"/>
              <a:t>The last verse of chapter 1 says, “He was numbered with the eleven apostles” (1:26).</a:t>
            </a:r>
          </a:p>
          <a:p>
            <a:pPr lvl="1"/>
            <a:r>
              <a:rPr lang="en-US" dirty="0" smtClean="0"/>
              <a:t>When chapter 2 begins with “they” (v. 1), </a:t>
            </a:r>
            <a:r>
              <a:rPr lang="en-US" u="sng" dirty="0" smtClean="0"/>
              <a:t>the apostles</a:t>
            </a:r>
            <a:r>
              <a:rPr lang="en-US" dirty="0" smtClean="0"/>
              <a:t> are the antecedent of “they.”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Significant Truths from this Passage for Our Understanding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resurrection of Jesus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absolutely certain.</a:t>
            </a:r>
          </a:p>
          <a:p>
            <a:pPr lvl="1"/>
            <a:r>
              <a:rPr lang="en-US" dirty="0" smtClean="0"/>
              <a:t>After Jesus </a:t>
            </a:r>
            <a:r>
              <a:rPr lang="en-US" dirty="0" smtClean="0"/>
              <a:t>died:</a:t>
            </a:r>
            <a:endParaRPr lang="en-US" dirty="0" smtClean="0"/>
          </a:p>
          <a:p>
            <a:pPr lvl="2"/>
            <a:r>
              <a:rPr lang="en-US" dirty="0" smtClean="0"/>
              <a:t>“He presented Himself alive…by </a:t>
            </a:r>
            <a:r>
              <a:rPr lang="en-US" u="sng" dirty="0" smtClean="0"/>
              <a:t>many infallible proofs</a:t>
            </a:r>
            <a:r>
              <a:rPr lang="en-US" dirty="0" smtClean="0"/>
              <a:t>” (1:3).</a:t>
            </a:r>
          </a:p>
          <a:p>
            <a:pPr lvl="2"/>
            <a:r>
              <a:rPr lang="en-US" dirty="0" smtClean="0"/>
              <a:t>The </a:t>
            </a:r>
            <a:r>
              <a:rPr lang="en-US" u="sng" dirty="0" smtClean="0"/>
              <a:t>demonstrative</a:t>
            </a:r>
            <a:r>
              <a:rPr lang="en-US" dirty="0" smtClean="0"/>
              <a:t> “proofs” </a:t>
            </a:r>
            <a:r>
              <a:rPr lang="en-US" dirty="0" smtClean="0"/>
              <a:t>were </a:t>
            </a:r>
            <a:r>
              <a:rPr lang="en-US" dirty="0" smtClean="0"/>
              <a:t>indubitable and infallible.</a:t>
            </a:r>
          </a:p>
          <a:p>
            <a:pPr lvl="2"/>
            <a:r>
              <a:rPr lang="en-US" dirty="0" smtClean="0"/>
              <a:t>He was “seen” </a:t>
            </a:r>
            <a:r>
              <a:rPr lang="en-US" dirty="0" smtClean="0"/>
              <a:t>(over </a:t>
            </a:r>
            <a:r>
              <a:rPr lang="en-US" dirty="0" smtClean="0"/>
              <a:t>and over) during 40 days (cf. 1 Cor. 15:5-8).</a:t>
            </a:r>
          </a:p>
          <a:p>
            <a:pPr lvl="2"/>
            <a:r>
              <a:rPr lang="en-US" dirty="0" smtClean="0"/>
              <a:t>The “</a:t>
            </a:r>
            <a:r>
              <a:rPr lang="en-US" u="sng" dirty="0" smtClean="0"/>
              <a:t>witnesses</a:t>
            </a:r>
            <a:r>
              <a:rPr lang="en-US" dirty="0" smtClean="0"/>
              <a:t>” of His resurrection included those who would easily identify Him:</a:t>
            </a:r>
          </a:p>
          <a:p>
            <a:pPr lvl="3"/>
            <a:r>
              <a:rPr lang="en-US" sz="2000" dirty="0" smtClean="0"/>
              <a:t>“The </a:t>
            </a:r>
            <a:r>
              <a:rPr lang="en-US" sz="2000" u="sng" dirty="0" smtClean="0"/>
              <a:t>apostles</a:t>
            </a:r>
            <a:r>
              <a:rPr lang="en-US" sz="2000" dirty="0" smtClean="0"/>
              <a:t> whom He had chosen” (1:3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3"/>
            <a:r>
              <a:rPr lang="en-US" sz="2000" dirty="0" smtClean="0"/>
              <a:t>His </a:t>
            </a:r>
            <a:r>
              <a:rPr lang="en-US" sz="2000" u="sng" dirty="0" smtClean="0"/>
              <a:t>mother</a:t>
            </a:r>
            <a:endParaRPr lang="en-US" sz="2000" u="sng" dirty="0" smtClean="0"/>
          </a:p>
          <a:p>
            <a:pPr lvl="3"/>
            <a:r>
              <a:rPr lang="en-US" sz="2000" dirty="0" smtClean="0"/>
              <a:t>His </a:t>
            </a:r>
            <a:r>
              <a:rPr lang="en-US" sz="2000" u="sng" dirty="0" smtClean="0"/>
              <a:t>brothers</a:t>
            </a:r>
            <a:endParaRPr lang="en-US" sz="2000" u="sng" dirty="0" smtClean="0"/>
          </a:p>
          <a:p>
            <a:pPr lvl="1"/>
            <a:r>
              <a:rPr lang="en-US" dirty="0" smtClean="0"/>
              <a:t>The resurrection of Jesus is the cornerstone of the gospel preached throughout Acts.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Significant Truths from this Passage for Our Understanding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teaching about the </a:t>
            </a:r>
            <a:r>
              <a:rPr lang="en-US" u="sng" dirty="0" smtClean="0"/>
              <a:t>kingdom</a:t>
            </a:r>
            <a:r>
              <a:rPr lang="en-US" dirty="0" smtClean="0"/>
              <a:t> was still first and foremost in the mind of Jesus (1:3).</a:t>
            </a:r>
          </a:p>
          <a:p>
            <a:pPr lvl="1"/>
            <a:r>
              <a:rPr lang="en-US" dirty="0" smtClean="0"/>
              <a:t>With only a limited amount of time (40 days) to impart final instructions, the kingdom and the commission were the emphases in Jesus’ final days on earth (1:2-3).</a:t>
            </a:r>
          </a:p>
          <a:p>
            <a:pPr lvl="1"/>
            <a:r>
              <a:rPr lang="en-US" dirty="0" smtClean="0"/>
              <a:t>The “kingdom” is the “</a:t>
            </a:r>
            <a:r>
              <a:rPr lang="en-US" u="sng" dirty="0" smtClean="0"/>
              <a:t>church</a:t>
            </a:r>
            <a:r>
              <a:rPr lang="en-US" dirty="0" smtClean="0"/>
              <a:t>” (cf. Matt. 16:18-19), which was established in Acts 2.</a:t>
            </a:r>
          </a:p>
          <a:p>
            <a:r>
              <a:rPr lang="en-US" dirty="0" smtClean="0"/>
              <a:t>Jesus </a:t>
            </a:r>
            <a:r>
              <a:rPr lang="en-US" u="sng" dirty="0" smtClean="0"/>
              <a:t>will come again</a:t>
            </a:r>
            <a:r>
              <a:rPr lang="en-US" dirty="0" smtClean="0"/>
              <a:t>, just as He promised (cf. John 14:3).</a:t>
            </a:r>
          </a:p>
          <a:p>
            <a:pPr lvl="1"/>
            <a:r>
              <a:rPr lang="en-US" dirty="0" smtClean="0"/>
              <a:t>He will return </a:t>
            </a:r>
            <a:r>
              <a:rPr lang="en-US" i="1" u="sng" dirty="0" smtClean="0"/>
              <a:t>literally</a:t>
            </a:r>
            <a:r>
              <a:rPr lang="en-US" dirty="0" smtClean="0"/>
              <a:t> – “in like manner” as He was “taken up” (1:11, 2, 9, 22).</a:t>
            </a:r>
          </a:p>
          <a:p>
            <a:pPr lvl="1"/>
            <a:r>
              <a:rPr lang="en-US" dirty="0" smtClean="0"/>
              <a:t>He will return </a:t>
            </a:r>
            <a:r>
              <a:rPr lang="en-US" i="1" u="sng" dirty="0" smtClean="0"/>
              <a:t>visibly</a:t>
            </a:r>
            <a:r>
              <a:rPr lang="en-US" dirty="0" smtClean="0"/>
              <a:t> – “watched…sight…looked…gazing…saw Him” – same at return.</a:t>
            </a:r>
          </a:p>
          <a:p>
            <a:pPr lvl="1"/>
            <a:r>
              <a:rPr lang="en-US" dirty="0" smtClean="0"/>
              <a:t>He will return from heaven with a cloud and every eye shall see Him (cf. Rev. 1:7).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Significant Truths from this Passage for Our Understanding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Mary</a:t>
            </a:r>
            <a:r>
              <a:rPr lang="en-US" dirty="0" smtClean="0"/>
              <a:t> presented as </a:t>
            </a:r>
            <a:r>
              <a:rPr lang="en-US" dirty="0" smtClean="0"/>
              <a:t>an </a:t>
            </a:r>
            <a:r>
              <a:rPr lang="en-US" u="sng" dirty="0" smtClean="0"/>
              <a:t>ordinary woman</a:t>
            </a:r>
            <a:r>
              <a:rPr lang="en-US" dirty="0" smtClean="0"/>
              <a:t> (1:14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mentioned again in the New Testament after Acts </a:t>
            </a:r>
            <a:r>
              <a:rPr lang="en-US" dirty="0" smtClean="0"/>
              <a:t>1:14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a “perpetual </a:t>
            </a:r>
            <a:r>
              <a:rPr lang="en-US" dirty="0" smtClean="0"/>
              <a:t>virgin” (</a:t>
            </a:r>
            <a:r>
              <a:rPr lang="en-US" dirty="0" smtClean="0"/>
              <a:t>cf. Mk. 6:3; Mt. 12:46-47).</a:t>
            </a:r>
          </a:p>
          <a:p>
            <a:pPr lvl="1"/>
            <a:r>
              <a:rPr lang="en-US" dirty="0" smtClean="0"/>
              <a:t>Luke, the historian, did not call her by any special names or give her any special honors.</a:t>
            </a:r>
          </a:p>
          <a:p>
            <a:r>
              <a:rPr lang="en-US" dirty="0" smtClean="0"/>
              <a:t>Being an apostle was a </a:t>
            </a:r>
            <a:r>
              <a:rPr lang="en-US" u="sng" dirty="0" smtClean="0"/>
              <a:t>qualified</a:t>
            </a:r>
            <a:r>
              <a:rPr lang="en-US" dirty="0" smtClean="0"/>
              <a:t> position for a </a:t>
            </a:r>
            <a:r>
              <a:rPr lang="en-US" u="sng" dirty="0" smtClean="0"/>
              <a:t>limited time</a:t>
            </a:r>
            <a:r>
              <a:rPr lang="en-US" dirty="0" smtClean="0"/>
              <a:t> (1:21-22).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/>
              <a:t>be an apostle, these divine qualifications had to be met:</a:t>
            </a:r>
          </a:p>
          <a:p>
            <a:pPr lvl="2"/>
            <a:r>
              <a:rPr lang="en-US" dirty="0" smtClean="0"/>
              <a:t>Must have been </a:t>
            </a:r>
            <a:r>
              <a:rPr lang="en-US" u="sng" dirty="0" smtClean="0"/>
              <a:t>among Jesus’ disciples</a:t>
            </a:r>
            <a:r>
              <a:rPr lang="en-US" dirty="0" smtClean="0"/>
              <a:t> from the beginning of His ministry </a:t>
            </a:r>
            <a:r>
              <a:rPr lang="en-US" dirty="0" smtClean="0"/>
              <a:t>to </a:t>
            </a:r>
            <a:r>
              <a:rPr lang="en-US" dirty="0" smtClean="0"/>
              <a:t>the end of His ministry </a:t>
            </a:r>
            <a:r>
              <a:rPr lang="en-US" dirty="0" smtClean="0"/>
              <a:t>(</a:t>
            </a:r>
            <a:r>
              <a:rPr lang="en-US" dirty="0" smtClean="0"/>
              <a:t>1:21-22).</a:t>
            </a:r>
          </a:p>
          <a:p>
            <a:pPr lvl="2"/>
            <a:r>
              <a:rPr lang="en-US" dirty="0" smtClean="0"/>
              <a:t>Must have been a witness of Jesus’ </a:t>
            </a:r>
            <a:r>
              <a:rPr lang="en-US" u="sng" dirty="0" smtClean="0"/>
              <a:t>resurrection</a:t>
            </a:r>
            <a:r>
              <a:rPr lang="en-US" dirty="0" smtClean="0"/>
              <a:t> (1:22).</a:t>
            </a:r>
          </a:p>
          <a:p>
            <a:pPr lvl="1"/>
            <a:r>
              <a:rPr lang="en-US" dirty="0" smtClean="0"/>
              <a:t>There is no Scriptural way for any person today to be called an “</a:t>
            </a:r>
            <a:r>
              <a:rPr lang="en-US" u="sng" dirty="0" smtClean="0"/>
              <a:t>Apostle</a:t>
            </a:r>
            <a:r>
              <a:rPr lang="en-US" dirty="0" smtClean="0"/>
              <a:t>”!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1333</Words>
  <Application>Microsoft Office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Lesson 3: The Ascension of Jesus &amp; Appointment of Matthias</vt:lpstr>
      <vt:lpstr>The Planned Outline  for Each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Significant Truths from this Passage for Our Understanding</vt:lpstr>
      <vt:lpstr>Significant Truths from this Passage for Our Understanding</vt:lpstr>
      <vt:lpstr>Significant Truths from this Passage for Our Understanding</vt:lpstr>
      <vt:lpstr>Significant Truths from this Passage for Our Understanding</vt:lpstr>
      <vt:lpstr>Practical Points of Application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10</cp:revision>
  <dcterms:created xsi:type="dcterms:W3CDTF">2013-01-23T13:30:16Z</dcterms:created>
  <dcterms:modified xsi:type="dcterms:W3CDTF">2013-02-13T23:52:31Z</dcterms:modified>
</cp:coreProperties>
</file>