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47" autoAdjust="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43600"/>
            <a:ext cx="89154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2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Book of Conversions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Strategic Placement of the Book of Acts in the N.T.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vital and </a:t>
            </a:r>
            <a:r>
              <a:rPr lang="en-US" u="sng" dirty="0" smtClean="0"/>
              <a:t>indispensible</a:t>
            </a:r>
            <a:r>
              <a:rPr lang="en-US" dirty="0" smtClean="0"/>
              <a:t> record of God’s holy and Divine will for man.</a:t>
            </a:r>
          </a:p>
          <a:p>
            <a:r>
              <a:rPr lang="en-US" dirty="0" smtClean="0"/>
              <a:t>In simplified summaries, the major divisions of the N.T. could be stated as follows:</a:t>
            </a:r>
          </a:p>
          <a:p>
            <a:pPr lvl="1"/>
            <a:r>
              <a:rPr lang="en-US" dirty="0" smtClean="0"/>
              <a:t>The Gospels: 	</a:t>
            </a:r>
            <a:br>
              <a:rPr lang="en-US" dirty="0" smtClean="0"/>
            </a:br>
            <a:r>
              <a:rPr lang="en-US" dirty="0" smtClean="0"/>
              <a:t>God’s vehement </a:t>
            </a:r>
            <a:r>
              <a:rPr lang="en-US" u="sng" dirty="0" smtClean="0"/>
              <a:t>intent</a:t>
            </a:r>
            <a:r>
              <a:rPr lang="en-US" dirty="0" smtClean="0"/>
              <a:t> to save man</a:t>
            </a:r>
          </a:p>
          <a:p>
            <a:pPr lvl="1"/>
            <a:r>
              <a:rPr lang="en-US" dirty="0" smtClean="0"/>
              <a:t>Book of Acts: 	</a:t>
            </a:r>
            <a:br>
              <a:rPr lang="en-US" dirty="0" smtClean="0"/>
            </a:br>
            <a:r>
              <a:rPr lang="en-US" dirty="0" smtClean="0"/>
              <a:t>God’s vivid </a:t>
            </a:r>
            <a:r>
              <a:rPr lang="en-US" u="sng" dirty="0" smtClean="0"/>
              <a:t>illustrations</a:t>
            </a:r>
            <a:r>
              <a:rPr lang="en-US" dirty="0" smtClean="0"/>
              <a:t> of men being saved</a:t>
            </a:r>
          </a:p>
          <a:p>
            <a:pPr lvl="1"/>
            <a:r>
              <a:rPr lang="en-US" dirty="0" smtClean="0"/>
              <a:t>The Epistles:  	</a:t>
            </a:r>
            <a:br>
              <a:rPr lang="en-US" dirty="0" smtClean="0"/>
            </a:br>
            <a:r>
              <a:rPr lang="en-US" dirty="0" smtClean="0"/>
              <a:t>God’s various </a:t>
            </a:r>
            <a:r>
              <a:rPr lang="en-US" u="sng" dirty="0" smtClean="0"/>
              <a:t>instructions</a:t>
            </a:r>
            <a:r>
              <a:rPr lang="en-US" dirty="0" smtClean="0"/>
              <a:t> to men who are saved</a:t>
            </a:r>
          </a:p>
          <a:p>
            <a:pPr lvl="1"/>
            <a:r>
              <a:rPr lang="en-US" dirty="0" smtClean="0"/>
              <a:t>Revelation: 	</a:t>
            </a:r>
            <a:br>
              <a:rPr lang="en-US" dirty="0" smtClean="0"/>
            </a:br>
            <a:r>
              <a:rPr lang="en-US" dirty="0" smtClean="0"/>
              <a:t>God’s victorious </a:t>
            </a:r>
            <a:r>
              <a:rPr lang="en-US" u="sng" dirty="0" smtClean="0"/>
              <a:t>incentive</a:t>
            </a:r>
            <a:r>
              <a:rPr lang="en-US" dirty="0" smtClean="0"/>
              <a:t> for men who are saved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239000" cy="944562"/>
          </a:xfrm>
        </p:spPr>
        <p:txBody>
          <a:bodyPr/>
          <a:lstStyle/>
          <a:p>
            <a:r>
              <a:rPr lang="en-US" dirty="0" smtClean="0"/>
              <a:t>Great Commission: Its Command, </a:t>
            </a:r>
            <a:r>
              <a:rPr lang="en-US" u="sng" dirty="0" smtClean="0"/>
              <a:t>Compliance</a:t>
            </a:r>
            <a:r>
              <a:rPr lang="en-US" dirty="0" smtClean="0"/>
              <a:t> &amp; Consequences</a:t>
            </a:r>
            <a:endParaRPr lang="en-US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676399"/>
          <a:ext cx="8153400" cy="4766268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1981200"/>
                <a:gridCol w="2362200"/>
              </a:tblGrid>
              <a:tr h="6896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Great Commission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Book of Acts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The Epistles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  <a:cs typeface="Times New Roman"/>
                        </a:rPr>
                        <a:t>The Results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8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sng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Preach/Teach</a:t>
                      </a:r>
                      <a:endParaRPr lang="en-US" sz="2400" b="1" u="sng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Mark 16:15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Teaching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Acts 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2:14, 40; 8:4-5, 12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Taught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Rom. 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10:14; Eph. 4:20-21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sng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Saved</a:t>
                      </a:r>
                      <a:endParaRPr lang="en-US" sz="2400" b="1" u="sng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Mark 16:16; Eph. 2:8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sng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Believe</a:t>
                      </a:r>
                      <a:endParaRPr lang="en-US" sz="2400" b="1" u="sng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Mark 16:16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Believing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Acts 2:37; 16:31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Believed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1 Co. 15:2, 11; Ep. 1:13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sng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Remission of Sins</a:t>
                      </a:r>
                      <a:endParaRPr lang="en-US" sz="2400" b="1" u="sng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Luke 24:47; Acts 2:38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sng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Repent</a:t>
                      </a:r>
                      <a:endParaRPr lang="en-US" sz="2400" b="1" u="sng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Luke 24:47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Repenting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Acts 2:38; 17:30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Repented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1 Thess. 1:9; 2 Pet. 3:9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sng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Disciples</a:t>
                      </a:r>
                      <a:endParaRPr lang="en-US" sz="2400" b="1" u="sng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Mt. 28:19; </a:t>
                      </a: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Acts 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6:7; 11:26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sng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Baptized</a:t>
                      </a:r>
                      <a:endParaRPr lang="en-US" sz="2400" b="1" u="sng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Mt. 28:19; </a:t>
                      </a:r>
                      <a:endParaRPr lang="en-US" sz="20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Mark 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16:16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Baptizing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Acts 2:38; 18:8; 22:16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Baptized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Rom. 6:3-4; Gal. 3:27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u="sng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New </a:t>
                      </a:r>
                      <a:r>
                        <a:rPr lang="en-US" sz="2400" b="1" i="1" u="sng" dirty="0" smtClean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Relationship </a:t>
                      </a:r>
                      <a:r>
                        <a:rPr lang="en-US" sz="2400" b="1" i="1" u="sng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with God</a:t>
                      </a:r>
                      <a:endParaRPr lang="en-US" sz="2400" b="1" u="sng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Mt. 28:19; Gal. 3:26-27</a:t>
                      </a:r>
                      <a:endParaRPr lang="en-US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239000" cy="944562"/>
          </a:xfrm>
        </p:spPr>
        <p:txBody>
          <a:bodyPr/>
          <a:lstStyle/>
          <a:p>
            <a:r>
              <a:rPr lang="en-US" dirty="0" smtClean="0"/>
              <a:t>Great Commission: Its Command, </a:t>
            </a:r>
            <a:r>
              <a:rPr lang="en-US" u="sng" dirty="0" smtClean="0"/>
              <a:t>Compliance</a:t>
            </a:r>
            <a:r>
              <a:rPr lang="en-US" dirty="0" smtClean="0"/>
              <a:t> &amp; Consequences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Great Commission is </a:t>
            </a:r>
            <a:r>
              <a:rPr lang="en-US" u="sng" dirty="0" smtClean="0"/>
              <a:t>simple</a:t>
            </a:r>
            <a:r>
              <a:rPr lang="en-US" dirty="0" smtClean="0"/>
              <a:t>, Jesus having used clear and precise terms.</a:t>
            </a:r>
          </a:p>
          <a:p>
            <a:r>
              <a:rPr lang="en-US" dirty="0" smtClean="0"/>
              <a:t>However, some either by ignorance or by choice do not or will not “get it.”</a:t>
            </a:r>
          </a:p>
          <a:p>
            <a:r>
              <a:rPr lang="en-US" dirty="0" smtClean="0"/>
              <a:t>God gave the book of Acts with </a:t>
            </a:r>
            <a:r>
              <a:rPr lang="en-US" u="sng" dirty="0" smtClean="0"/>
              <a:t>clear and copious </a:t>
            </a:r>
            <a:r>
              <a:rPr lang="en-US" dirty="0" smtClean="0"/>
              <a:t>examples of the commission of Christ being followed.</a:t>
            </a:r>
          </a:p>
          <a:p>
            <a:pPr lvl="1"/>
            <a:r>
              <a:rPr lang="en-US" u="sng" dirty="0" smtClean="0"/>
              <a:t>Clear</a:t>
            </a:r>
            <a:r>
              <a:rPr lang="en-US" dirty="0" smtClean="0"/>
              <a:t> and precise instructions combined with </a:t>
            </a:r>
            <a:r>
              <a:rPr lang="en-US" u="sng" dirty="0" smtClean="0"/>
              <a:t>clear</a:t>
            </a:r>
            <a:r>
              <a:rPr lang="en-US" dirty="0" smtClean="0"/>
              <a:t>, precise and copious examples (that correspond unambiguously with the instructions) makes God’s plan to save man crystal </a:t>
            </a:r>
            <a:r>
              <a:rPr lang="en-US" u="sng" dirty="0" smtClean="0"/>
              <a:t>clear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Any misunderstanding, misinterpretation, miscommunication or misapplication is therefore by conscious </a:t>
            </a:r>
            <a:r>
              <a:rPr lang="en-US" u="sng" dirty="0" smtClean="0"/>
              <a:t>choice</a:t>
            </a:r>
            <a:r>
              <a:rPr lang="en-US" dirty="0" smtClean="0"/>
              <a:t> or willful ignorance.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858000" cy="563562"/>
          </a:xfrm>
        </p:spPr>
        <p:txBody>
          <a:bodyPr/>
          <a:lstStyle/>
          <a:p>
            <a:r>
              <a:rPr lang="en-US" dirty="0" smtClean="0"/>
              <a:t>Examples of Conversion in Acts</a:t>
            </a:r>
            <a:endParaRPr lang="en-US" u="sng" dirty="0"/>
          </a:p>
        </p:txBody>
      </p:sp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304800" y="930442"/>
          <a:ext cx="8610600" cy="5775158"/>
        </p:xfrm>
        <a:graphic>
          <a:graphicData uri="http://schemas.openxmlformats.org/drawingml/2006/table">
            <a:tbl>
              <a:tblPr/>
              <a:tblGrid>
                <a:gridCol w="1591684"/>
                <a:gridCol w="1403820"/>
                <a:gridCol w="1424096"/>
                <a:gridCol w="1288580"/>
                <a:gridCol w="1226020"/>
                <a:gridCol w="1676400"/>
              </a:tblGrid>
              <a:tr h="288758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Those </a:t>
                      </a: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Taught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Believed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Repented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Confessed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Baptized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Saved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9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Jews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Acts 2:1-47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Cut to heart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(37)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Repent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(38)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Baptized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(38, 41)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Remission </a:t>
                      </a:r>
                      <a:r>
                        <a:rPr lang="en-US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(38</a:t>
                      </a: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Added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 (47)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Samaritans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Acts 8:5-12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Believed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(12)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Baptized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(12)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Simon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Acts 8:13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Believed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(13)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Baptized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(13)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Eunuch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Acts 8:26-40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Believed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(36-37)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Confessed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(37)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Baptized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(36-38)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Rejoiced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(39)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Saul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Acts 9:1-18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Baptized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(9:18; 22:16)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Sins washed away 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(22:16)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Cornelius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Acts 10:25-58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Believed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(43)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Repentance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(11:18)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Baptized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(47-48)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Remission of sins 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(43)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Lydia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Acts 16:11-15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Baptized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(15)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 Jailer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Acts 16:25-34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Believed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(31, 34)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Washed 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stripes 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(33)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Baptized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(33)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Saved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 (30)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Rejoiced 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(34)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Corinthians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Acts 18:4-11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Believed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(8)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Baptized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(8)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76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Ephesians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Acts 19:1-7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Believed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(2, 4)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Baptized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(5)</a:t>
                      </a:r>
                      <a:endParaRPr lang="en-US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r>
              <a:rPr lang="en-US" dirty="0" smtClean="0"/>
              <a:t>Those who were converted in the </a:t>
            </a:r>
            <a:br>
              <a:rPr lang="en-US" dirty="0" smtClean="0"/>
            </a:br>
            <a:r>
              <a:rPr lang="en-US" dirty="0" smtClean="0"/>
              <a:t>New Testament did:</a:t>
            </a:r>
          </a:p>
          <a:p>
            <a:pPr lvl="1"/>
            <a:r>
              <a:rPr lang="en-US" u="sng" dirty="0" smtClean="0"/>
              <a:t>Exactly</a:t>
            </a:r>
            <a:r>
              <a:rPr lang="en-US" dirty="0" smtClean="0"/>
              <a:t> what they were told to do</a:t>
            </a:r>
          </a:p>
          <a:p>
            <a:pPr lvl="1"/>
            <a:r>
              <a:rPr lang="en-US" u="sng" dirty="0" smtClean="0"/>
              <a:t>Immediately</a:t>
            </a:r>
            <a:r>
              <a:rPr lang="en-US" dirty="0" smtClean="0"/>
              <a:t> what they were told to do</a:t>
            </a:r>
          </a:p>
          <a:p>
            <a:pPr lvl="1"/>
            <a:r>
              <a:rPr lang="en-US" u="sng" dirty="0" smtClean="0"/>
              <a:t>Uniformly</a:t>
            </a:r>
            <a:r>
              <a:rPr lang="en-US" dirty="0" smtClean="0"/>
              <a:t> (in every case) what they were told to do</a:t>
            </a:r>
          </a:p>
          <a:p>
            <a:pPr lvl="1"/>
            <a:r>
              <a:rPr lang="en-US" dirty="0" smtClean="0"/>
              <a:t>Graciously receive the same blessing of salvation</a:t>
            </a:r>
          </a:p>
          <a:p>
            <a:r>
              <a:rPr lang="en-US" dirty="0" smtClean="0"/>
              <a:t>Men today must follow and use the conversions in Acts as their guide (see Lesson 1).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858000" cy="563562"/>
          </a:xfrm>
        </p:spPr>
        <p:txBody>
          <a:bodyPr/>
          <a:lstStyle/>
          <a:p>
            <a:r>
              <a:rPr lang="en-US" dirty="0" smtClean="0"/>
              <a:t>Examples of Conversion in Acts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Parallel</a:t>
            </a:r>
            <a:r>
              <a:rPr lang="en-US" dirty="0" smtClean="0"/>
              <a:t> Between the Purpose and the Theme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As persons were being converted to Christ, notice what happened to Christianity (i.e., the Lord’s church).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“And that day about three thousand souls were added to them” (Acts 2:41)</a:t>
            </a:r>
            <a:endParaRPr lang="en-US" sz="2800" dirty="0" smtClean="0"/>
          </a:p>
          <a:p>
            <a:pPr lvl="1">
              <a:lnSpc>
                <a:spcPct val="105000"/>
              </a:lnSpc>
            </a:pPr>
            <a:r>
              <a:rPr lang="en-US" dirty="0" smtClean="0"/>
              <a:t>“And the Lord added to the church daily those who were being saved” (Acts 2:47)</a:t>
            </a:r>
            <a:endParaRPr lang="en-US" sz="2800" dirty="0" smtClean="0"/>
          </a:p>
          <a:p>
            <a:pPr lvl="1">
              <a:lnSpc>
                <a:spcPct val="105000"/>
              </a:lnSpc>
            </a:pPr>
            <a:r>
              <a:rPr lang="en-US" dirty="0" smtClean="0"/>
              <a:t>“Many…believed; and the number of the men came to be about 5,000” (Acts 4:4)</a:t>
            </a:r>
            <a:endParaRPr lang="en-US" sz="2800" dirty="0" smtClean="0"/>
          </a:p>
          <a:p>
            <a:pPr lvl="1">
              <a:lnSpc>
                <a:spcPct val="105000"/>
              </a:lnSpc>
            </a:pPr>
            <a:r>
              <a:rPr lang="en-US" dirty="0" smtClean="0"/>
              <a:t>“And believers were increasingly added to the Lord, multitudes…” (Acts 5:14)</a:t>
            </a:r>
            <a:endParaRPr lang="en-US" sz="2800" dirty="0" smtClean="0"/>
          </a:p>
          <a:p>
            <a:pPr lvl="1">
              <a:lnSpc>
                <a:spcPct val="105000"/>
              </a:lnSpc>
            </a:pPr>
            <a:r>
              <a:rPr lang="en-US" dirty="0" smtClean="0"/>
              <a:t>“…The number of the disciples was multiplying…” (Acts 6:1)</a:t>
            </a:r>
            <a:endParaRPr lang="en-US" sz="2800" dirty="0" smtClean="0"/>
          </a:p>
          <a:p>
            <a:pPr lvl="1">
              <a:lnSpc>
                <a:spcPct val="105000"/>
              </a:lnSpc>
            </a:pPr>
            <a:r>
              <a:rPr lang="en-US" dirty="0" smtClean="0"/>
              <a:t>“Then the word of God spread, and the number of the disciples multiplied greatly in Jerusalem, and a great many of the priests were obedient to the faith” (Acts 6:7).</a:t>
            </a:r>
            <a:endParaRPr lang="en-US" sz="2800" dirty="0" smtClean="0"/>
          </a:p>
          <a:p>
            <a:pPr lvl="1">
              <a:lnSpc>
                <a:spcPct val="105000"/>
              </a:lnSpc>
            </a:pPr>
            <a:r>
              <a:rPr lang="en-US" dirty="0" smtClean="0"/>
              <a:t> “Then the churches…were multiplied” (Acts 9:31)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“…And many believed on the Lord” (Acts 9:42)</a:t>
            </a:r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Parallel</a:t>
            </a:r>
            <a:r>
              <a:rPr lang="en-US" dirty="0" smtClean="0"/>
              <a:t> Between the Purpose and the Theme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As persons were being converted to Christ, notice what happened to Christianity (i.e., the Lord’s church).</a:t>
            </a:r>
          </a:p>
          <a:p>
            <a:pPr lvl="1"/>
            <a:r>
              <a:rPr lang="en-US" dirty="0" smtClean="0"/>
              <a:t>“And a great many people were added to the Lord” (Acts 11:24)</a:t>
            </a:r>
            <a:endParaRPr lang="en-US" sz="2800" dirty="0" smtClean="0"/>
          </a:p>
          <a:p>
            <a:pPr lvl="1"/>
            <a:r>
              <a:rPr lang="en-US" dirty="0" smtClean="0"/>
              <a:t>“The word of God grew and multiplied” (Acts 12:24)</a:t>
            </a:r>
            <a:endParaRPr lang="en-US" sz="2800" dirty="0" smtClean="0"/>
          </a:p>
          <a:p>
            <a:pPr lvl="1"/>
            <a:r>
              <a:rPr lang="en-US" dirty="0" smtClean="0"/>
              <a:t>“…A great multitude both of the Jews and of the Greeks believed” (Acts 14:1)</a:t>
            </a:r>
            <a:endParaRPr lang="en-US" sz="2800" dirty="0" smtClean="0"/>
          </a:p>
          <a:p>
            <a:pPr lvl="1"/>
            <a:r>
              <a:rPr lang="en-US" dirty="0" smtClean="0"/>
              <a:t>“…They had preached the gospel to that city and made many disciples” (Acts 14:21)</a:t>
            </a:r>
            <a:endParaRPr lang="en-US" sz="2800" dirty="0" smtClean="0"/>
          </a:p>
          <a:p>
            <a:pPr lvl="1"/>
            <a:r>
              <a:rPr lang="en-US" dirty="0" smtClean="0"/>
              <a:t>“So the churches…increased in number daily” (Acts 16:5)</a:t>
            </a:r>
            <a:endParaRPr lang="en-US" sz="2800" dirty="0" smtClean="0"/>
          </a:p>
          <a:p>
            <a:pPr lvl="1"/>
            <a:r>
              <a:rPr lang="en-US" dirty="0" smtClean="0"/>
              <a:t>“A great multitude of the devout Greeks, and not a few of the leading women” (Acts 17:4)</a:t>
            </a:r>
            <a:endParaRPr lang="en-US" sz="2800" dirty="0" smtClean="0"/>
          </a:p>
          <a:p>
            <a:pPr lvl="1"/>
            <a:r>
              <a:rPr lang="en-US" dirty="0" smtClean="0"/>
              <a:t>“Therefore many of them believed, and also not a few of the Greeks…” (Acts 17:12)</a:t>
            </a:r>
            <a:endParaRPr lang="en-US" sz="2800" dirty="0" smtClean="0"/>
          </a:p>
          <a:p>
            <a:pPr lvl="1"/>
            <a:r>
              <a:rPr lang="en-US" dirty="0" smtClean="0"/>
              <a:t>“And many of the Corinthians, hearing, believed and were baptized” (Acts 18:8)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810</Words>
  <Application>Microsoft Office PowerPoint</Application>
  <PresentationFormat>On-screen Show (4:3)</PresentationFormat>
  <Paragraphs>157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Lesson 2: The Book of Conversions</vt:lpstr>
      <vt:lpstr>The Strategic Placement of the Book of Acts in the N.T.</vt:lpstr>
      <vt:lpstr>Great Commission: Its Command, Compliance &amp; Consequences</vt:lpstr>
      <vt:lpstr>Great Commission: Its Command, Compliance &amp; Consequences</vt:lpstr>
      <vt:lpstr>Examples of Conversion in Acts</vt:lpstr>
      <vt:lpstr>Examples of Conversion in Acts</vt:lpstr>
      <vt:lpstr>A Parallel Between the Purpose and the Theme</vt:lpstr>
      <vt:lpstr>A Parallel Between the Purpose and the Theme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soundshack</cp:lastModifiedBy>
  <cp:revision>9</cp:revision>
  <dcterms:created xsi:type="dcterms:W3CDTF">2013-01-23T13:30:16Z</dcterms:created>
  <dcterms:modified xsi:type="dcterms:W3CDTF">2013-02-07T00:16:57Z</dcterms:modified>
</cp:coreProperties>
</file>