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pblfpr\users\David\_Graphics\Bible Books\Acts Of The Apostles PowerPoint Template\acts_jpeg\Acts of Apostles - Titl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6400800"/>
            <a:ext cx="8915400" cy="457200"/>
          </a:xfrm>
        </p:spPr>
        <p:txBody>
          <a:bodyPr>
            <a:noAutofit/>
          </a:bodyPr>
          <a:lstStyle>
            <a:lvl1pPr algn="l">
              <a:defRPr sz="3200" b="1">
                <a:solidFill>
                  <a:schemeClr val="bg1"/>
                </a:solidFill>
                <a:effectLst>
                  <a:outerShdw blurRad="50800" dist="50800" dir="2700000" algn="ctr" rotWithShape="0">
                    <a:schemeClr val="tx1"/>
                  </a:outerShdw>
                </a:effectLst>
                <a:latin typeface="Cambria" pitchFamily="18" charset="0"/>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3F891-4E37-4451-9387-1AD05DCFFA8D}"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3F891-4E37-4451-9387-1AD05DCFFA8D}"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descr="\\pblfpr\users\David\_Graphics\Bible Books\Acts Of The Apostles PowerPoint Template\acts_jpeg\Acts of Apostles - Text.jpg"/>
          <p:cNvPicPr>
            <a:picLocks noChangeAspect="1" noChangeArrowheads="1"/>
          </p:cNvPicPr>
          <p:nvPr userDrawn="1"/>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304800" y="274638"/>
            <a:ext cx="6629400" cy="944562"/>
          </a:xfrm>
        </p:spPr>
        <p:txBody>
          <a:bodyPr>
            <a:noAutofit/>
          </a:bodyPr>
          <a:lstStyle>
            <a:lvl1pPr>
              <a:defRPr sz="3600" b="1">
                <a:solidFill>
                  <a:srgbClr val="B70000"/>
                </a:solidFill>
                <a:effectLst>
                  <a:outerShdw blurRad="38100" dist="38100" dir="2700000" algn="ctr" rotWithShape="0">
                    <a:schemeClr val="tx1"/>
                  </a:outerShdw>
                </a:effectLst>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305800" cy="5334000"/>
          </a:xfrm>
        </p:spPr>
        <p:txBody>
          <a:bodyPr>
            <a:normAutofit/>
          </a:bodyPr>
          <a:lstStyle>
            <a:lvl1pPr>
              <a:defRPr sz="2800" b="1"/>
            </a:lvl1pPr>
            <a:lvl2pPr>
              <a:defRPr sz="2400" b="1">
                <a:solidFill>
                  <a:srgbClr val="000099"/>
                </a:solidFill>
              </a:defRPr>
            </a:lvl2pPr>
            <a:lvl3pPr>
              <a:defRPr sz="2000" b="1">
                <a:solidFill>
                  <a:srgbClr val="B70000"/>
                </a:solidFill>
              </a:defRPr>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3F891-4E37-4451-9387-1AD05DCFFA8D}"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3F891-4E37-4451-9387-1AD05DCFFA8D}"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3F891-4E37-4451-9387-1AD05DCFFA8D}"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3F891-4E37-4451-9387-1AD05DCFFA8D}"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3F891-4E37-4451-9387-1AD05DCFFA8D}"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F891-4E37-4451-9387-1AD05DCFFA8D}"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F891-4E37-4451-9387-1AD05DCFFA8D}"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3F891-4E37-4451-9387-1AD05DCFFA8D}" type="datetimeFigureOut">
              <a:rPr lang="en-US" smtClean="0"/>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61462-C37B-410E-95E3-EA862CD80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43600"/>
            <a:ext cx="8915400" cy="914400"/>
          </a:xfrm>
        </p:spPr>
        <p:txBody>
          <a:bodyPr>
            <a:noAutofit/>
          </a:bodyPr>
          <a:lstStyle/>
          <a:p>
            <a:r>
              <a:rPr lang="en-US" sz="2600" b="0" u="sng" dirty="0" smtClean="0"/>
              <a:t>Lesson 1</a:t>
            </a:r>
            <a:r>
              <a:rPr lang="en-US" sz="2600" b="0" dirty="0" smtClean="0"/>
              <a:t>:</a:t>
            </a:r>
            <a:r>
              <a:rPr lang="en-US" sz="2700" b="0" dirty="0" smtClean="0"/>
              <a:t/>
            </a:r>
            <a:br>
              <a:rPr lang="en-US" sz="2700" b="0" dirty="0" smtClean="0"/>
            </a:br>
            <a:r>
              <a:rPr lang="en-US" dirty="0" smtClean="0"/>
              <a:t>Introduction to the Book of Acts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Main </a:t>
            </a:r>
            <a:r>
              <a:rPr lang="en-US" dirty="0" smtClean="0"/>
              <a:t>Purpose: </a:t>
            </a:r>
            <a:r>
              <a:rPr lang="en-US" u="sng" dirty="0" smtClean="0"/>
              <a:t>Detail Accounts of Conversions to Christ</a:t>
            </a:r>
            <a:endParaRPr lang="en-US" u="sng" dirty="0"/>
          </a:p>
        </p:txBody>
      </p:sp>
      <p:sp>
        <p:nvSpPr>
          <p:cNvPr id="3" name="Content Placeholder 2"/>
          <p:cNvSpPr>
            <a:spLocks noGrp="1"/>
          </p:cNvSpPr>
          <p:nvPr>
            <p:ph idx="1"/>
          </p:nvPr>
        </p:nvSpPr>
        <p:spPr>
          <a:xfrm>
            <a:off x="457200" y="1295400"/>
            <a:ext cx="8382000" cy="5334000"/>
          </a:xfrm>
        </p:spPr>
        <p:txBody>
          <a:bodyPr>
            <a:normAutofit fontScale="92500"/>
          </a:bodyPr>
          <a:lstStyle/>
          <a:p>
            <a:r>
              <a:rPr lang="en-US" dirty="0" smtClean="0"/>
              <a:t>This is the primary purpose/reason the Holy Spirit inspired Luke to write the book of Acts:  To give readers multiple </a:t>
            </a:r>
            <a:r>
              <a:rPr lang="en-US" u="sng" dirty="0" smtClean="0"/>
              <a:t>cases of conversion</a:t>
            </a:r>
            <a:r>
              <a:rPr lang="en-US" dirty="0" smtClean="0"/>
              <a:t> (and even non-conversions), the main purpose for which Jesus died and the main work for which the apostles were commissioned.</a:t>
            </a:r>
          </a:p>
          <a:p>
            <a:pPr lvl="1"/>
            <a:r>
              <a:rPr lang="en-US" dirty="0" smtClean="0"/>
              <a:t>J.W. </a:t>
            </a:r>
            <a:r>
              <a:rPr lang="en-US" dirty="0" err="1" smtClean="0"/>
              <a:t>McGarvey</a:t>
            </a:r>
            <a:r>
              <a:rPr lang="en-US" dirty="0" smtClean="0"/>
              <a:t> said, “If we extract from the book all accounts of this kind [i.e., conversions to Christ and unsuccessful attempts at the same], together with the facts and incidents preparatory to and consequent upon each, we shall have exhausted almost entirely the contents of the book” (</a:t>
            </a:r>
            <a:r>
              <a:rPr lang="en-US" i="1" dirty="0" smtClean="0"/>
              <a:t>New Commentary, </a:t>
            </a:r>
            <a:r>
              <a:rPr lang="en-US" dirty="0" smtClean="0"/>
              <a:t>xviii).</a:t>
            </a:r>
          </a:p>
          <a:p>
            <a:pPr lvl="1"/>
            <a:r>
              <a:rPr lang="en-US" dirty="0" smtClean="0"/>
              <a:t>The Lord knew that men are more effectively taught and more easily motivated by examples than they are by instructions.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Main </a:t>
            </a:r>
            <a:r>
              <a:rPr lang="en-US" dirty="0" smtClean="0"/>
              <a:t>Purpose: </a:t>
            </a:r>
            <a:r>
              <a:rPr lang="en-US" dirty="0" smtClean="0"/>
              <a:t>Detail Accounts of Conversions to Christ</a:t>
            </a:r>
            <a:endParaRPr lang="en-US" dirty="0"/>
          </a:p>
        </p:txBody>
      </p:sp>
      <p:sp>
        <p:nvSpPr>
          <p:cNvPr id="3" name="Content Placeholder 2"/>
          <p:cNvSpPr>
            <a:spLocks noGrp="1"/>
          </p:cNvSpPr>
          <p:nvPr>
            <p:ph idx="1"/>
          </p:nvPr>
        </p:nvSpPr>
        <p:spPr/>
        <p:txBody>
          <a:bodyPr>
            <a:normAutofit/>
          </a:bodyPr>
          <a:lstStyle/>
          <a:p>
            <a:r>
              <a:rPr lang="en-US" dirty="0" smtClean="0"/>
              <a:t>The conversion accounts not only show “how” to be saved but “</a:t>
            </a:r>
            <a:r>
              <a:rPr lang="en-US" u="sng" dirty="0" smtClean="0"/>
              <a:t>who</a:t>
            </a:r>
            <a:r>
              <a:rPr lang="en-US" dirty="0" smtClean="0"/>
              <a:t>” can be saved.</a:t>
            </a:r>
          </a:p>
          <a:p>
            <a:pPr lvl="1"/>
            <a:r>
              <a:rPr lang="en-US" dirty="0" smtClean="0"/>
              <a:t>The numerous converts in the book of Acts represented all classes of </a:t>
            </a:r>
            <a:r>
              <a:rPr lang="en-US" dirty="0" smtClean="0"/>
              <a:t>people.</a:t>
            </a:r>
            <a:endParaRPr lang="en-US" dirty="0" smtClean="0"/>
          </a:p>
          <a:p>
            <a:pPr lvl="1"/>
            <a:r>
              <a:rPr lang="en-US" dirty="0" smtClean="0"/>
              <a:t>The </a:t>
            </a:r>
            <a:r>
              <a:rPr lang="en-US" dirty="0" smtClean="0"/>
              <a:t>gospel is truly for all!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Main </a:t>
            </a:r>
            <a:r>
              <a:rPr lang="en-US" dirty="0" smtClean="0"/>
              <a:t>Purpose: </a:t>
            </a:r>
            <a:r>
              <a:rPr lang="en-US" dirty="0" smtClean="0"/>
              <a:t>Detail Accounts of Conversions to Christ</a:t>
            </a:r>
            <a:endParaRPr lang="en-US" dirty="0"/>
          </a:p>
        </p:txBody>
      </p:sp>
      <p:sp>
        <p:nvSpPr>
          <p:cNvPr id="3" name="Content Placeholder 2"/>
          <p:cNvSpPr>
            <a:spLocks noGrp="1"/>
          </p:cNvSpPr>
          <p:nvPr>
            <p:ph idx="1"/>
          </p:nvPr>
        </p:nvSpPr>
        <p:spPr/>
        <p:txBody>
          <a:bodyPr>
            <a:normAutofit lnSpcReduction="10000"/>
          </a:bodyPr>
          <a:lstStyle/>
          <a:p>
            <a:r>
              <a:rPr lang="en-US" dirty="0" smtClean="0"/>
              <a:t>Men today must follow and use the conversions in God’s book of Acts as their </a:t>
            </a:r>
            <a:r>
              <a:rPr lang="en-US" u="sng" dirty="0" smtClean="0"/>
              <a:t>guide</a:t>
            </a:r>
            <a:r>
              <a:rPr lang="en-US" dirty="0" smtClean="0"/>
              <a:t>.</a:t>
            </a:r>
          </a:p>
          <a:p>
            <a:pPr lvl="1"/>
            <a:r>
              <a:rPr lang="en-US" dirty="0" smtClean="0"/>
              <a:t>Suppose today that someone’s “conversion story” (i.e., what they did to “be saved”) does not line up with (match) the conversions accounts in God’s book of Acts.</a:t>
            </a:r>
          </a:p>
          <a:p>
            <a:pPr lvl="2"/>
            <a:r>
              <a:rPr lang="en-US" dirty="0" smtClean="0"/>
              <a:t>If it does </a:t>
            </a:r>
            <a:r>
              <a:rPr lang="en-US" u="sng" dirty="0" smtClean="0"/>
              <a:t>not match</a:t>
            </a:r>
            <a:r>
              <a:rPr lang="en-US" dirty="0" smtClean="0"/>
              <a:t> God’s pattern, it is </a:t>
            </a:r>
            <a:r>
              <a:rPr lang="en-US" u="sng" dirty="0" smtClean="0"/>
              <a:t>not of God</a:t>
            </a:r>
            <a:r>
              <a:rPr lang="en-US" dirty="0" smtClean="0"/>
              <a:t>.</a:t>
            </a:r>
          </a:p>
          <a:p>
            <a:pPr lvl="2"/>
            <a:r>
              <a:rPr lang="en-US" dirty="0" smtClean="0"/>
              <a:t>One who wants to know if he is a genuine convert to Christ will test “what he did” with “what they did” in the book of Acts to determine its genuineness.</a:t>
            </a:r>
          </a:p>
          <a:p>
            <a:pPr lvl="1"/>
            <a:r>
              <a:rPr lang="en-US" dirty="0" smtClean="0"/>
              <a:t>Suppose today that someone’s “conversion story” (i.e., what they did to “be saved”) lines up with (matches) identically the conversion accounts in God’s book of Acts.</a:t>
            </a:r>
          </a:p>
          <a:p>
            <a:pPr lvl="2"/>
            <a:r>
              <a:rPr lang="en-US" dirty="0" smtClean="0"/>
              <a:t>If it </a:t>
            </a:r>
            <a:r>
              <a:rPr lang="en-US" u="sng" dirty="0" smtClean="0"/>
              <a:t>matches</a:t>
            </a:r>
            <a:r>
              <a:rPr lang="en-US" dirty="0" smtClean="0"/>
              <a:t> God’s pattern, it is </a:t>
            </a:r>
            <a:r>
              <a:rPr lang="en-US" u="sng" dirty="0" smtClean="0"/>
              <a:t>of God</a:t>
            </a:r>
            <a:r>
              <a:rPr lang="en-US" dirty="0" smtClean="0"/>
              <a:t>.</a:t>
            </a:r>
          </a:p>
          <a:p>
            <a:pPr lvl="2"/>
            <a:r>
              <a:rPr lang="en-US" dirty="0" smtClean="0"/>
              <a:t>One who wants to show others how to be saved is bound by God to use His pattern for salvation and not man’s</a:t>
            </a:r>
            <a:r>
              <a:rPr lang="en-US" dirty="0" smtClean="0"/>
              <a:t>.</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Outline of the Book:  </a:t>
            </a:r>
            <a:r>
              <a:rPr lang="en-US" u="sng" dirty="0" smtClean="0"/>
              <a:t>Acts 1:8</a:t>
            </a:r>
            <a:endParaRPr lang="en-US" u="sng" dirty="0"/>
          </a:p>
        </p:txBody>
      </p:sp>
      <p:sp>
        <p:nvSpPr>
          <p:cNvPr id="3" name="Content Placeholder 2"/>
          <p:cNvSpPr>
            <a:spLocks noGrp="1"/>
          </p:cNvSpPr>
          <p:nvPr>
            <p:ph idx="1"/>
          </p:nvPr>
        </p:nvSpPr>
        <p:spPr/>
        <p:txBody>
          <a:bodyPr>
            <a:normAutofit/>
          </a:bodyPr>
          <a:lstStyle/>
          <a:p>
            <a:r>
              <a:rPr lang="en-US" dirty="0" smtClean="0"/>
              <a:t>Spreading the Gospel in </a:t>
            </a:r>
            <a:r>
              <a:rPr lang="en-US" u="sng" dirty="0" smtClean="0"/>
              <a:t>Jerusalem</a:t>
            </a:r>
            <a:r>
              <a:rPr lang="en-US" dirty="0" smtClean="0"/>
              <a:t> (Acts 1-7)</a:t>
            </a:r>
          </a:p>
          <a:p>
            <a:r>
              <a:rPr lang="en-US" dirty="0" smtClean="0"/>
              <a:t>Spreading the Gospel in </a:t>
            </a:r>
            <a:r>
              <a:rPr lang="en-US" u="sng" dirty="0" smtClean="0"/>
              <a:t>Judea </a:t>
            </a:r>
            <a:r>
              <a:rPr lang="en-US" u="sng" dirty="0" smtClean="0"/>
              <a:t>&amp; </a:t>
            </a:r>
            <a:r>
              <a:rPr lang="en-US" u="sng" dirty="0" smtClean="0"/>
              <a:t>Samaria</a:t>
            </a:r>
            <a:r>
              <a:rPr lang="en-US" dirty="0" smtClean="0"/>
              <a:t> (Acts </a:t>
            </a:r>
            <a:r>
              <a:rPr lang="en-US" dirty="0" smtClean="0"/>
              <a:t>8-12)</a:t>
            </a:r>
          </a:p>
          <a:p>
            <a:r>
              <a:rPr lang="en-US" dirty="0" smtClean="0"/>
              <a:t>Spreading </a:t>
            </a:r>
            <a:r>
              <a:rPr lang="en-US" dirty="0" smtClean="0"/>
              <a:t>the </a:t>
            </a:r>
            <a:r>
              <a:rPr lang="en-US" dirty="0" smtClean="0"/>
              <a:t>Gospel </a:t>
            </a:r>
            <a:r>
              <a:rPr lang="en-US" dirty="0" smtClean="0"/>
              <a:t>in the </a:t>
            </a:r>
            <a:r>
              <a:rPr lang="en-US" u="sng" dirty="0" smtClean="0"/>
              <a:t>Uttermost Parts of the Earth</a:t>
            </a:r>
            <a:r>
              <a:rPr lang="en-US" dirty="0" smtClean="0"/>
              <a:t> (Acts 13-28)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of the Book: </a:t>
            </a:r>
            <a:r>
              <a:rPr lang="en-US" dirty="0" smtClean="0"/>
              <a:t> </a:t>
            </a:r>
            <a:br>
              <a:rPr lang="en-US" dirty="0" smtClean="0"/>
            </a:br>
            <a:r>
              <a:rPr lang="en-US" u="sng" dirty="0" smtClean="0"/>
              <a:t>Acts </a:t>
            </a:r>
            <a:r>
              <a:rPr lang="en-US" u="sng" dirty="0"/>
              <a:t>of Apostles</a:t>
            </a:r>
          </a:p>
        </p:txBody>
      </p:sp>
      <p:sp>
        <p:nvSpPr>
          <p:cNvPr id="3" name="Content Placeholder 2"/>
          <p:cNvSpPr>
            <a:spLocks noGrp="1"/>
          </p:cNvSpPr>
          <p:nvPr>
            <p:ph idx="1"/>
          </p:nvPr>
        </p:nvSpPr>
        <p:spPr/>
        <p:txBody>
          <a:bodyPr/>
          <a:lstStyle/>
          <a:p>
            <a:r>
              <a:rPr lang="en-US" dirty="0"/>
              <a:t>The title of the book was added later after its writing – it is not inspired</a:t>
            </a:r>
            <a:r>
              <a:rPr lang="en-US" dirty="0" smtClean="0"/>
              <a:t>.</a:t>
            </a:r>
          </a:p>
          <a:p>
            <a:r>
              <a:rPr lang="en-US" dirty="0"/>
              <a:t>The book does not contain all of </a:t>
            </a:r>
            <a:r>
              <a:rPr lang="en-US" u="sng" dirty="0"/>
              <a:t>the</a:t>
            </a:r>
            <a:r>
              <a:rPr lang="en-US" dirty="0"/>
              <a:t> acts of all of </a:t>
            </a:r>
            <a:r>
              <a:rPr lang="en-US" u="sng" dirty="0"/>
              <a:t>the</a:t>
            </a:r>
            <a:r>
              <a:rPr lang="en-US" dirty="0"/>
              <a:t> apostles</a:t>
            </a:r>
            <a:r>
              <a:rPr lang="en-US" dirty="0" smtClean="0"/>
              <a:t>.</a:t>
            </a:r>
          </a:p>
          <a:p>
            <a:r>
              <a:rPr lang="en-US" dirty="0" smtClean="0"/>
              <a:t>The book actually only records </a:t>
            </a:r>
            <a:r>
              <a:rPr lang="en-US" u="sng" dirty="0" smtClean="0"/>
              <a:t>some</a:t>
            </a:r>
            <a:r>
              <a:rPr lang="en-US" dirty="0" smtClean="0"/>
              <a:t> (a few) of the acts of </a:t>
            </a:r>
            <a:r>
              <a:rPr lang="en-US" u="sng" dirty="0" smtClean="0"/>
              <a:t>some</a:t>
            </a:r>
            <a:r>
              <a:rPr lang="en-US" dirty="0" smtClean="0"/>
              <a:t> (a few) of the apostles.</a:t>
            </a:r>
          </a:p>
          <a:p>
            <a:r>
              <a:rPr lang="en-US" dirty="0" smtClean="0"/>
              <a:t>“Acts of Apostles” (without the definite articles) represents well the actual records.</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 of the Book:  </a:t>
            </a:r>
            <a:r>
              <a:rPr lang="en-US" dirty="0" smtClean="0"/>
              <a:t>New </a:t>
            </a:r>
            <a:r>
              <a:rPr lang="en-US" dirty="0"/>
              <a:t>Testament </a:t>
            </a:r>
            <a:r>
              <a:rPr lang="en-US" u="sng" dirty="0"/>
              <a:t>Historical</a:t>
            </a:r>
            <a:r>
              <a:rPr lang="en-US" dirty="0"/>
              <a:t> Book</a:t>
            </a:r>
          </a:p>
        </p:txBody>
      </p:sp>
      <p:sp>
        <p:nvSpPr>
          <p:cNvPr id="3" name="Content Placeholder 2"/>
          <p:cNvSpPr>
            <a:spLocks noGrp="1"/>
          </p:cNvSpPr>
          <p:nvPr>
            <p:ph idx="1"/>
          </p:nvPr>
        </p:nvSpPr>
        <p:spPr/>
        <p:txBody>
          <a:bodyPr>
            <a:normAutofit fontScale="85000" lnSpcReduction="10000"/>
          </a:bodyPr>
          <a:lstStyle/>
          <a:p>
            <a:r>
              <a:rPr lang="en-US" dirty="0"/>
              <a:t>The design of the </a:t>
            </a:r>
            <a:r>
              <a:rPr lang="en-US" dirty="0" smtClean="0"/>
              <a:t>O.T. was </a:t>
            </a:r>
            <a:r>
              <a:rPr lang="en-US" dirty="0"/>
              <a:t>to bring man to </a:t>
            </a:r>
            <a:r>
              <a:rPr lang="en-US" u="sng" dirty="0"/>
              <a:t>Christ</a:t>
            </a:r>
            <a:r>
              <a:rPr lang="en-US" dirty="0"/>
              <a:t> (Gal. 3:24).</a:t>
            </a:r>
          </a:p>
          <a:p>
            <a:r>
              <a:rPr lang="en-US" dirty="0"/>
              <a:t>In the four accounts of the gospel, readers are introduced to Jesus, the Christ, who came to </a:t>
            </a:r>
            <a:r>
              <a:rPr lang="en-US" u="sng" dirty="0"/>
              <a:t>save man</a:t>
            </a:r>
            <a:r>
              <a:rPr lang="en-US" dirty="0"/>
              <a:t> from their sins that separate them from God</a:t>
            </a:r>
            <a:r>
              <a:rPr lang="en-US" dirty="0" smtClean="0"/>
              <a:t>.  The gospels leave readers with anticipation that something is going to happen.</a:t>
            </a:r>
            <a:endParaRPr lang="en-US" dirty="0"/>
          </a:p>
          <a:p>
            <a:r>
              <a:rPr lang="en-US" dirty="0"/>
              <a:t>In Acts, after coming to a faith in Jesus and a knowledge of one’s sinfulness in the gospel accounts, readers are shown what they must do to </a:t>
            </a:r>
            <a:r>
              <a:rPr lang="en-US" u="sng" dirty="0"/>
              <a:t>be saved</a:t>
            </a:r>
            <a:r>
              <a:rPr lang="en-US" dirty="0"/>
              <a:t> and to become a Christian.</a:t>
            </a:r>
          </a:p>
          <a:p>
            <a:r>
              <a:rPr lang="en-US" dirty="0"/>
              <a:t>In the rest of the New Testament, readers are told </a:t>
            </a:r>
            <a:r>
              <a:rPr lang="en-US" u="sng" dirty="0"/>
              <a:t>how to live</a:t>
            </a:r>
            <a:r>
              <a:rPr lang="en-US" dirty="0"/>
              <a:t> the Christian life by serving and worshiping God and serving our fellowman.  </a:t>
            </a:r>
          </a:p>
          <a:p>
            <a:r>
              <a:rPr lang="en-US" dirty="0"/>
              <a:t>In the last book of the New Testament, readers are given a glimpse into the eternal </a:t>
            </a:r>
            <a:r>
              <a:rPr lang="en-US" u="sng" dirty="0"/>
              <a:t>reward</a:t>
            </a:r>
            <a:r>
              <a:rPr lang="en-US" dirty="0"/>
              <a:t> awaiting the children of God, who are saved by Christ and in His church.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 of the Book:  </a:t>
            </a:r>
            <a:r>
              <a:rPr lang="en-US" u="sng" dirty="0"/>
              <a:t>Luke</a:t>
            </a:r>
          </a:p>
        </p:txBody>
      </p:sp>
      <p:sp>
        <p:nvSpPr>
          <p:cNvPr id="3" name="Content Placeholder 2"/>
          <p:cNvSpPr>
            <a:spLocks noGrp="1"/>
          </p:cNvSpPr>
          <p:nvPr>
            <p:ph idx="1"/>
          </p:nvPr>
        </p:nvSpPr>
        <p:spPr/>
        <p:txBody>
          <a:bodyPr>
            <a:normAutofit fontScale="85000" lnSpcReduction="10000"/>
          </a:bodyPr>
          <a:lstStyle/>
          <a:p>
            <a:r>
              <a:rPr lang="en-US" dirty="0"/>
              <a:t>The book of Acts was authored by the same person who wrote the </a:t>
            </a:r>
            <a:r>
              <a:rPr lang="en-US" u="sng" dirty="0"/>
              <a:t>third</a:t>
            </a:r>
            <a:r>
              <a:rPr lang="en-US" dirty="0"/>
              <a:t> gospel account.</a:t>
            </a:r>
          </a:p>
          <a:p>
            <a:pPr lvl="1"/>
            <a:r>
              <a:rPr lang="en-US" dirty="0" smtClean="0"/>
              <a:t>Addressed </a:t>
            </a:r>
            <a:r>
              <a:rPr lang="en-US" dirty="0"/>
              <a:t>to the same person, </a:t>
            </a:r>
            <a:r>
              <a:rPr lang="en-US" dirty="0" err="1"/>
              <a:t>Theophilus</a:t>
            </a:r>
            <a:r>
              <a:rPr lang="en-US" dirty="0"/>
              <a:t> (Acts 1:1 ~ Luke 1:1-4).</a:t>
            </a:r>
          </a:p>
          <a:p>
            <a:pPr lvl="1"/>
            <a:r>
              <a:rPr lang="en-US" dirty="0"/>
              <a:t>Acts 1:1 ties the book of Acts with a “former </a:t>
            </a:r>
            <a:r>
              <a:rPr lang="en-US" u="sng" dirty="0" smtClean="0"/>
              <a:t>treatise</a:t>
            </a:r>
            <a:r>
              <a:rPr lang="en-US" dirty="0" smtClean="0"/>
              <a:t>”…</a:t>
            </a:r>
            <a:endParaRPr lang="en-US" dirty="0"/>
          </a:p>
          <a:p>
            <a:pPr lvl="1"/>
            <a:r>
              <a:rPr lang="en-US" dirty="0"/>
              <a:t>The uniformity of writing style and vocabulary confirm </a:t>
            </a:r>
            <a:r>
              <a:rPr lang="en-US" dirty="0" smtClean="0"/>
              <a:t>same author</a:t>
            </a:r>
            <a:endParaRPr lang="en-US" dirty="0"/>
          </a:p>
          <a:p>
            <a:r>
              <a:rPr lang="en-US" dirty="0"/>
              <a:t>An interesting evidence of </a:t>
            </a:r>
            <a:r>
              <a:rPr lang="en-US" u="sng" dirty="0"/>
              <a:t>Luke’s</a:t>
            </a:r>
            <a:r>
              <a:rPr lang="en-US" dirty="0"/>
              <a:t> authorship are the “</a:t>
            </a:r>
            <a:r>
              <a:rPr lang="en-US" u="sng" dirty="0"/>
              <a:t>we</a:t>
            </a:r>
            <a:r>
              <a:rPr lang="en-US" dirty="0"/>
              <a:t>” sections in the book.</a:t>
            </a:r>
          </a:p>
          <a:p>
            <a:pPr lvl="1"/>
            <a:r>
              <a:rPr lang="en-US" dirty="0"/>
              <a:t>The author claims to have been a traveling companion of Paul, using the plural pronouns, “we,” “us” and “our</a:t>
            </a:r>
            <a:r>
              <a:rPr lang="en-US" dirty="0" smtClean="0"/>
              <a:t>” (Acts 16:10-17; 20:5-21:18; 27:1-28:16).</a:t>
            </a:r>
            <a:endParaRPr lang="en-US" dirty="0"/>
          </a:p>
          <a:p>
            <a:pPr lvl="1"/>
            <a:r>
              <a:rPr lang="en-US" dirty="0"/>
              <a:t>The author was with Paul during his first Roman </a:t>
            </a:r>
            <a:r>
              <a:rPr lang="en-US" dirty="0" smtClean="0"/>
              <a:t>imprisonment (Acts 28:16).</a:t>
            </a:r>
            <a:endParaRPr lang="en-US" dirty="0"/>
          </a:p>
          <a:p>
            <a:pPr lvl="1"/>
            <a:r>
              <a:rPr lang="en-US" dirty="0"/>
              <a:t>Paul wrote Ephesians, Philippians, Colossians and Philemon during this imprisonment and included Luke as one of his companions, calling him “the beloved physician” (Col. 4:14; Phile. 24).</a:t>
            </a:r>
          </a:p>
          <a:p>
            <a:pPr lvl="1"/>
            <a:r>
              <a:rPr lang="en-US" u="sng" dirty="0"/>
              <a:t>Luke</a:t>
            </a:r>
            <a:r>
              <a:rPr lang="en-US" dirty="0"/>
              <a:t> is the only one who fits into the “we” sections of the book.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 of the Book:  Luke</a:t>
            </a:r>
          </a:p>
        </p:txBody>
      </p:sp>
      <p:sp>
        <p:nvSpPr>
          <p:cNvPr id="3" name="Content Placeholder 2"/>
          <p:cNvSpPr>
            <a:spLocks noGrp="1"/>
          </p:cNvSpPr>
          <p:nvPr>
            <p:ph idx="1"/>
          </p:nvPr>
        </p:nvSpPr>
        <p:spPr/>
        <p:txBody>
          <a:bodyPr>
            <a:normAutofit fontScale="92500" lnSpcReduction="20000"/>
          </a:bodyPr>
          <a:lstStyle/>
          <a:p>
            <a:r>
              <a:rPr lang="en-US" dirty="0"/>
              <a:t>There is a close correlation between Luke’s gospel account and the book of Acts.</a:t>
            </a:r>
          </a:p>
          <a:p>
            <a:pPr lvl="1"/>
            <a:r>
              <a:rPr lang="en-US" dirty="0"/>
              <a:t>The gospel ends with the promise of the Spirit and the ascension of Jesus (Luke 24:49-53); Acts begins with the same the promise of the Spirit and the ascension of Jesus (Acts 1:4-11).</a:t>
            </a:r>
          </a:p>
          <a:p>
            <a:pPr lvl="1"/>
            <a:r>
              <a:rPr lang="en-US" dirty="0"/>
              <a:t>The gospel ends with instructions to the apostles to tarry in Jerusalem and to preach repentance and remission of sins (Luke 24:45-49); Acts opens with the apostles in Jerusalem preaching repentance and remission of sins (Acts 1:12; 2:5, 38).</a:t>
            </a:r>
          </a:p>
          <a:p>
            <a:pPr lvl="1"/>
            <a:r>
              <a:rPr lang="en-US" dirty="0"/>
              <a:t>The stated purpose of the gospel account (Luke 1:1-4) holds true in Acts.</a:t>
            </a:r>
          </a:p>
          <a:p>
            <a:pPr lvl="1"/>
            <a:r>
              <a:rPr lang="en-US" dirty="0"/>
              <a:t>The gospel sets forth the “Acts” of </a:t>
            </a:r>
            <a:r>
              <a:rPr lang="en-US" u="sng" dirty="0"/>
              <a:t>Christ</a:t>
            </a:r>
            <a:r>
              <a:rPr lang="en-US" dirty="0"/>
              <a:t>; Acts sets for the “Acts” of </a:t>
            </a:r>
            <a:r>
              <a:rPr lang="en-US" u="sng" dirty="0"/>
              <a:t>apostles</a:t>
            </a:r>
            <a:r>
              <a:rPr lang="en-US" dirty="0"/>
              <a:t>.</a:t>
            </a:r>
          </a:p>
          <a:p>
            <a:r>
              <a:rPr lang="en-US" dirty="0"/>
              <a:t>Luke was the only </a:t>
            </a:r>
            <a:r>
              <a:rPr lang="en-US" u="sng" dirty="0"/>
              <a:t>Gentile</a:t>
            </a:r>
            <a:r>
              <a:rPr lang="en-US" dirty="0"/>
              <a:t> to author a New Testament book (cf. Col. 4:10-17).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Recipient of the Book:  </a:t>
            </a:r>
            <a:r>
              <a:rPr lang="en-US" u="sng" dirty="0" err="1"/>
              <a:t>Theophilus</a:t>
            </a:r>
            <a:r>
              <a:rPr lang="en-US" u="sng" dirty="0"/>
              <a:t> </a:t>
            </a:r>
          </a:p>
        </p:txBody>
      </p:sp>
      <p:sp>
        <p:nvSpPr>
          <p:cNvPr id="3" name="Content Placeholder 2"/>
          <p:cNvSpPr>
            <a:spLocks noGrp="1"/>
          </p:cNvSpPr>
          <p:nvPr>
            <p:ph idx="1"/>
          </p:nvPr>
        </p:nvSpPr>
        <p:spPr/>
        <p:txBody>
          <a:bodyPr>
            <a:normAutofit fontScale="85000" lnSpcReduction="10000"/>
          </a:bodyPr>
          <a:lstStyle/>
          <a:p>
            <a:r>
              <a:rPr lang="en-US" dirty="0" smtClean="0"/>
              <a:t>“</a:t>
            </a:r>
            <a:r>
              <a:rPr lang="en-US" dirty="0" err="1"/>
              <a:t>Theophilus</a:t>
            </a:r>
            <a:r>
              <a:rPr lang="en-US" dirty="0"/>
              <a:t>” is a compound </a:t>
            </a:r>
            <a:r>
              <a:rPr lang="en-US" dirty="0" smtClean="0"/>
              <a:t>name</a:t>
            </a:r>
          </a:p>
          <a:p>
            <a:pPr lvl="1"/>
            <a:r>
              <a:rPr lang="en-US" i="1" dirty="0" err="1" smtClean="0"/>
              <a:t>theos</a:t>
            </a:r>
            <a:r>
              <a:rPr lang="en-US" i="1" dirty="0" smtClean="0"/>
              <a:t> </a:t>
            </a:r>
            <a:r>
              <a:rPr lang="en-US" dirty="0"/>
              <a:t>(</a:t>
            </a:r>
            <a:r>
              <a:rPr lang="en-US" u="sng" dirty="0"/>
              <a:t>God</a:t>
            </a:r>
            <a:r>
              <a:rPr lang="en-US" dirty="0"/>
              <a:t>) and </a:t>
            </a:r>
            <a:r>
              <a:rPr lang="en-US" i="1" dirty="0" err="1"/>
              <a:t>philos</a:t>
            </a:r>
            <a:r>
              <a:rPr lang="en-US" dirty="0"/>
              <a:t> (</a:t>
            </a:r>
            <a:r>
              <a:rPr lang="en-US" u="sng" dirty="0"/>
              <a:t>love</a:t>
            </a:r>
            <a:r>
              <a:rPr lang="en-US" dirty="0"/>
              <a:t>)</a:t>
            </a:r>
          </a:p>
          <a:p>
            <a:pPr lvl="1"/>
            <a:r>
              <a:rPr lang="en-US" dirty="0"/>
              <a:t>Means “lover of God” or “loved of God”</a:t>
            </a:r>
          </a:p>
          <a:p>
            <a:r>
              <a:rPr lang="en-US" dirty="0" err="1"/>
              <a:t>Theophilus</a:t>
            </a:r>
            <a:r>
              <a:rPr lang="en-US" dirty="0"/>
              <a:t> was most likely a Gentile Christian; Luke was the only Gentile N.T. writer.</a:t>
            </a:r>
          </a:p>
          <a:p>
            <a:r>
              <a:rPr lang="en-US" dirty="0"/>
              <a:t>He may have been a government </a:t>
            </a:r>
            <a:r>
              <a:rPr lang="en-US" u="sng" dirty="0"/>
              <a:t>official</a:t>
            </a:r>
            <a:r>
              <a:rPr lang="en-US" dirty="0"/>
              <a:t>; Luke called him “most excellent” in Luke 1:3 (see Acts 26:25 for the only other time that expression is used in the New Testament).</a:t>
            </a:r>
          </a:p>
          <a:p>
            <a:r>
              <a:rPr lang="en-US" dirty="0"/>
              <a:t>Given the timing of the writing (while Paul was in Roman prison), the recipient of the two treatises (an official in the Roman government), and the success of Paul’s preaching while in prison (even among “Caesar’s household,” see Phil. 1:12-13; 4:22), is it possible that </a:t>
            </a:r>
            <a:r>
              <a:rPr lang="en-US" dirty="0" err="1"/>
              <a:t>Theophilus</a:t>
            </a:r>
            <a:r>
              <a:rPr lang="en-US" dirty="0"/>
              <a:t> was a convert of Paul from the Roman palace?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Date </a:t>
            </a:r>
            <a:r>
              <a:rPr lang="en-US" dirty="0" smtClean="0"/>
              <a:t>&amp; </a:t>
            </a:r>
            <a:r>
              <a:rPr lang="en-US" dirty="0"/>
              <a:t>Place of the </a:t>
            </a:r>
            <a:r>
              <a:rPr lang="en-US" dirty="0" smtClean="0"/>
              <a:t>Writing:  </a:t>
            </a:r>
            <a:r>
              <a:rPr lang="en-US" u="sng" dirty="0"/>
              <a:t>61-62</a:t>
            </a:r>
            <a:r>
              <a:rPr lang="en-US" dirty="0"/>
              <a:t> A.D. from </a:t>
            </a:r>
            <a:r>
              <a:rPr lang="en-US" u="sng" dirty="0"/>
              <a:t>Rome</a:t>
            </a:r>
          </a:p>
        </p:txBody>
      </p:sp>
      <p:sp>
        <p:nvSpPr>
          <p:cNvPr id="3" name="Content Placeholder 2"/>
          <p:cNvSpPr>
            <a:spLocks noGrp="1"/>
          </p:cNvSpPr>
          <p:nvPr>
            <p:ph idx="1"/>
          </p:nvPr>
        </p:nvSpPr>
        <p:spPr/>
        <p:txBody>
          <a:bodyPr>
            <a:normAutofit/>
          </a:bodyPr>
          <a:lstStyle/>
          <a:p>
            <a:r>
              <a:rPr lang="en-US" dirty="0"/>
              <a:t>The book closes (abruptly) with the imprisonment of Paul in Rome for two years (28:30).</a:t>
            </a:r>
          </a:p>
          <a:p>
            <a:pPr lvl="1"/>
            <a:r>
              <a:rPr lang="en-US" dirty="0"/>
              <a:t>It closes without giving the outcome of Paul’s appeal to Caesar (liberated or death).</a:t>
            </a:r>
          </a:p>
          <a:p>
            <a:r>
              <a:rPr lang="en-US" dirty="0" smtClean="0"/>
              <a:t>Luke</a:t>
            </a:r>
            <a:r>
              <a:rPr lang="en-US" dirty="0"/>
              <a:t>, the author, was with Paul during his 2-year Roman imprisonment (60-62 A.D.), which makes this the most reasonable timeframe and place of origin for the writing.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Main </a:t>
            </a:r>
            <a:r>
              <a:rPr lang="en-US" dirty="0" smtClean="0"/>
              <a:t>Theme:  </a:t>
            </a:r>
            <a:r>
              <a:rPr lang="en-US" u="sng" dirty="0" smtClean="0"/>
              <a:t>Establishment and Spread of N.T. Christianity</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smtClean="0"/>
              <a:t>primary theme of the book is the historical record (the Divine record) of the origin, establishment </a:t>
            </a:r>
            <a:r>
              <a:rPr lang="en-US" dirty="0" smtClean="0"/>
              <a:t>&amp; </a:t>
            </a:r>
            <a:r>
              <a:rPr lang="en-US" dirty="0" smtClean="0"/>
              <a:t>spread of New Testament Christianity in the first-century world during its first three decades of existence (33-62 A.D.).</a:t>
            </a:r>
          </a:p>
          <a:p>
            <a:pPr lvl="1"/>
            <a:r>
              <a:rPr lang="en-US" dirty="0" smtClean="0"/>
              <a:t>This involved records of the </a:t>
            </a:r>
            <a:r>
              <a:rPr lang="en-US" u="sng" dirty="0" smtClean="0"/>
              <a:t>men</a:t>
            </a:r>
            <a:r>
              <a:rPr lang="en-US" dirty="0" smtClean="0"/>
              <a:t> who did the work and the </a:t>
            </a:r>
            <a:r>
              <a:rPr lang="en-US" u="sng" dirty="0" smtClean="0"/>
              <a:t>methods</a:t>
            </a:r>
            <a:r>
              <a:rPr lang="en-US" dirty="0" smtClean="0"/>
              <a:t> they employed.</a:t>
            </a:r>
          </a:p>
          <a:p>
            <a:pPr lvl="1"/>
            <a:r>
              <a:rPr lang="en-US" dirty="0" smtClean="0"/>
              <a:t>This involved the spreading of the gospel to “the uttermost parts of the earth.”</a:t>
            </a:r>
          </a:p>
          <a:p>
            <a:r>
              <a:rPr lang="en-US" dirty="0" smtClean="0"/>
              <a:t>At the end of the book of Acts, Paul wrote that “the gospel” had been “preached to </a:t>
            </a:r>
            <a:r>
              <a:rPr lang="en-US" u="sng" dirty="0" smtClean="0"/>
              <a:t>every creature</a:t>
            </a:r>
            <a:r>
              <a:rPr lang="en-US" dirty="0" smtClean="0"/>
              <a:t> under heaven” (Col. 1:23).  Three major factors contributed to this end:</a:t>
            </a:r>
          </a:p>
          <a:p>
            <a:pPr lvl="1"/>
            <a:r>
              <a:rPr lang="en-US" dirty="0" smtClean="0"/>
              <a:t>The providential work of God</a:t>
            </a:r>
          </a:p>
          <a:p>
            <a:pPr lvl="1"/>
            <a:r>
              <a:rPr lang="en-US" dirty="0" smtClean="0"/>
              <a:t>A people whose hearts were open and receptive</a:t>
            </a:r>
          </a:p>
          <a:p>
            <a:pPr lvl="1"/>
            <a:r>
              <a:rPr lang="en-US" dirty="0" smtClean="0"/>
              <a:t>Mobilized Christians committed to seeking and saving the lost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Main </a:t>
            </a:r>
            <a:r>
              <a:rPr lang="en-US" dirty="0" smtClean="0"/>
              <a:t>Theme:  </a:t>
            </a:r>
            <a:r>
              <a:rPr lang="en-US" dirty="0" smtClean="0"/>
              <a:t>Establishment and Spread of N.T. Christianity</a:t>
            </a:r>
            <a:endParaRPr lang="en-US" dirty="0"/>
          </a:p>
        </p:txBody>
      </p:sp>
      <p:sp>
        <p:nvSpPr>
          <p:cNvPr id="3" name="Content Placeholder 2"/>
          <p:cNvSpPr>
            <a:spLocks noGrp="1"/>
          </p:cNvSpPr>
          <p:nvPr>
            <p:ph idx="1"/>
          </p:nvPr>
        </p:nvSpPr>
        <p:spPr/>
        <p:txBody>
          <a:bodyPr>
            <a:normAutofit/>
          </a:bodyPr>
          <a:lstStyle/>
          <a:p>
            <a:r>
              <a:rPr lang="en-US" dirty="0" smtClean="0"/>
              <a:t>There are other themes and emphases in the book of Acts:</a:t>
            </a:r>
          </a:p>
          <a:p>
            <a:pPr lvl="1"/>
            <a:r>
              <a:rPr lang="en-US" dirty="0" smtClean="0"/>
              <a:t>Acts bridges the gap between </a:t>
            </a:r>
            <a:r>
              <a:rPr lang="en-US" u="sng" dirty="0" smtClean="0"/>
              <a:t>the old and the new</a:t>
            </a:r>
            <a:r>
              <a:rPr lang="en-US" dirty="0" smtClean="0"/>
              <a:t>.</a:t>
            </a:r>
          </a:p>
          <a:p>
            <a:pPr lvl="1"/>
            <a:r>
              <a:rPr lang="en-US" dirty="0" smtClean="0"/>
              <a:t>Acts </a:t>
            </a:r>
            <a:r>
              <a:rPr lang="en-US" dirty="0" smtClean="0"/>
              <a:t>emphasizes the powerful work of the </a:t>
            </a:r>
            <a:r>
              <a:rPr lang="en-US" u="sng" dirty="0" smtClean="0"/>
              <a:t>Holy Spirit</a:t>
            </a:r>
            <a:r>
              <a:rPr lang="en-US" dirty="0" smtClean="0"/>
              <a:t> in the lives and work of the apostles and church leaders.</a:t>
            </a:r>
          </a:p>
          <a:p>
            <a:pPr lvl="1"/>
            <a:r>
              <a:rPr lang="en-US" dirty="0" smtClean="0"/>
              <a:t>Acts </a:t>
            </a:r>
            <a:r>
              <a:rPr lang="en-US" dirty="0" smtClean="0"/>
              <a:t>shows Christianity was not viewed as politically dangerous but was given civil approval on a number of occasions.</a:t>
            </a:r>
          </a:p>
          <a:p>
            <a:pPr lvl="1"/>
            <a:r>
              <a:rPr lang="en-US" dirty="0" smtClean="0"/>
              <a:t>Acts sets forth, as if its main course, the labors of the apostle Paul.</a:t>
            </a:r>
          </a:p>
          <a:p>
            <a:pPr lvl="1"/>
            <a:r>
              <a:rPr lang="en-US" dirty="0" smtClean="0"/>
              <a:t>Acts presents the proper organization of the individual congregations of the Lord’s church and yet their common goal and their mutual love.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1486</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Lesson 1: Introduction to the Book of Acts</vt:lpstr>
      <vt:lpstr>Title of the Book:   Acts of Apostles</vt:lpstr>
      <vt:lpstr>Place of the Book:  New Testament Historical Book</vt:lpstr>
      <vt:lpstr>Author of the Book:  Luke</vt:lpstr>
      <vt:lpstr>Author of the Book:  Luke</vt:lpstr>
      <vt:lpstr>Recipient of the Book:  Theophilus </vt:lpstr>
      <vt:lpstr>Date &amp; Place of the Writing:  61-62 A.D. from Rome</vt:lpstr>
      <vt:lpstr>Main Theme:  Establishment and Spread of N.T. Christianity</vt:lpstr>
      <vt:lpstr>Main Theme:  Establishment and Spread of N.T. Christianity</vt:lpstr>
      <vt:lpstr>Main Purpose: Detail Accounts of Conversions to Christ</vt:lpstr>
      <vt:lpstr>Main Purpose: Detail Accounts of Conversions to Christ</vt:lpstr>
      <vt:lpstr>Main Purpose: Detail Accounts of Conversions to Christ</vt:lpstr>
      <vt:lpstr>Outline of the Book:  Acts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to the Book of Acts</dc:title>
  <dc:creator>David</dc:creator>
  <cp:lastModifiedBy>David</cp:lastModifiedBy>
  <cp:revision>5</cp:revision>
  <dcterms:created xsi:type="dcterms:W3CDTF">2013-01-23T13:30:16Z</dcterms:created>
  <dcterms:modified xsi:type="dcterms:W3CDTF">2013-01-23T23:27:39Z</dcterms:modified>
</cp:coreProperties>
</file>