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3A"/>
    <a:srgbClr val="89FFFF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54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\\pblfpr\users\David\_Graphics\Lesson-Event PPT Graphics\Strength - Samso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72" y="118872"/>
            <a:ext cx="8921751" cy="66325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ackgrounds\BlueHaloGradien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\\pblfpr\users\David\_Graphics\Lesson-Event PPT Graphics\Strength - Samson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21240000">
            <a:off x="36576" y="75469"/>
            <a:ext cx="2607594" cy="1938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dist="50800" dir="129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6248400" cy="1676400"/>
          </a:xfrm>
        </p:spPr>
        <p:txBody>
          <a:bodyPr/>
          <a:lstStyle>
            <a:lvl1pPr>
              <a:defRPr b="1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686800" cy="4800600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 sz="2600" b="1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sz="2600" b="1">
                <a:solidFill>
                  <a:srgbClr val="89FFFF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C691E-B573-4FF8-BBE6-8F3EF9597EAF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6400800" cy="167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living lessons can </a:t>
            </a:r>
            <a:br>
              <a:rPr lang="en-US" sz="3600" dirty="0" smtClean="0"/>
            </a:br>
            <a:r>
              <a:rPr lang="en-US" sz="3600" dirty="0" smtClean="0"/>
              <a:t>21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-century Christians learn from Samson about </a:t>
            </a:r>
            <a:r>
              <a:rPr lang="en-US" sz="3600" dirty="0" smtClean="0">
                <a:solidFill>
                  <a:schemeClr val="bg1"/>
                </a:solidFill>
              </a:rPr>
              <a:t>STRENGTH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876800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When Samson Broke His Vow with God, God Broke His Vow with Samson.</a:t>
            </a:r>
            <a:endParaRPr lang="en-US" sz="4400" dirty="0" smtClean="0"/>
          </a:p>
          <a:p>
            <a:pPr lvl="1"/>
            <a:r>
              <a:rPr lang="en-US" sz="2800" dirty="0" smtClean="0"/>
              <a:t>Samson’s lust-filthy and pride-filled heart finally catches up with him!</a:t>
            </a:r>
            <a:endParaRPr lang="en-US" sz="4400" dirty="0" smtClean="0"/>
          </a:p>
          <a:p>
            <a:pPr lvl="2"/>
            <a:r>
              <a:rPr lang="en-US" sz="2800" dirty="0" smtClean="0"/>
              <a:t>For years, he had been true to his </a:t>
            </a:r>
            <a:r>
              <a:rPr lang="en-US" sz="2800" dirty="0" err="1" smtClean="0"/>
              <a:t>Nazirite</a:t>
            </a:r>
            <a:r>
              <a:rPr lang="en-US" sz="2800" dirty="0" smtClean="0"/>
              <a:t> vow.</a:t>
            </a:r>
            <a:endParaRPr lang="en-US" sz="4400" dirty="0" smtClean="0"/>
          </a:p>
          <a:p>
            <a:pPr lvl="2"/>
            <a:r>
              <a:rPr lang="en-US" sz="2800" dirty="0" smtClean="0"/>
              <a:t>But, his own passions brought his doom.</a:t>
            </a:r>
            <a:endParaRPr lang="en-US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6400800" cy="167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living lessons can </a:t>
            </a:r>
            <a:br>
              <a:rPr lang="en-US" sz="3600" dirty="0" smtClean="0"/>
            </a:br>
            <a:r>
              <a:rPr lang="en-US" sz="3600" dirty="0" smtClean="0"/>
              <a:t>21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-century Christians learn from Samson about </a:t>
            </a:r>
            <a:r>
              <a:rPr lang="en-US" sz="3600" dirty="0" smtClean="0">
                <a:solidFill>
                  <a:schemeClr val="bg1"/>
                </a:solidFill>
              </a:rPr>
              <a:t>STRENGTH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876800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10000"/>
              </a:lnSpc>
            </a:pPr>
            <a:r>
              <a:rPr lang="en-US" sz="3400" dirty="0" smtClean="0"/>
              <a:t>Samson Broke His Vow w/ God, God Broke His Vow w/ Samson</a:t>
            </a:r>
          </a:p>
          <a:p>
            <a:pPr lvl="1">
              <a:lnSpc>
                <a:spcPct val="110000"/>
              </a:lnSpc>
            </a:pPr>
            <a:r>
              <a:rPr lang="en-US" sz="3400" dirty="0" smtClean="0"/>
              <a:t>Episode 6: He loves another foreign woman, Delilah – 16:4</a:t>
            </a:r>
          </a:p>
          <a:p>
            <a:pPr lvl="1">
              <a:lnSpc>
                <a:spcPct val="110000"/>
              </a:lnSpc>
            </a:pPr>
            <a:r>
              <a:rPr lang="en-US" sz="3300" dirty="0" smtClean="0"/>
              <a:t>The lords of the Philistines bribe her with 5,500 pieces of silver to entice him – 16:5</a:t>
            </a:r>
          </a:p>
          <a:p>
            <a:pPr lvl="2">
              <a:lnSpc>
                <a:spcPct val="110000"/>
              </a:lnSpc>
            </a:pPr>
            <a:r>
              <a:rPr lang="en-US" sz="3300" dirty="0" smtClean="0"/>
              <a:t>“Please tell me where your great strength lies” – 16:6</a:t>
            </a:r>
          </a:p>
          <a:p>
            <a:pPr lvl="3">
              <a:lnSpc>
                <a:spcPct val="110000"/>
              </a:lnSpc>
            </a:pPr>
            <a:r>
              <a:rPr lang="en-US" sz="3300" dirty="0" smtClean="0"/>
              <a:t>“Seven fresh bowstrings…I shall become weak” – 16:7</a:t>
            </a:r>
          </a:p>
          <a:p>
            <a:pPr lvl="2">
              <a:lnSpc>
                <a:spcPct val="110000"/>
              </a:lnSpc>
            </a:pPr>
            <a:r>
              <a:rPr lang="en-US" sz="3300" dirty="0" smtClean="0"/>
              <a:t>“Please tell me what you may be bound with” – 16:10</a:t>
            </a:r>
          </a:p>
          <a:p>
            <a:pPr lvl="3">
              <a:lnSpc>
                <a:spcPct val="110000"/>
              </a:lnSpc>
            </a:pPr>
            <a:r>
              <a:rPr lang="en-US" sz="3300" dirty="0" smtClean="0"/>
              <a:t>“New ropes…I shall become weak” – 16:11</a:t>
            </a:r>
          </a:p>
          <a:p>
            <a:pPr lvl="2">
              <a:lnSpc>
                <a:spcPct val="110000"/>
              </a:lnSpc>
            </a:pPr>
            <a:r>
              <a:rPr lang="en-US" sz="3300" dirty="0" smtClean="0"/>
              <a:t>“Tell me what you may be bound with” – 16:13</a:t>
            </a:r>
          </a:p>
          <a:p>
            <a:pPr lvl="3">
              <a:lnSpc>
                <a:spcPct val="110000"/>
              </a:lnSpc>
            </a:pPr>
            <a:r>
              <a:rPr lang="en-US" sz="3300" dirty="0" smtClean="0"/>
              <a:t>“Weave the seven locks of my head” – 16:13</a:t>
            </a:r>
          </a:p>
          <a:p>
            <a:pPr lvl="2">
              <a:lnSpc>
                <a:spcPct val="110000"/>
              </a:lnSpc>
            </a:pPr>
            <a:r>
              <a:rPr lang="en-US" sz="3300" dirty="0" smtClean="0"/>
              <a:t>“Have not told me where your great strength lies” – 16:15</a:t>
            </a:r>
          </a:p>
          <a:p>
            <a:pPr lvl="3">
              <a:lnSpc>
                <a:spcPct val="110000"/>
              </a:lnSpc>
            </a:pPr>
            <a:r>
              <a:rPr lang="en-US" sz="3300" dirty="0" smtClean="0"/>
              <a:t>“Pestered him daily…His soul vexed to death” – 16:16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6400800" cy="167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living lessons can </a:t>
            </a:r>
            <a:br>
              <a:rPr lang="en-US" sz="3600" dirty="0" smtClean="0"/>
            </a:br>
            <a:r>
              <a:rPr lang="en-US" sz="3600" dirty="0" smtClean="0"/>
              <a:t>21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-century Christians learn from Samson about </a:t>
            </a:r>
            <a:r>
              <a:rPr lang="en-US" sz="3600" dirty="0" smtClean="0">
                <a:solidFill>
                  <a:schemeClr val="bg1"/>
                </a:solidFill>
              </a:rPr>
              <a:t>STRENGTH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876800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2400" dirty="0" smtClean="0"/>
              <a:t>Samson Broke His Vow w/ God, God Broke His Vow w/ Samson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Episode 6: He loves another foreign woman, Delilah – 16:4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Samson “told her all his heart” – 16:17</a:t>
            </a:r>
          </a:p>
          <a:p>
            <a:pPr lvl="2">
              <a:lnSpc>
                <a:spcPct val="80000"/>
              </a:lnSpc>
            </a:pPr>
            <a:r>
              <a:rPr lang="en-US" sz="2200" dirty="0" smtClean="0"/>
              <a:t>The issue is not his hair as such, but the relationship with God that it represents.  </a:t>
            </a:r>
          </a:p>
          <a:p>
            <a:pPr lvl="2">
              <a:lnSpc>
                <a:spcPct val="80000"/>
              </a:lnSpc>
            </a:pPr>
            <a:r>
              <a:rPr lang="en-US" sz="2200" dirty="0" smtClean="0"/>
              <a:t>His strength was not in his hair but in God!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“His strength left him” – 16:19</a:t>
            </a:r>
          </a:p>
          <a:p>
            <a:pPr lvl="2">
              <a:lnSpc>
                <a:spcPct val="80000"/>
              </a:lnSpc>
            </a:pPr>
            <a:r>
              <a:rPr lang="en-US" sz="2200" dirty="0" smtClean="0"/>
              <a:t>“I will go out as before…!” – 16:20</a:t>
            </a:r>
          </a:p>
          <a:p>
            <a:pPr lvl="2">
              <a:lnSpc>
                <a:spcPct val="80000"/>
              </a:lnSpc>
            </a:pPr>
            <a:r>
              <a:rPr lang="en-US" sz="2200" dirty="0" smtClean="0"/>
              <a:t>“But he did not know that the Lord had departed from him” – 16:20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The Philistines finally had him</a:t>
            </a:r>
          </a:p>
          <a:p>
            <a:pPr lvl="2">
              <a:lnSpc>
                <a:spcPct val="80000"/>
              </a:lnSpc>
            </a:pPr>
            <a:r>
              <a:rPr lang="en-US" sz="2200" dirty="0" smtClean="0"/>
              <a:t>Put out his eyes, bound with bronze shackles – 16:21</a:t>
            </a:r>
          </a:p>
          <a:p>
            <a:pPr lvl="2">
              <a:lnSpc>
                <a:spcPct val="80000"/>
              </a:lnSpc>
            </a:pPr>
            <a:r>
              <a:rPr lang="en-US" sz="2200" dirty="0" smtClean="0"/>
              <a:t>Made him grind grain in the prison – 16:21</a:t>
            </a:r>
          </a:p>
          <a:p>
            <a:pPr lvl="2">
              <a:lnSpc>
                <a:spcPct val="80000"/>
              </a:lnSpc>
            </a:pPr>
            <a:r>
              <a:rPr lang="en-US" sz="2200" dirty="0" smtClean="0"/>
              <a:t>Became a source of entertainment/sport – 16:25, 27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6400800" cy="167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living lessons can </a:t>
            </a:r>
            <a:br>
              <a:rPr lang="en-US" sz="3600" dirty="0" smtClean="0"/>
            </a:br>
            <a:r>
              <a:rPr lang="en-US" sz="3600" dirty="0" smtClean="0"/>
              <a:t>21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-century Christians learn from Samson about </a:t>
            </a:r>
            <a:r>
              <a:rPr lang="en-US" sz="3600" dirty="0" smtClean="0">
                <a:solidFill>
                  <a:schemeClr val="bg1"/>
                </a:solidFill>
              </a:rPr>
              <a:t>STRENGTH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876800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2800" dirty="0" smtClean="0"/>
              <a:t>The Lord Could Still Use Samson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“The hair of his head began to grow again” – 16:22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Reflects on the Philistine’s inattention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Implies that Samson’s strength could be returning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The lords of the Philistines and a temple full of men and women gathered to celebrate – 16:23-27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The Philistines claimed their god, Dagon, had given them victory – 16:23-24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They blasphemed the God of heaven!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6400800" cy="167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living lessons can </a:t>
            </a:r>
            <a:br>
              <a:rPr lang="en-US" sz="3600" dirty="0" smtClean="0"/>
            </a:br>
            <a:r>
              <a:rPr lang="en-US" sz="3600" dirty="0" smtClean="0"/>
              <a:t>21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-century Christians learn from Samson about </a:t>
            </a:r>
            <a:r>
              <a:rPr lang="en-US" sz="3600" dirty="0" smtClean="0">
                <a:solidFill>
                  <a:schemeClr val="bg1"/>
                </a:solidFill>
              </a:rPr>
              <a:t>STRENGTH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876800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2800" dirty="0" smtClean="0"/>
              <a:t>The Lord Could Still Use Samson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Episode 7:  Samson (blind, mocked, humiliated and humbled) called to the Lord one last time – 16:28</a:t>
            </a:r>
          </a:p>
          <a:p>
            <a:pPr lvl="2">
              <a:lnSpc>
                <a:spcPct val="90000"/>
              </a:lnSpc>
            </a:pPr>
            <a:r>
              <a:rPr lang="en-US" sz="2200" dirty="0" smtClean="0"/>
              <a:t>“O Lord God, remember me, I pray!”</a:t>
            </a:r>
          </a:p>
          <a:p>
            <a:pPr lvl="2">
              <a:lnSpc>
                <a:spcPct val="90000"/>
              </a:lnSpc>
            </a:pPr>
            <a:r>
              <a:rPr lang="en-US" sz="2200" dirty="0" smtClean="0"/>
              <a:t>“Strengthen me, I pray, just this once…”</a:t>
            </a:r>
          </a:p>
          <a:p>
            <a:pPr lvl="2">
              <a:lnSpc>
                <a:spcPct val="90000"/>
              </a:lnSpc>
            </a:pPr>
            <a:r>
              <a:rPr lang="en-US" sz="2200" dirty="0" smtClean="0"/>
              <a:t>“O God, that I may with one blow take vengeance…”</a:t>
            </a:r>
          </a:p>
          <a:p>
            <a:pPr lvl="2">
              <a:lnSpc>
                <a:spcPct val="90000"/>
              </a:lnSpc>
            </a:pPr>
            <a:r>
              <a:rPr lang="en-US" sz="2200" dirty="0" smtClean="0"/>
              <a:t>“Let me die with the Philistines!” – 16:30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“The dead that he killed at his death were more than he had killed in his life” – 16:30</a:t>
            </a:r>
          </a:p>
          <a:p>
            <a:pPr lvl="2">
              <a:lnSpc>
                <a:spcPct val="90000"/>
              </a:lnSpc>
            </a:pPr>
            <a:r>
              <a:rPr lang="en-US" sz="2200" dirty="0" smtClean="0"/>
              <a:t>“He shall being to deliver Israel out of the hand of the Philistines” – 13:5</a:t>
            </a:r>
          </a:p>
          <a:p>
            <a:pPr lvl="2">
              <a:lnSpc>
                <a:spcPct val="90000"/>
              </a:lnSpc>
            </a:pPr>
            <a:r>
              <a:rPr lang="en-US" sz="2200" dirty="0" smtClean="0"/>
              <a:t>God “was seeking an occasion to move against the Philistines” – 14:4</a:t>
            </a:r>
            <a:endParaRPr lang="en-US" sz="2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6400800" cy="167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living lessons can we learn from Samson about </a:t>
            </a:r>
            <a:br>
              <a:rPr lang="en-US" sz="3600" dirty="0" smtClean="0"/>
            </a:br>
            <a:r>
              <a:rPr lang="en-US" sz="3600" dirty="0" smtClean="0">
                <a:solidFill>
                  <a:schemeClr val="bg1"/>
                </a:solidFill>
              </a:rPr>
              <a:t>SPIRITUAL STRENGTH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876800"/>
          </a:xfrm>
        </p:spPr>
        <p:txBody>
          <a:bodyPr>
            <a:noAutofit/>
          </a:bodyPr>
          <a:lstStyle/>
          <a:p>
            <a:pPr>
              <a:lnSpc>
                <a:spcPct val="77000"/>
              </a:lnSpc>
            </a:pPr>
            <a:r>
              <a:rPr lang="en-US" sz="2200" dirty="0" smtClean="0"/>
              <a:t>Does not make a person perfect or remove all weaknesses.</a:t>
            </a:r>
          </a:p>
          <a:p>
            <a:pPr>
              <a:lnSpc>
                <a:spcPct val="77000"/>
              </a:lnSpc>
            </a:pPr>
            <a:r>
              <a:rPr lang="en-US" sz="2200" dirty="0" smtClean="0"/>
              <a:t>Is knowing we have weaknesses and knowing what they are.</a:t>
            </a:r>
          </a:p>
          <a:p>
            <a:pPr>
              <a:lnSpc>
                <a:spcPct val="77000"/>
              </a:lnSpc>
            </a:pPr>
            <a:r>
              <a:rPr lang="en-US" sz="2200" dirty="0" smtClean="0"/>
              <a:t>Comes only from God and not from self or our own abilities.</a:t>
            </a:r>
          </a:p>
          <a:p>
            <a:pPr>
              <a:lnSpc>
                <a:spcPct val="77000"/>
              </a:lnSpc>
            </a:pPr>
            <a:r>
              <a:rPr lang="en-US" sz="2200" dirty="0" smtClean="0"/>
              <a:t>Comes only when we are true to God.</a:t>
            </a:r>
          </a:p>
          <a:p>
            <a:pPr>
              <a:lnSpc>
                <a:spcPct val="77000"/>
              </a:lnSpc>
            </a:pPr>
            <a:r>
              <a:rPr lang="en-US" sz="2200" dirty="0" smtClean="0"/>
              <a:t>Is given by God for the purpose of fulfilling His purpose.</a:t>
            </a:r>
          </a:p>
          <a:p>
            <a:pPr>
              <a:lnSpc>
                <a:spcPct val="77000"/>
              </a:lnSpc>
            </a:pPr>
            <a:r>
              <a:rPr lang="en-US" sz="2200" dirty="0" smtClean="0"/>
              <a:t>Guards where our eyes and feet go.</a:t>
            </a:r>
          </a:p>
          <a:p>
            <a:pPr>
              <a:lnSpc>
                <a:spcPct val="77000"/>
              </a:lnSpc>
            </a:pPr>
            <a:r>
              <a:rPr lang="en-US" sz="2200" dirty="0" smtClean="0"/>
              <a:t>Steers away from ungodly companions.</a:t>
            </a:r>
          </a:p>
          <a:p>
            <a:pPr>
              <a:lnSpc>
                <a:spcPct val="77000"/>
              </a:lnSpc>
            </a:pPr>
            <a:r>
              <a:rPr lang="en-US" sz="2200" dirty="0" smtClean="0"/>
              <a:t>Is not to be thought of for personal gain but for His gain.</a:t>
            </a:r>
          </a:p>
          <a:p>
            <a:pPr>
              <a:lnSpc>
                <a:spcPct val="77000"/>
              </a:lnSpc>
            </a:pPr>
            <a:r>
              <a:rPr lang="en-US" sz="2200" dirty="0" smtClean="0"/>
              <a:t>Personal pride and arrogance will destroy spiritual strength.</a:t>
            </a:r>
          </a:p>
          <a:p>
            <a:pPr>
              <a:lnSpc>
                <a:spcPct val="77000"/>
              </a:lnSpc>
            </a:pPr>
            <a:r>
              <a:rPr lang="en-US" sz="2200" dirty="0" smtClean="0"/>
              <a:t>One may think God is still abiding with him when in reality He left.</a:t>
            </a:r>
          </a:p>
          <a:p>
            <a:pPr>
              <a:lnSpc>
                <a:spcPct val="77000"/>
              </a:lnSpc>
            </a:pPr>
            <a:r>
              <a:rPr lang="en-US" sz="2200" dirty="0" smtClean="0"/>
              <a:t>Spiritual strength can grow back.</a:t>
            </a:r>
          </a:p>
          <a:p>
            <a:pPr>
              <a:lnSpc>
                <a:spcPct val="77000"/>
              </a:lnSpc>
            </a:pPr>
            <a:r>
              <a:rPr lang="en-US" sz="2200" dirty="0" smtClean="0"/>
              <a:t>Let God use you (again)!</a:t>
            </a:r>
          </a:p>
          <a:p>
            <a:pPr>
              <a:lnSpc>
                <a:spcPct val="77000"/>
              </a:lnSpc>
            </a:pPr>
            <a:r>
              <a:rPr lang="en-US" sz="2200" dirty="0" smtClean="0"/>
              <a:t>After we repent, God can still use us!</a:t>
            </a:r>
          </a:p>
          <a:p>
            <a:pPr>
              <a:lnSpc>
                <a:spcPct val="77000"/>
              </a:lnSpc>
            </a:pPr>
            <a:r>
              <a:rPr lang="en-US" sz="2200" dirty="0" smtClean="0"/>
              <a:t>Your greatest spiritual victory may still be ahead!</a:t>
            </a:r>
          </a:p>
          <a:p>
            <a:pPr>
              <a:lnSpc>
                <a:spcPct val="77000"/>
              </a:lnSpc>
            </a:pPr>
            <a:r>
              <a:rPr lang="en-US" sz="2200" dirty="0" smtClean="0"/>
              <a:t>By God’s grace and power we are what we are and do what we do.</a:t>
            </a:r>
            <a:endParaRPr lang="en-US" sz="2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6400800" cy="167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living lessons can </a:t>
            </a:r>
            <a:br>
              <a:rPr lang="en-US" sz="3600" dirty="0" smtClean="0"/>
            </a:br>
            <a:r>
              <a:rPr lang="en-US" sz="3600" dirty="0" smtClean="0"/>
              <a:t>21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-century Christians learn from Samson about </a:t>
            </a:r>
            <a:r>
              <a:rPr lang="en-US" sz="3600" dirty="0" smtClean="0">
                <a:solidFill>
                  <a:schemeClr val="bg1"/>
                </a:solidFill>
              </a:rPr>
              <a:t>STRENGTH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800600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2400" dirty="0" smtClean="0"/>
              <a:t>Spiritual Strength Comes Only from God</a:t>
            </a:r>
            <a:endParaRPr lang="en-US" sz="3200" dirty="0" smtClean="0"/>
          </a:p>
          <a:p>
            <a:pPr lvl="1"/>
            <a:r>
              <a:rPr lang="en-US" sz="2400" dirty="0" smtClean="0"/>
              <a:t>The Lord chose Samson even before conception – 13:1-5</a:t>
            </a:r>
            <a:endParaRPr lang="en-US" sz="3200" dirty="0" smtClean="0"/>
          </a:p>
          <a:p>
            <a:pPr lvl="1"/>
            <a:r>
              <a:rPr lang="en-US" sz="2400" dirty="0" smtClean="0"/>
              <a:t>The Lord chose Samson to be set apart to Him – 13:5</a:t>
            </a:r>
            <a:endParaRPr lang="en-US" sz="3200" dirty="0" smtClean="0"/>
          </a:p>
          <a:p>
            <a:pPr lvl="2"/>
            <a:r>
              <a:rPr lang="en-US" sz="2400" dirty="0" smtClean="0"/>
              <a:t>Samson was to be “a </a:t>
            </a:r>
            <a:r>
              <a:rPr lang="en-US" sz="2400" dirty="0" err="1" smtClean="0"/>
              <a:t>Nazirite</a:t>
            </a:r>
            <a:r>
              <a:rPr lang="en-US" sz="2400" dirty="0" smtClean="0"/>
              <a:t> to God” – 13:5</a:t>
            </a:r>
            <a:endParaRPr lang="en-US" sz="3200" dirty="0" smtClean="0"/>
          </a:p>
          <a:p>
            <a:pPr lvl="3"/>
            <a:r>
              <a:rPr lang="en-US" sz="2400" dirty="0" smtClean="0"/>
              <a:t>The Hebrew term “</a:t>
            </a:r>
            <a:r>
              <a:rPr lang="en-US" sz="2400" dirty="0" err="1" smtClean="0"/>
              <a:t>nazir</a:t>
            </a:r>
            <a:r>
              <a:rPr lang="en-US" sz="2400" dirty="0" smtClean="0"/>
              <a:t>” means “one separated”</a:t>
            </a:r>
            <a:endParaRPr lang="en-US" sz="3200" dirty="0" smtClean="0"/>
          </a:p>
          <a:p>
            <a:pPr lvl="2"/>
            <a:r>
              <a:rPr lang="en-US" sz="2400" dirty="0" smtClean="0"/>
              <a:t>Unlike other </a:t>
            </a:r>
            <a:r>
              <a:rPr lang="en-US" sz="2400" dirty="0" err="1" smtClean="0"/>
              <a:t>Nazirites</a:t>
            </a:r>
            <a:r>
              <a:rPr lang="en-US" sz="2400" dirty="0" smtClean="0"/>
              <a:t>, Samson’s vow:</a:t>
            </a:r>
            <a:endParaRPr lang="en-US" sz="3200" dirty="0" smtClean="0"/>
          </a:p>
          <a:p>
            <a:pPr lvl="3"/>
            <a:r>
              <a:rPr lang="en-US" sz="2400" dirty="0" smtClean="0"/>
              <a:t>Was determined for him – 13:5; cf. Num. 6:1-8</a:t>
            </a:r>
            <a:endParaRPr lang="en-US" sz="3200" dirty="0" smtClean="0"/>
          </a:p>
          <a:p>
            <a:pPr lvl="3"/>
            <a:r>
              <a:rPr lang="en-US" sz="2400" dirty="0" smtClean="0"/>
              <a:t>Would last from his birth to his death – 13:5, 7</a:t>
            </a:r>
            <a:endParaRPr lang="en-US" sz="3200" dirty="0" smtClean="0"/>
          </a:p>
          <a:p>
            <a:pPr lvl="3"/>
            <a:r>
              <a:rPr lang="en-US" sz="2400" dirty="0" smtClean="0"/>
              <a:t>Required dietary restrictions on his mother – 13:4, 7</a:t>
            </a:r>
            <a:endParaRPr lang="en-US" sz="3200" dirty="0" smtClean="0"/>
          </a:p>
          <a:p>
            <a:pPr lvl="2"/>
            <a:r>
              <a:rPr lang="en-US" sz="2400" dirty="0" smtClean="0"/>
              <a:t>The hair was a major part of the </a:t>
            </a:r>
            <a:r>
              <a:rPr lang="en-US" sz="2400" dirty="0" err="1" smtClean="0"/>
              <a:t>Nazirite</a:t>
            </a:r>
            <a:r>
              <a:rPr lang="en-US" sz="2400" dirty="0" smtClean="0"/>
              <a:t> vow</a:t>
            </a:r>
            <a:endParaRPr lang="en-US" sz="3200" dirty="0" smtClean="0"/>
          </a:p>
          <a:p>
            <a:pPr lvl="3"/>
            <a:r>
              <a:rPr lang="en-US" sz="2400" dirty="0" smtClean="0"/>
              <a:t>Unshorn hair was a primary mark of a </a:t>
            </a:r>
            <a:r>
              <a:rPr lang="en-US" sz="2400" dirty="0" err="1" smtClean="0"/>
              <a:t>Nazirite’s</a:t>
            </a:r>
            <a:r>
              <a:rPr lang="en-US" sz="2400" dirty="0" smtClean="0"/>
              <a:t> vow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6400800" cy="167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living lessons can </a:t>
            </a:r>
            <a:br>
              <a:rPr lang="en-US" sz="3600" dirty="0" smtClean="0"/>
            </a:br>
            <a:r>
              <a:rPr lang="en-US" sz="3600" dirty="0" smtClean="0"/>
              <a:t>21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-century Christians learn from Samson about </a:t>
            </a:r>
            <a:r>
              <a:rPr lang="en-US" sz="3600" dirty="0" smtClean="0">
                <a:solidFill>
                  <a:schemeClr val="bg1"/>
                </a:solidFill>
              </a:rPr>
              <a:t>STRENGTH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800600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2400" dirty="0" smtClean="0"/>
              <a:t>Spiritual Strength Comes Only from God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Before Samson’s birth, God had delivered Israel into hand of Philistines (using pagans to punish His people) – 13:1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However, God already had a plan for delivering them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He set apart Samson to “begin to deliver Israel out of the hand of the Philistines” – 13:5  (Deliverer=Judge)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Samson “judged Israel 20 years” (15:20) but Philistine yoke not thrown off until Samuel (1 Sam. 7:3-13)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Despite some things we know about Samson, one thing that stands out is that he honored his </a:t>
            </a:r>
            <a:r>
              <a:rPr lang="en-US" sz="2400" dirty="0" err="1" smtClean="0"/>
              <a:t>Nazirite</a:t>
            </a:r>
            <a:r>
              <a:rPr lang="en-US" sz="2400" dirty="0" smtClean="0"/>
              <a:t> vow.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It was the guiding principle of his faith.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God listed him as a hero of faith in Hebrews 11:32.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6400800" cy="167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living lessons can </a:t>
            </a:r>
            <a:br>
              <a:rPr lang="en-US" sz="3600" dirty="0" smtClean="0"/>
            </a:br>
            <a:r>
              <a:rPr lang="en-US" sz="3600" dirty="0" smtClean="0"/>
              <a:t>21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-century Christians learn from Samson about </a:t>
            </a:r>
            <a:r>
              <a:rPr lang="en-US" sz="3600" dirty="0" smtClean="0">
                <a:solidFill>
                  <a:schemeClr val="bg1"/>
                </a:solidFill>
              </a:rPr>
              <a:t>STRENGTH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800600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dirty="0" smtClean="0"/>
              <a:t>The Lord worked with and through Samson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Key points: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The Lord worked with and through Samson for His Divine purposes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The Lord worked with and through Samson when Samson kept his vow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“The Lord blessed him” with physical strength (which came from the Lord) and “the Spirit of the Lord” began to move upon him – 13:24-25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When the Spirit of the Lord came upon him, he did something great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6400800" cy="167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living lessons can </a:t>
            </a:r>
            <a:br>
              <a:rPr lang="en-US" sz="3600" dirty="0" smtClean="0"/>
            </a:br>
            <a:r>
              <a:rPr lang="en-US" sz="3600" dirty="0" smtClean="0"/>
              <a:t>21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-century Christians learn from Samson about </a:t>
            </a:r>
            <a:r>
              <a:rPr lang="en-US" sz="3600" dirty="0" smtClean="0">
                <a:solidFill>
                  <a:schemeClr val="bg1"/>
                </a:solidFill>
              </a:rPr>
              <a:t>STRENGTH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876800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dirty="0" smtClean="0"/>
              <a:t>The Lord worked with and through Samson</a:t>
            </a:r>
          </a:p>
          <a:p>
            <a:pPr lvl="1"/>
            <a:r>
              <a:rPr lang="en-US" dirty="0" smtClean="0"/>
              <a:t>Episode 1: The Lion</a:t>
            </a:r>
          </a:p>
          <a:p>
            <a:pPr lvl="2"/>
            <a:r>
              <a:rPr lang="en-US" dirty="0" smtClean="0"/>
              <a:t>When </a:t>
            </a:r>
            <a:r>
              <a:rPr lang="en-US" u="sng" dirty="0" smtClean="0"/>
              <a:t>the Spirit of the Lord</a:t>
            </a:r>
            <a:r>
              <a:rPr lang="en-US" dirty="0" smtClean="0"/>
              <a:t> came upon him, Samson tore the lion apart with his bare hands – 14:6</a:t>
            </a:r>
          </a:p>
          <a:p>
            <a:pPr lvl="2"/>
            <a:r>
              <a:rPr lang="en-US" dirty="0" smtClean="0"/>
              <a:t>Later, he touched the dead lion and ate honey from the carcass – 14:8-9 </a:t>
            </a:r>
          </a:p>
          <a:p>
            <a:pPr lvl="2"/>
            <a:r>
              <a:rPr lang="en-US" dirty="0" smtClean="0"/>
              <a:t>At his wedding feast, Samson posed a riddle to the Philistines about the honey from the lion – 14:12-18</a:t>
            </a:r>
          </a:p>
          <a:p>
            <a:pPr lvl="2"/>
            <a:r>
              <a:rPr lang="en-US" dirty="0" smtClean="0"/>
              <a:t>Killing the lion and posing the riddle allowed him to begin to fulfill God’s purpose for him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6400800" cy="167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living lessons can </a:t>
            </a:r>
            <a:br>
              <a:rPr lang="en-US" sz="3600" dirty="0" smtClean="0"/>
            </a:br>
            <a:r>
              <a:rPr lang="en-US" sz="3600" dirty="0" smtClean="0"/>
              <a:t>21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-century Christians learn from Samson about </a:t>
            </a:r>
            <a:r>
              <a:rPr lang="en-US" sz="3600" dirty="0" smtClean="0">
                <a:solidFill>
                  <a:schemeClr val="bg1"/>
                </a:solidFill>
              </a:rPr>
              <a:t>STRENGTH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876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800" dirty="0" smtClean="0"/>
              <a:t>The Lord worked with and through Samson</a:t>
            </a:r>
          </a:p>
          <a:p>
            <a:pPr lvl="1"/>
            <a:r>
              <a:rPr lang="en-US" dirty="0" smtClean="0"/>
              <a:t>Episode 2: The Philistine Wife</a:t>
            </a:r>
          </a:p>
          <a:p>
            <a:pPr lvl="2"/>
            <a:r>
              <a:rPr lang="en-US" sz="2400" dirty="0" smtClean="0"/>
              <a:t>Samson saw a woman – 14:1 (lust of the eyes)</a:t>
            </a:r>
          </a:p>
          <a:p>
            <a:pPr lvl="2"/>
            <a:r>
              <a:rPr lang="en-US" sz="2400" dirty="0" smtClean="0"/>
              <a:t>Samson desired a wife of pagan nation – 14:2-3</a:t>
            </a:r>
          </a:p>
          <a:p>
            <a:pPr lvl="3"/>
            <a:r>
              <a:rPr lang="en-US" sz="2400" dirty="0" smtClean="0"/>
              <a:t>More interested in pleasing self than God – 14:3, 7</a:t>
            </a:r>
          </a:p>
          <a:p>
            <a:pPr lvl="2"/>
            <a:r>
              <a:rPr lang="en-US" sz="2400" dirty="0" smtClean="0"/>
              <a:t>Still, God would use this occasion for His purposes against Philistines – 14:4</a:t>
            </a:r>
          </a:p>
          <a:p>
            <a:pPr lvl="3"/>
            <a:r>
              <a:rPr lang="en-US" sz="2400" dirty="0" smtClean="0"/>
              <a:t>The pagan wife connived the riddle’s answer from Samson – 14:15-18</a:t>
            </a:r>
          </a:p>
          <a:p>
            <a:pPr lvl="3"/>
            <a:r>
              <a:rPr lang="en-US" sz="2400" dirty="0" smtClean="0"/>
              <a:t>Samson was obligated to fulfill the stakes – 14:18-19</a:t>
            </a:r>
          </a:p>
          <a:p>
            <a:pPr lvl="3"/>
            <a:r>
              <a:rPr lang="en-US" sz="2400" u="sng" dirty="0" smtClean="0"/>
              <a:t>The Spirit of the Lord</a:t>
            </a:r>
            <a:r>
              <a:rPr lang="en-US" sz="2400" dirty="0" smtClean="0"/>
              <a:t> came upon him and he killed 30 Philistines – 14:19 (beginning to fulfill God’s purpose in delivering Israel)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6400800" cy="167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living lessons can </a:t>
            </a:r>
            <a:br>
              <a:rPr lang="en-US" sz="3600" dirty="0" smtClean="0"/>
            </a:br>
            <a:r>
              <a:rPr lang="en-US" sz="3600" dirty="0" smtClean="0"/>
              <a:t>21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-century Christians learn from Samson about </a:t>
            </a:r>
            <a:r>
              <a:rPr lang="en-US" sz="3600" dirty="0" smtClean="0">
                <a:solidFill>
                  <a:schemeClr val="bg1"/>
                </a:solidFill>
              </a:rPr>
              <a:t>STRENGTH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876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800" dirty="0" smtClean="0"/>
              <a:t>The Lord worked with and through Samson</a:t>
            </a:r>
          </a:p>
          <a:p>
            <a:pPr lvl="1"/>
            <a:r>
              <a:rPr lang="en-US" dirty="0" smtClean="0"/>
              <a:t>Episode 3: The 300 Foxes</a:t>
            </a:r>
            <a:endParaRPr lang="en-US" sz="4300" dirty="0" smtClean="0"/>
          </a:p>
          <a:p>
            <a:pPr lvl="2"/>
            <a:r>
              <a:rPr lang="en-US" dirty="0" smtClean="0"/>
              <a:t>His wife’s deception angered Samson and he left her – 14:19-20</a:t>
            </a:r>
          </a:p>
          <a:p>
            <a:pPr lvl="2"/>
            <a:r>
              <a:rPr lang="en-US" dirty="0" smtClean="0"/>
              <a:t>Later, Samson sought to make peace with her but he was refused – 15:1-2</a:t>
            </a:r>
          </a:p>
          <a:p>
            <a:pPr lvl="2"/>
            <a:r>
              <a:rPr lang="en-US" dirty="0" smtClean="0"/>
              <a:t>In retaliation, Samson sent 300 fox-tail-tied-torches into grain fields of Philistines – 15:1-4</a:t>
            </a:r>
          </a:p>
          <a:p>
            <a:pPr lvl="2"/>
            <a:r>
              <a:rPr lang="en-US" dirty="0" smtClean="0"/>
              <a:t>As punishment for burning their food supply, the Philistines killed Samson’s wife and her father – 15:6</a:t>
            </a:r>
          </a:p>
          <a:p>
            <a:pPr lvl="2"/>
            <a:r>
              <a:rPr lang="en-US" dirty="0" smtClean="0"/>
              <a:t>Out of revenge for that, Samson attacked “up one side and down the other” with a “great slaughter” – 15:8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6400800" cy="167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living lessons can </a:t>
            </a:r>
            <a:br>
              <a:rPr lang="en-US" sz="3600" dirty="0" smtClean="0"/>
            </a:br>
            <a:r>
              <a:rPr lang="en-US" sz="3600" dirty="0" smtClean="0"/>
              <a:t>21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-century Christians learn from Samson about </a:t>
            </a:r>
            <a:r>
              <a:rPr lang="en-US" sz="3600" dirty="0" smtClean="0">
                <a:solidFill>
                  <a:schemeClr val="bg1"/>
                </a:solidFill>
              </a:rPr>
              <a:t>STRENGTH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876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800" dirty="0" smtClean="0"/>
              <a:t>The Lord worked with and through Samson</a:t>
            </a:r>
          </a:p>
          <a:p>
            <a:pPr lvl="1"/>
            <a:r>
              <a:rPr lang="en-US" dirty="0" smtClean="0"/>
              <a:t>Episode 4: The Jawbone of a Donkey</a:t>
            </a:r>
            <a:endParaRPr lang="en-US" sz="4300" dirty="0" smtClean="0"/>
          </a:p>
          <a:p>
            <a:pPr lvl="2"/>
            <a:r>
              <a:rPr lang="en-US" dirty="0" smtClean="0"/>
              <a:t>The Philistines reacted again (against Samson’s “great slaughter”) by going to Judah and arresting Samson – 15:9-10</a:t>
            </a:r>
          </a:p>
          <a:p>
            <a:pPr lvl="3"/>
            <a:r>
              <a:rPr lang="en-US" dirty="0" smtClean="0"/>
              <a:t>Samson’s actions had placed Judah in a precarious position with the Philistines</a:t>
            </a:r>
          </a:p>
          <a:p>
            <a:pPr lvl="3"/>
            <a:r>
              <a:rPr lang="en-US" dirty="0" smtClean="0"/>
              <a:t>So, 3,000 men of Judah assisted in the Samson’s arrest – 15:11-13</a:t>
            </a:r>
          </a:p>
          <a:p>
            <a:pPr lvl="3"/>
            <a:r>
              <a:rPr lang="en-US" dirty="0" smtClean="0"/>
              <a:t>Samson allowed this to happen to perpetuate a bigger plan</a:t>
            </a:r>
          </a:p>
          <a:p>
            <a:pPr lvl="2"/>
            <a:r>
              <a:rPr lang="en-US" u="sng" dirty="0" smtClean="0"/>
              <a:t>The Spirit of the Lord</a:t>
            </a:r>
            <a:r>
              <a:rPr lang="en-US" dirty="0" smtClean="0"/>
              <a:t> came upon Samson and he killed 1,000 men with the jawbone of a donkey – 15:14-17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6400800" cy="167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living lessons can </a:t>
            </a:r>
            <a:br>
              <a:rPr lang="en-US" sz="3600" dirty="0" smtClean="0"/>
            </a:br>
            <a:r>
              <a:rPr lang="en-US" sz="3600" dirty="0" smtClean="0"/>
              <a:t>21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-century Christians learn from Samson about </a:t>
            </a:r>
            <a:r>
              <a:rPr lang="en-US" sz="3600" dirty="0" smtClean="0">
                <a:solidFill>
                  <a:schemeClr val="bg1"/>
                </a:solidFill>
              </a:rPr>
              <a:t>STRENGTH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876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800" dirty="0" smtClean="0"/>
              <a:t>The Lord worked with and through Samson</a:t>
            </a:r>
          </a:p>
          <a:p>
            <a:pPr lvl="1"/>
            <a:r>
              <a:rPr lang="en-US" dirty="0" smtClean="0"/>
              <a:t>Episode 5: The Gates of Gaza</a:t>
            </a:r>
          </a:p>
          <a:p>
            <a:pPr lvl="2"/>
            <a:r>
              <a:rPr lang="en-US" dirty="0" smtClean="0"/>
              <a:t>The Lord was not done using Samson yet.</a:t>
            </a:r>
          </a:p>
          <a:p>
            <a:pPr lvl="3"/>
            <a:r>
              <a:rPr lang="en-US" dirty="0" smtClean="0"/>
              <a:t>Samson’s lust caused him to sin again – 16:1</a:t>
            </a:r>
          </a:p>
          <a:p>
            <a:pPr lvl="2"/>
            <a:r>
              <a:rPr lang="en-US" dirty="0" smtClean="0"/>
              <a:t>When the </a:t>
            </a:r>
            <a:r>
              <a:rPr lang="en-US" dirty="0" err="1" smtClean="0"/>
              <a:t>Gazites</a:t>
            </a:r>
            <a:r>
              <a:rPr lang="en-US" dirty="0" smtClean="0"/>
              <a:t> thought they had Samson trapped and were perched to kill him, his strength prevailed again – 16:2-3</a:t>
            </a:r>
          </a:p>
          <a:p>
            <a:pPr lvl="3"/>
            <a:r>
              <a:rPr lang="en-US" dirty="0" smtClean="0"/>
              <a:t>Samson took the doors of the gate, the two gateposts, the bar and all – took hold of them, pulled them up and put them on his shoulders – 16:3</a:t>
            </a:r>
          </a:p>
          <a:p>
            <a:pPr lvl="3"/>
            <a:r>
              <a:rPr lang="en-US" dirty="0" smtClean="0"/>
              <a:t>Then, he carried to them to the top of the hill that faces Hebron (35-40 miles away).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1526</Words>
  <Application>Microsoft Office PowerPoint</Application>
  <PresentationFormat>On-screen Show (4:3)</PresentationFormat>
  <Paragraphs>133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What living lessons can  21st-century Christians learn from Samson about STRENGTH?</vt:lpstr>
      <vt:lpstr>What living lessons can  21st-century Christians learn from Samson about STRENGTH?</vt:lpstr>
      <vt:lpstr>What living lessons can  21st-century Christians learn from Samson about STRENGTH?</vt:lpstr>
      <vt:lpstr>What living lessons can  21st-century Christians learn from Samson about STRENGTH?</vt:lpstr>
      <vt:lpstr>What living lessons can  21st-century Christians learn from Samson about STRENGTH?</vt:lpstr>
      <vt:lpstr>What living lessons can  21st-century Christians learn from Samson about STRENGTH?</vt:lpstr>
      <vt:lpstr>What living lessons can  21st-century Christians learn from Samson about STRENGTH?</vt:lpstr>
      <vt:lpstr>What living lessons can  21st-century Christians learn from Samson about STRENGTH?</vt:lpstr>
      <vt:lpstr>What living lessons can  21st-century Christians learn from Samson about STRENGTH?</vt:lpstr>
      <vt:lpstr>What living lessons can  21st-century Christians learn from Samson about STRENGTH?</vt:lpstr>
      <vt:lpstr>What living lessons can  21st-century Christians learn from Samson about STRENGTH?</vt:lpstr>
      <vt:lpstr>What living lessons can  21st-century Christians learn from Samson about STRENGTH?</vt:lpstr>
      <vt:lpstr>What living lessons can  21st-century Christians learn from Samson about STRENGTH?</vt:lpstr>
      <vt:lpstr>What living lessons can we learn from Samson about  SPIRITUAL STRENGTH?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8</cp:revision>
  <dcterms:created xsi:type="dcterms:W3CDTF">2012-06-15T01:14:57Z</dcterms:created>
  <dcterms:modified xsi:type="dcterms:W3CDTF">2012-06-18T23:09:36Z</dcterms:modified>
</cp:coreProperties>
</file>