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304" r:id="rId3"/>
    <p:sldId id="312" r:id="rId4"/>
    <p:sldId id="313" r:id="rId5"/>
    <p:sldId id="314" r:id="rId6"/>
    <p:sldId id="315" r:id="rId7"/>
    <p:sldId id="316" r:id="rId8"/>
    <p:sldId id="317" r:id="rId9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FDE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24" y="-9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2162C3B2-F97C-4688-8FCC-9BB72652FD55}" type="datetimeFigureOut">
              <a:rPr lang="en-US" smtClean="0"/>
              <a:pPr/>
              <a:t>1/16/2013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43772CBE-6530-4CDB-B139-0438EA0E8A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82E83-8FCF-44CB-AD50-40D9011C2C5D}" type="datetimeFigureOut">
              <a:rPr lang="en-US" smtClean="0"/>
              <a:pPr/>
              <a:t>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A70E-C66F-46CB-9279-BCD8FF348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82E83-8FCF-44CB-AD50-40D9011C2C5D}" type="datetimeFigureOut">
              <a:rPr lang="en-US" smtClean="0"/>
              <a:pPr/>
              <a:t>1/16/2013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A70E-C66F-46CB-9279-BCD8FF348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82E83-8FCF-44CB-AD50-40D9011C2C5D}" type="datetimeFigureOut">
              <a:rPr lang="en-US" smtClean="0"/>
              <a:pPr/>
              <a:t>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A70E-C66F-46CB-9279-BCD8FF348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82E83-8FCF-44CB-AD50-40D9011C2C5D}" type="datetimeFigureOut">
              <a:rPr lang="en-US" smtClean="0"/>
              <a:pPr/>
              <a:t>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A70E-C66F-46CB-9279-BCD8FF348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\\pblfpr\users\David\_Graphics\Oxygen Graphics\SolidGround\Master\Master-SolidGround_C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839200" cy="609600"/>
          </a:xfrm>
        </p:spPr>
        <p:txBody>
          <a:bodyPr/>
          <a:lstStyle>
            <a:lvl1pPr>
              <a:defRPr b="1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9067800" cy="6019800"/>
          </a:xfrm>
        </p:spPr>
        <p:txBody>
          <a:bodyPr>
            <a:normAutofit/>
          </a:bodyPr>
          <a:lstStyle>
            <a:lvl1pPr>
              <a:defRPr sz="2800" b="1">
                <a:solidFill>
                  <a:srgbClr val="FFFF00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1pPr>
            <a:lvl2pPr>
              <a:defRPr sz="2400"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2pPr>
            <a:lvl3pPr>
              <a:defRPr sz="2400"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3pPr>
            <a:lvl4pPr>
              <a:defRPr sz="2400"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4pPr>
            <a:lvl5pPr>
              <a:defRPr sz="2400"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\\pblfpr\users\David\_Graphics\Oxygen Graphics\SolidGround\Master\Master-SolidGround_A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2743200" y="838200"/>
            <a:ext cx="6400800" cy="6019800"/>
          </a:xfrm>
        </p:spPr>
        <p:txBody>
          <a:bodyPr>
            <a:normAutofit/>
          </a:bodyPr>
          <a:lstStyle>
            <a:lvl1pPr>
              <a:defRPr sz="3200" b="1">
                <a:solidFill>
                  <a:srgbClr val="FFFF00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1pPr>
            <a:lvl2pPr>
              <a:defRPr sz="2800"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2pPr>
            <a:lvl3pPr>
              <a:defRPr sz="2800"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3pPr>
            <a:lvl4pPr>
              <a:defRPr sz="2800"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4pPr>
            <a:lvl5pPr>
              <a:defRPr sz="2800"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76200"/>
            <a:ext cx="6400800" cy="609600"/>
          </a:xfrm>
        </p:spPr>
        <p:txBody>
          <a:bodyPr>
            <a:noAutofit/>
          </a:bodyPr>
          <a:lstStyle>
            <a:lvl1pPr>
              <a:defRPr sz="4400" b="1">
                <a:solidFill>
                  <a:srgbClr val="D3FDE7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82E83-8FCF-44CB-AD50-40D9011C2C5D}" type="datetimeFigureOut">
              <a:rPr lang="en-US" smtClean="0"/>
              <a:pPr/>
              <a:t>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A70E-C66F-46CB-9279-BCD8FF348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82E83-8FCF-44CB-AD50-40D9011C2C5D}" type="datetimeFigureOut">
              <a:rPr lang="en-US" smtClean="0"/>
              <a:pPr/>
              <a:t>1/16/2013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A70E-C66F-46CB-9279-BCD8FF348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82E83-8FCF-44CB-AD50-40D9011C2C5D}" type="datetimeFigureOut">
              <a:rPr lang="en-US" smtClean="0"/>
              <a:pPr/>
              <a:t>1/16/2013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A70E-C66F-46CB-9279-BCD8FF348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82E83-8FCF-44CB-AD50-40D9011C2C5D}" type="datetimeFigureOut">
              <a:rPr lang="en-US" smtClean="0"/>
              <a:pPr/>
              <a:t>1/16/2013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A70E-C66F-46CB-9279-BCD8FF348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82E83-8FCF-44CB-AD50-40D9011C2C5D}" type="datetimeFigureOut">
              <a:rPr lang="en-US" smtClean="0"/>
              <a:pPr/>
              <a:t>1/16/2013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A70E-C66F-46CB-9279-BCD8FF348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82E83-8FCF-44CB-AD50-40D9011C2C5D}" type="datetimeFigureOut">
              <a:rPr lang="en-US" smtClean="0"/>
              <a:pPr/>
              <a:t>1/16/2013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A70E-C66F-46CB-9279-BCD8FF348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82E83-8FCF-44CB-AD50-40D9011C2C5D}" type="datetimeFigureOut">
              <a:rPr lang="en-US" smtClean="0"/>
              <a:pPr/>
              <a:t>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0A70E-C66F-46CB-9279-BCD8FF348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\\pblfpr\users\David\_Graphics\Oxygen Graphics\SolidGround\Master\Master-SolidGround_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5602069"/>
            <a:ext cx="9144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4400" b="1" cap="none" spc="150" dirty="0" smtClean="0">
                <a:ln w="11430"/>
                <a:solidFill>
                  <a:srgbClr val="F8F8F8"/>
                </a:solidFill>
                <a:effectLst>
                  <a:outerShdw blurRad="25400" dist="38100" dir="2700000" algn="tl" rotWithShape="0">
                    <a:srgbClr val="000000"/>
                  </a:outerShdw>
                </a:effectLst>
                <a:latin typeface="+mj-lt"/>
              </a:rPr>
              <a:t>My Church Family’s Responsibility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3600" b="1" cap="none" spc="150" dirty="0" smtClean="0">
                <a:ln w="11430"/>
                <a:solidFill>
                  <a:srgbClr val="FFFF00"/>
                </a:solidFill>
                <a:effectLst>
                  <a:outerShdw blurRad="25400" dist="38100" dir="2700000" algn="tl" rotWithShape="0">
                    <a:srgbClr val="000000"/>
                  </a:outerShdw>
                </a:effectLst>
                <a:latin typeface="Lucida Handwriting" pitchFamily="66" charset="0"/>
              </a:rPr>
              <a:t>Toward Its Young People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" y="518160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chemeClr val="bg1"/>
                </a:solidFill>
              </a:rPr>
              <a:t>Lesson </a:t>
            </a:r>
            <a:r>
              <a:rPr lang="en-US" sz="2800" b="1" u="sng" dirty="0" smtClean="0">
                <a:solidFill>
                  <a:schemeClr val="bg1"/>
                </a:solidFill>
              </a:rPr>
              <a:t>11</a:t>
            </a:r>
            <a:r>
              <a:rPr lang="en-US" sz="2800" b="1" dirty="0" smtClean="0">
                <a:solidFill>
                  <a:schemeClr val="bg1"/>
                </a:solidFill>
              </a:rPr>
              <a:t>: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57800" y="76200"/>
            <a:ext cx="384592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Lucida Handwriting" pitchFamily="66" charset="0"/>
              </a:rPr>
              <a:t>My Church Family</a:t>
            </a:r>
            <a:endParaRPr lang="en-US" sz="28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5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Lucida Handwriting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3 things that influence the development of faith in a child</a:t>
            </a:r>
          </a:p>
          <a:p>
            <a:pPr lvl="1"/>
            <a:r>
              <a:rPr lang="en-US" u="sng" dirty="0" smtClean="0"/>
              <a:t>WHAT HAPPENS IN THE HOME</a:t>
            </a:r>
          </a:p>
          <a:p>
            <a:pPr lvl="2"/>
            <a:r>
              <a:rPr lang="en-US" dirty="0" smtClean="0"/>
              <a:t>Parents are </a:t>
            </a:r>
            <a:r>
              <a:rPr lang="en-US" dirty="0" smtClean="0"/>
              <a:t>primary </a:t>
            </a:r>
            <a:r>
              <a:rPr lang="en-US" dirty="0" smtClean="0"/>
              <a:t>influence in teens’ </a:t>
            </a:r>
            <a:r>
              <a:rPr lang="en-US" dirty="0" smtClean="0"/>
              <a:t>lives (God’s design)</a:t>
            </a:r>
            <a:endParaRPr lang="en-US" dirty="0" smtClean="0"/>
          </a:p>
          <a:p>
            <a:pPr lvl="2"/>
            <a:r>
              <a:rPr lang="en-US" dirty="0" smtClean="0"/>
              <a:t>Deuteronomy </a:t>
            </a:r>
            <a:r>
              <a:rPr lang="en-US" dirty="0" smtClean="0"/>
              <a:t>6:4-9 is a parent’s God-given </a:t>
            </a:r>
            <a:r>
              <a:rPr lang="en-US" dirty="0" smtClean="0"/>
              <a:t>duty</a:t>
            </a:r>
            <a:endParaRPr lang="en-US" dirty="0" smtClean="0"/>
          </a:p>
          <a:p>
            <a:pPr lvl="2"/>
            <a:r>
              <a:rPr lang="en-US" dirty="0" smtClean="0"/>
              <a:t>Children must see true Christianity lived out in front of </a:t>
            </a:r>
            <a:r>
              <a:rPr lang="en-US" dirty="0" smtClean="0"/>
              <a:t>them</a:t>
            </a:r>
          </a:p>
          <a:p>
            <a:pPr lvl="1"/>
            <a:r>
              <a:rPr lang="en-US" u="sng" dirty="0" smtClean="0"/>
              <a:t>WHAT HAPPENS IN THE CHURCH</a:t>
            </a:r>
          </a:p>
          <a:p>
            <a:pPr lvl="2"/>
            <a:r>
              <a:rPr lang="en-US" dirty="0" smtClean="0"/>
              <a:t>The entire church (not just the youth program) has a tremendous influence on the development of </a:t>
            </a:r>
            <a:r>
              <a:rPr lang="en-US" dirty="0" smtClean="0"/>
              <a:t>faith</a:t>
            </a:r>
          </a:p>
          <a:p>
            <a:pPr lvl="2"/>
            <a:r>
              <a:rPr lang="en-US" dirty="0" smtClean="0"/>
              <a:t>The Lord’s church must stay focused on its young people’s individual (not mass-produced) relationships with </a:t>
            </a:r>
            <a:r>
              <a:rPr lang="en-US" dirty="0" smtClean="0"/>
              <a:t>Christ</a:t>
            </a:r>
          </a:p>
          <a:p>
            <a:pPr lvl="2"/>
            <a:r>
              <a:rPr lang="en-US" dirty="0" smtClean="0"/>
              <a:t>When young people graduate from high school, research shows </a:t>
            </a:r>
            <a:r>
              <a:rPr lang="en-US" dirty="0" smtClean="0"/>
              <a:t>they </a:t>
            </a:r>
            <a:r>
              <a:rPr lang="en-US" dirty="0" smtClean="0"/>
              <a:t>need </a:t>
            </a:r>
            <a:r>
              <a:rPr lang="en-US" dirty="0" smtClean="0"/>
              <a:t>7 </a:t>
            </a:r>
            <a:r>
              <a:rPr lang="en-US" dirty="0" smtClean="0"/>
              <a:t>meaningful “connections” to the church (apart from the youth program) for them to remain </a:t>
            </a:r>
            <a:r>
              <a:rPr lang="en-US" dirty="0" smtClean="0"/>
              <a:t>faithful</a:t>
            </a:r>
          </a:p>
          <a:p>
            <a:pPr lvl="1"/>
            <a:r>
              <a:rPr lang="en-US" u="sng" dirty="0" smtClean="0"/>
              <a:t>WHAT HAPPENS IN THE </a:t>
            </a:r>
            <a:r>
              <a:rPr lang="en-US" u="sng" dirty="0" smtClean="0"/>
              <a:t>CULTURE</a:t>
            </a: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3528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3600" b="1" cap="none" spc="150" dirty="0" smtClean="0">
                <a:ln w="11430"/>
                <a:solidFill>
                  <a:srgbClr val="F8F8F8"/>
                </a:solidFill>
                <a:effectLst>
                  <a:outerShdw blurRad="25400" dist="38100" dir="2700000" algn="tl" rotWithShape="0">
                    <a:srgbClr val="000000"/>
                  </a:outerShdw>
                </a:effectLst>
                <a:latin typeface="+mj-lt"/>
              </a:rPr>
              <a:t>Responsibility</a:t>
            </a:r>
          </a:p>
        </p:txBody>
      </p:sp>
      <p:sp>
        <p:nvSpPr>
          <p:cNvPr id="5" name="Rectangle 4"/>
          <p:cNvSpPr/>
          <p:nvPr/>
        </p:nvSpPr>
        <p:spPr>
          <a:xfrm>
            <a:off x="3124200" y="86380"/>
            <a:ext cx="5943600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3000" b="1" cap="none" spc="150" dirty="0" smtClean="0">
                <a:ln w="11430"/>
                <a:solidFill>
                  <a:srgbClr val="FFFF00"/>
                </a:solidFill>
                <a:effectLst>
                  <a:outerShdw blurRad="25400" dist="38100" dir="2700000" algn="tl" rotWithShape="0">
                    <a:srgbClr val="000000"/>
                  </a:outerShdw>
                </a:effectLst>
                <a:latin typeface="Lucida Handwriting" pitchFamily="66" charset="0"/>
              </a:rPr>
              <a:t>Toward Its Young People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8839200" cy="6019800"/>
          </a:xfrm>
        </p:spPr>
        <p:txBody>
          <a:bodyPr>
            <a:normAutofit lnSpcReduction="10000"/>
          </a:bodyPr>
          <a:lstStyle/>
          <a:p>
            <a:pPr lvl="0">
              <a:lnSpc>
                <a:spcPct val="107000"/>
              </a:lnSpc>
            </a:pPr>
            <a:r>
              <a:rPr lang="en-US" dirty="0" smtClean="0"/>
              <a:t>Goal of Church Family Toward Young People &amp; Families</a:t>
            </a:r>
          </a:p>
          <a:p>
            <a:pPr lvl="1">
              <a:lnSpc>
                <a:spcPct val="107000"/>
              </a:lnSpc>
            </a:pPr>
            <a:r>
              <a:rPr lang="en-US" dirty="0" smtClean="0"/>
              <a:t>Equip </a:t>
            </a:r>
            <a:r>
              <a:rPr lang="en-US" dirty="0" smtClean="0"/>
              <a:t>them to work, serve &amp; build up the church </a:t>
            </a:r>
            <a:r>
              <a:rPr lang="en-US" dirty="0" smtClean="0"/>
              <a:t>(Eph. 4:12) </a:t>
            </a:r>
          </a:p>
          <a:p>
            <a:pPr lvl="1">
              <a:lnSpc>
                <a:spcPct val="107000"/>
              </a:lnSpc>
            </a:pPr>
            <a:r>
              <a:rPr lang="en-US" dirty="0" smtClean="0"/>
              <a:t>Grow them </a:t>
            </a:r>
            <a:r>
              <a:rPr lang="en-US" dirty="0" smtClean="0"/>
              <a:t>to maturity in Christ (Eph</a:t>
            </a:r>
            <a:r>
              <a:rPr lang="en-US" dirty="0" smtClean="0"/>
              <a:t>. 4:13-16)</a:t>
            </a:r>
          </a:p>
          <a:p>
            <a:pPr lvl="1">
              <a:lnSpc>
                <a:spcPct val="107000"/>
              </a:lnSpc>
            </a:pPr>
            <a:r>
              <a:rPr lang="en-US" dirty="0" smtClean="0"/>
              <a:t>Present them </a:t>
            </a:r>
            <a:r>
              <a:rPr lang="en-US" dirty="0" smtClean="0"/>
              <a:t>perfect in Christ at the judgment (Col</a:t>
            </a:r>
            <a:r>
              <a:rPr lang="en-US" dirty="0" smtClean="0"/>
              <a:t>. 1:27-29)</a:t>
            </a:r>
          </a:p>
          <a:p>
            <a:pPr>
              <a:lnSpc>
                <a:spcPct val="107000"/>
              </a:lnSpc>
            </a:pPr>
            <a:r>
              <a:rPr lang="en-US" dirty="0" smtClean="0"/>
              <a:t>The church family’s goal toward/for its young people </a:t>
            </a:r>
            <a:r>
              <a:rPr lang="en-US" i="1" dirty="0" smtClean="0"/>
              <a:t>goes beyond childhood, middle school, high school and teenage years at the home congregation.</a:t>
            </a:r>
            <a:endParaRPr lang="en-US" dirty="0" smtClean="0"/>
          </a:p>
          <a:p>
            <a:pPr lvl="1">
              <a:lnSpc>
                <a:spcPct val="107000"/>
              </a:lnSpc>
            </a:pPr>
            <a:r>
              <a:rPr lang="en-US" dirty="0" smtClean="0"/>
              <a:t>Where </a:t>
            </a:r>
            <a:r>
              <a:rPr lang="en-US" dirty="0" smtClean="0"/>
              <a:t>will that young person be 10 years from now?  25?  50?</a:t>
            </a:r>
          </a:p>
          <a:p>
            <a:pPr lvl="2">
              <a:lnSpc>
                <a:spcPct val="107000"/>
              </a:lnSpc>
            </a:pPr>
            <a:r>
              <a:rPr lang="en-US" dirty="0" smtClean="0"/>
              <a:t>Active </a:t>
            </a:r>
            <a:r>
              <a:rPr lang="en-US" dirty="0" smtClean="0"/>
              <a:t>in the body of Christ?</a:t>
            </a:r>
          </a:p>
          <a:p>
            <a:pPr lvl="2">
              <a:lnSpc>
                <a:spcPct val="107000"/>
              </a:lnSpc>
            </a:pPr>
            <a:r>
              <a:rPr lang="en-US" dirty="0" smtClean="0"/>
              <a:t>A </a:t>
            </a:r>
            <a:r>
              <a:rPr lang="en-US" dirty="0" smtClean="0"/>
              <a:t>mature, faithful, serving, leading, teaching child of God?</a:t>
            </a:r>
          </a:p>
          <a:p>
            <a:pPr lvl="1">
              <a:lnSpc>
                <a:spcPct val="107000"/>
              </a:lnSpc>
            </a:pPr>
            <a:r>
              <a:rPr lang="en-US" dirty="0" smtClean="0"/>
              <a:t>We must look beyond the immediate and aim for the </a:t>
            </a:r>
            <a:r>
              <a:rPr lang="en-US" dirty="0" smtClean="0"/>
              <a:t>future…for </a:t>
            </a:r>
            <a:r>
              <a:rPr lang="en-US" dirty="0" smtClean="0"/>
              <a:t>eternity</a:t>
            </a:r>
            <a:r>
              <a:rPr lang="en-US" dirty="0" smtClean="0"/>
              <a:t>.</a:t>
            </a:r>
          </a:p>
          <a:p>
            <a:pPr lvl="1">
              <a:lnSpc>
                <a:spcPct val="107000"/>
              </a:lnSpc>
            </a:pPr>
            <a:r>
              <a:rPr lang="en-US" dirty="0" smtClean="0"/>
              <a:t>Graduating from high school and the youth group must not mean graduating from God and His church!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3528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3600" b="1" cap="none" spc="150" dirty="0" smtClean="0">
                <a:ln w="11430"/>
                <a:solidFill>
                  <a:srgbClr val="F8F8F8"/>
                </a:solidFill>
                <a:effectLst>
                  <a:outerShdw blurRad="25400" dist="38100" dir="2700000" algn="tl" rotWithShape="0">
                    <a:srgbClr val="000000"/>
                  </a:outerShdw>
                </a:effectLst>
                <a:latin typeface="+mj-lt"/>
              </a:rPr>
              <a:t>Responsibility</a:t>
            </a:r>
          </a:p>
        </p:txBody>
      </p:sp>
      <p:sp>
        <p:nvSpPr>
          <p:cNvPr id="5" name="Rectangle 4"/>
          <p:cNvSpPr/>
          <p:nvPr/>
        </p:nvSpPr>
        <p:spPr>
          <a:xfrm>
            <a:off x="3124200" y="86380"/>
            <a:ext cx="5943600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3000" b="1" cap="none" spc="150" dirty="0" smtClean="0">
                <a:ln w="11430"/>
                <a:solidFill>
                  <a:srgbClr val="FFFF00"/>
                </a:solidFill>
                <a:effectLst>
                  <a:outerShdw blurRad="25400" dist="38100" dir="2700000" algn="tl" rotWithShape="0">
                    <a:srgbClr val="000000"/>
                  </a:outerShdw>
                </a:effectLst>
                <a:latin typeface="Lucida Handwriting" pitchFamily="66" charset="0"/>
              </a:rPr>
              <a:t>Toward Its Young People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lnSpc>
                <a:spcPct val="110000"/>
              </a:lnSpc>
            </a:pPr>
            <a:r>
              <a:rPr lang="en-US" dirty="0" smtClean="0"/>
              <a:t>Working </a:t>
            </a:r>
            <a:r>
              <a:rPr lang="en-US" dirty="0" smtClean="0"/>
              <a:t>Together As a Family for </a:t>
            </a:r>
            <a:r>
              <a:rPr lang="en-US" dirty="0" smtClean="0"/>
              <a:t>the Good of Families</a:t>
            </a:r>
          </a:p>
          <a:p>
            <a:pPr lvl="1"/>
            <a:r>
              <a:rPr lang="en-US" dirty="0" smtClean="0"/>
              <a:t>Equip Parents</a:t>
            </a:r>
          </a:p>
          <a:p>
            <a:pPr lvl="2"/>
            <a:r>
              <a:rPr lang="en-US" dirty="0" smtClean="0"/>
              <a:t>With knowledge to provide for Christian nurture of children</a:t>
            </a:r>
          </a:p>
          <a:p>
            <a:pPr lvl="2"/>
            <a:r>
              <a:rPr lang="en-US" dirty="0" smtClean="0"/>
              <a:t>With heart to set their family &amp; Christian family as a priority</a:t>
            </a:r>
          </a:p>
          <a:p>
            <a:pPr lvl="2"/>
            <a:r>
              <a:rPr lang="en-US" dirty="0" smtClean="0"/>
              <a:t>With tools to communicate the Christian faith to children</a:t>
            </a:r>
          </a:p>
          <a:p>
            <a:pPr lvl="2"/>
            <a:r>
              <a:rPr lang="en-US" dirty="0" smtClean="0"/>
              <a:t>With practical ways to develop spirituality in the home and to give their child a spiritual self identity—“I belong to God”</a:t>
            </a:r>
          </a:p>
          <a:p>
            <a:pPr lvl="1"/>
            <a:r>
              <a:rPr lang="en-US" dirty="0" smtClean="0"/>
              <a:t>Expect Parents to Be Involved in Lives of Their Children</a:t>
            </a:r>
          </a:p>
          <a:p>
            <a:pPr lvl="2"/>
            <a:r>
              <a:rPr lang="en-US" dirty="0" smtClean="0"/>
              <a:t>Expect parents to develop spirituality in the home</a:t>
            </a:r>
          </a:p>
          <a:p>
            <a:pPr lvl="2"/>
            <a:r>
              <a:rPr lang="en-US" dirty="0" smtClean="0"/>
              <a:t>Expect parents to set worship &amp; Bible classes as a priority</a:t>
            </a:r>
          </a:p>
          <a:p>
            <a:pPr lvl="2"/>
            <a:r>
              <a:rPr lang="en-US" dirty="0" smtClean="0"/>
              <a:t>Expect parent involvement in the “Family/Youth Program”</a:t>
            </a:r>
          </a:p>
          <a:p>
            <a:pPr lvl="3"/>
            <a:r>
              <a:rPr lang="en-US" dirty="0" smtClean="0"/>
              <a:t>“If you have a youth in church, you’re in Youth Ministry!”</a:t>
            </a:r>
          </a:p>
          <a:p>
            <a:pPr lvl="3"/>
            <a:r>
              <a:rPr lang="en-US" dirty="0" smtClean="0"/>
              <a:t>Get involved in spiritual and physical aspects of program</a:t>
            </a:r>
          </a:p>
          <a:p>
            <a:pPr lvl="3"/>
            <a:r>
              <a:rPr lang="en-US" dirty="0" smtClean="0"/>
              <a:t>If a congregation continually isolates teens in all they do in the church, they will isolate them right out the door!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3528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3600" b="1" cap="none" spc="150" dirty="0" smtClean="0">
                <a:ln w="11430"/>
                <a:solidFill>
                  <a:srgbClr val="F8F8F8"/>
                </a:solidFill>
                <a:effectLst>
                  <a:outerShdw blurRad="25400" dist="38100" dir="2700000" algn="tl" rotWithShape="0">
                    <a:srgbClr val="000000"/>
                  </a:outerShdw>
                </a:effectLst>
                <a:latin typeface="+mj-lt"/>
              </a:rPr>
              <a:t>Responsibility</a:t>
            </a:r>
          </a:p>
        </p:txBody>
      </p:sp>
      <p:sp>
        <p:nvSpPr>
          <p:cNvPr id="5" name="Rectangle 4"/>
          <p:cNvSpPr/>
          <p:nvPr/>
        </p:nvSpPr>
        <p:spPr>
          <a:xfrm>
            <a:off x="3124200" y="86380"/>
            <a:ext cx="5943600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3000" b="1" cap="none" spc="150" dirty="0" smtClean="0">
                <a:ln w="11430"/>
                <a:solidFill>
                  <a:srgbClr val="FFFF00"/>
                </a:solidFill>
                <a:effectLst>
                  <a:outerShdw blurRad="25400" dist="38100" dir="2700000" algn="tl" rotWithShape="0">
                    <a:srgbClr val="000000"/>
                  </a:outerShdw>
                </a:effectLst>
                <a:latin typeface="Lucida Handwriting" pitchFamily="66" charset="0"/>
              </a:rPr>
              <a:t>Toward Its Young People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Working </a:t>
            </a:r>
            <a:r>
              <a:rPr lang="en-US" dirty="0" smtClean="0"/>
              <a:t>Together As a Family for </a:t>
            </a:r>
            <a:r>
              <a:rPr lang="en-US" dirty="0" smtClean="0"/>
              <a:t>the Good of Families</a:t>
            </a:r>
          </a:p>
          <a:p>
            <a:pPr lvl="1"/>
            <a:r>
              <a:rPr lang="en-US" dirty="0" smtClean="0"/>
              <a:t>Equip the Extended Family (the church)</a:t>
            </a:r>
          </a:p>
          <a:p>
            <a:pPr lvl="2"/>
            <a:r>
              <a:rPr lang="en-US" dirty="0" smtClean="0"/>
              <a:t>With the sense of actually being a family (cf. Mark 3:31-35)</a:t>
            </a:r>
          </a:p>
          <a:p>
            <a:pPr lvl="2"/>
            <a:r>
              <a:rPr lang="en-US" dirty="0" smtClean="0"/>
              <a:t>With motivation to provide ongoing nurture for children</a:t>
            </a:r>
          </a:p>
          <a:p>
            <a:pPr lvl="2"/>
            <a:r>
              <a:rPr lang="en-US" dirty="0" smtClean="0"/>
              <a:t>With invitations to participate in “youth activities”</a:t>
            </a:r>
          </a:p>
          <a:p>
            <a:pPr lvl="1"/>
            <a:r>
              <a:rPr lang="en-US" dirty="0" smtClean="0"/>
              <a:t>Expect the Extended Family to Be Involved in Lives of Children</a:t>
            </a:r>
          </a:p>
          <a:p>
            <a:pPr lvl="2"/>
            <a:r>
              <a:rPr lang="en-US" dirty="0" smtClean="0"/>
              <a:t>“If you’re interested in spiritual development of children in church, you’re in Youth Ministry!”</a:t>
            </a:r>
          </a:p>
          <a:p>
            <a:pPr lvl="2"/>
            <a:r>
              <a:rPr lang="en-US" dirty="0" smtClean="0"/>
              <a:t>Children need various age groups involved in their lives</a:t>
            </a:r>
          </a:p>
          <a:p>
            <a:pPr lvl="3"/>
            <a:r>
              <a:rPr lang="en-US" dirty="0" smtClean="0"/>
              <a:t>Adults with kids at home, kids out of home, or no kids</a:t>
            </a:r>
          </a:p>
          <a:p>
            <a:pPr lvl="3"/>
            <a:r>
              <a:rPr lang="en-US" dirty="0" smtClean="0"/>
              <a:t>Need five different intergenerational relationships: with senior citizens </a:t>
            </a:r>
            <a:r>
              <a:rPr lang="en-US" sz="2000" dirty="0" smtClean="0"/>
              <a:t>(married/single)</a:t>
            </a:r>
            <a:r>
              <a:rPr lang="en-US" dirty="0" smtClean="0"/>
              <a:t>, middle-aged </a:t>
            </a:r>
            <a:r>
              <a:rPr lang="en-US" sz="2000" dirty="0" smtClean="0"/>
              <a:t>(married/single)</a:t>
            </a:r>
            <a:r>
              <a:rPr lang="en-US" dirty="0" smtClean="0"/>
              <a:t>, young adult </a:t>
            </a:r>
            <a:r>
              <a:rPr lang="en-US" sz="2000" dirty="0" smtClean="0"/>
              <a:t>(married/single)</a:t>
            </a:r>
            <a:r>
              <a:rPr lang="en-US" dirty="0" smtClean="0"/>
              <a:t>, college student, etc.</a:t>
            </a: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3528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3600" b="1" cap="none" spc="150" dirty="0" smtClean="0">
                <a:ln w="11430"/>
                <a:solidFill>
                  <a:srgbClr val="F8F8F8"/>
                </a:solidFill>
                <a:effectLst>
                  <a:outerShdw blurRad="25400" dist="38100" dir="2700000" algn="tl" rotWithShape="0">
                    <a:srgbClr val="000000"/>
                  </a:outerShdw>
                </a:effectLst>
                <a:latin typeface="+mj-lt"/>
              </a:rPr>
              <a:t>Responsibility</a:t>
            </a:r>
          </a:p>
        </p:txBody>
      </p:sp>
      <p:sp>
        <p:nvSpPr>
          <p:cNvPr id="5" name="Rectangle 4"/>
          <p:cNvSpPr/>
          <p:nvPr/>
        </p:nvSpPr>
        <p:spPr>
          <a:xfrm>
            <a:off x="3124200" y="86380"/>
            <a:ext cx="5943600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3000" b="1" cap="none" spc="150" dirty="0" smtClean="0">
                <a:ln w="11430"/>
                <a:solidFill>
                  <a:srgbClr val="FFFF00"/>
                </a:solidFill>
                <a:effectLst>
                  <a:outerShdw blurRad="25400" dist="38100" dir="2700000" algn="tl" rotWithShape="0">
                    <a:srgbClr val="000000"/>
                  </a:outerShdw>
                </a:effectLst>
                <a:latin typeface="Lucida Handwriting" pitchFamily="66" charset="0"/>
              </a:rPr>
              <a:t>Toward Its Young People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Working </a:t>
            </a:r>
            <a:r>
              <a:rPr lang="en-US" dirty="0" smtClean="0"/>
              <a:t>Together As a Family for </a:t>
            </a:r>
            <a:r>
              <a:rPr lang="en-US" dirty="0" smtClean="0"/>
              <a:t>the Good of Families</a:t>
            </a:r>
          </a:p>
          <a:p>
            <a:pPr lvl="1"/>
            <a:r>
              <a:rPr lang="en-US" dirty="0" smtClean="0"/>
              <a:t>To grow into mature Christian adults, young people need their 2 formative families (at home &amp; in the church) to work together.</a:t>
            </a:r>
          </a:p>
          <a:p>
            <a:pPr lvl="2"/>
            <a:r>
              <a:rPr lang="en-US" dirty="0" smtClean="0"/>
              <a:t>They need repeated opportunities to observe, dialogue and collaborate with mature Christian adults, to build lasting and meaningful relationships.</a:t>
            </a:r>
          </a:p>
          <a:p>
            <a:pPr lvl="2"/>
            <a:r>
              <a:rPr lang="en-US" dirty="0" smtClean="0"/>
              <a:t>Teens from broken homes need opportunities to be with adults and couples of healthy marriages and homes.</a:t>
            </a:r>
          </a:p>
          <a:p>
            <a:pPr lvl="2"/>
            <a:r>
              <a:rPr lang="en-US" dirty="0" smtClean="0"/>
              <a:t>Young people will imitate the values which surround them.</a:t>
            </a:r>
          </a:p>
          <a:p>
            <a:pPr lvl="2"/>
            <a:r>
              <a:rPr lang="en-US" dirty="0" smtClean="0"/>
              <a:t>The real power for faith formation is not in a youth program but in the families and the extended family of the church.</a:t>
            </a: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3528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3600" b="1" cap="none" spc="150" dirty="0" smtClean="0">
                <a:ln w="11430"/>
                <a:solidFill>
                  <a:srgbClr val="F8F8F8"/>
                </a:solidFill>
                <a:effectLst>
                  <a:outerShdw blurRad="25400" dist="38100" dir="2700000" algn="tl" rotWithShape="0">
                    <a:srgbClr val="000000"/>
                  </a:outerShdw>
                </a:effectLst>
                <a:latin typeface="+mj-lt"/>
              </a:rPr>
              <a:t>Responsibility</a:t>
            </a:r>
          </a:p>
        </p:txBody>
      </p:sp>
      <p:sp>
        <p:nvSpPr>
          <p:cNvPr id="5" name="Rectangle 4"/>
          <p:cNvSpPr/>
          <p:nvPr/>
        </p:nvSpPr>
        <p:spPr>
          <a:xfrm>
            <a:off x="3124200" y="86380"/>
            <a:ext cx="5943600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3000" b="1" cap="none" spc="150" dirty="0" smtClean="0">
                <a:ln w="11430"/>
                <a:solidFill>
                  <a:srgbClr val="FFFF00"/>
                </a:solidFill>
                <a:effectLst>
                  <a:outerShdw blurRad="25400" dist="38100" dir="2700000" algn="tl" rotWithShape="0">
                    <a:srgbClr val="000000"/>
                  </a:outerShdw>
                </a:effectLst>
                <a:latin typeface="Lucida Handwriting" pitchFamily="66" charset="0"/>
              </a:rPr>
              <a:t>Toward Its Young People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Working </a:t>
            </a:r>
            <a:r>
              <a:rPr lang="en-US" dirty="0" smtClean="0"/>
              <a:t>Together As a Family for </a:t>
            </a:r>
            <a:r>
              <a:rPr lang="en-US" dirty="0" smtClean="0"/>
              <a:t>the Good of Families</a:t>
            </a:r>
          </a:p>
          <a:p>
            <a:pPr lvl="1"/>
            <a:r>
              <a:rPr lang="en-US" dirty="0" smtClean="0"/>
              <a:t>Roles for everyone in a Family/Youth Program</a:t>
            </a:r>
          </a:p>
          <a:p>
            <a:pPr lvl="2"/>
            <a:r>
              <a:rPr lang="en-US" dirty="0" smtClean="0"/>
              <a:t>LEADERSHIP Roles</a:t>
            </a:r>
          </a:p>
          <a:p>
            <a:pPr lvl="3"/>
            <a:r>
              <a:rPr lang="en-US" dirty="0" smtClean="0"/>
              <a:t>Adults (esp. parents) who have certain amount of “ownership” and empowered to take charge of events</a:t>
            </a:r>
          </a:p>
          <a:p>
            <a:pPr lvl="2"/>
            <a:r>
              <a:rPr lang="en-US" dirty="0" smtClean="0"/>
              <a:t>VOLUNTEER Roles</a:t>
            </a:r>
          </a:p>
          <a:p>
            <a:pPr lvl="3"/>
            <a:r>
              <a:rPr lang="en-US" dirty="0" smtClean="0"/>
              <a:t>Adults (parents and select adults from the congregation) who sign-up to help coordinate various activities </a:t>
            </a:r>
          </a:p>
          <a:p>
            <a:pPr lvl="2"/>
            <a:r>
              <a:rPr lang="en-US" dirty="0" smtClean="0"/>
              <a:t>PERIODIC Roles</a:t>
            </a:r>
          </a:p>
          <a:p>
            <a:pPr lvl="3"/>
            <a:r>
              <a:rPr lang="en-US" dirty="0" smtClean="0"/>
              <a:t>Adults who fill specific but limited needs, like hosting events in home, making reservations for trips, etc.</a:t>
            </a:r>
          </a:p>
          <a:p>
            <a:pPr lvl="2"/>
            <a:r>
              <a:rPr lang="en-US" dirty="0" smtClean="0"/>
              <a:t>ENCOURAGEMENT/MENTORING Roles</a:t>
            </a:r>
          </a:p>
          <a:p>
            <a:pPr lvl="3"/>
            <a:r>
              <a:rPr lang="en-US" dirty="0" smtClean="0"/>
              <a:t>Greet </a:t>
            </a:r>
            <a:r>
              <a:rPr lang="en-US" dirty="0" smtClean="0"/>
              <a:t>one </a:t>
            </a:r>
            <a:r>
              <a:rPr lang="en-US" dirty="0" smtClean="0"/>
              <a:t>another…Be hospitable </a:t>
            </a:r>
            <a:r>
              <a:rPr lang="en-US" dirty="0" smtClean="0"/>
              <a:t>to one </a:t>
            </a:r>
            <a:r>
              <a:rPr lang="en-US" dirty="0" smtClean="0"/>
              <a:t>another</a:t>
            </a:r>
          </a:p>
          <a:p>
            <a:pPr lvl="3"/>
            <a:r>
              <a:rPr lang="en-US" dirty="0" smtClean="0"/>
              <a:t>Bear one another’s </a:t>
            </a:r>
            <a:r>
              <a:rPr lang="en-US" dirty="0" smtClean="0"/>
              <a:t>burdens…Edify…Pray for one another</a:t>
            </a: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3528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3600" b="1" cap="none" spc="150" dirty="0" smtClean="0">
                <a:ln w="11430"/>
                <a:solidFill>
                  <a:srgbClr val="F8F8F8"/>
                </a:solidFill>
                <a:effectLst>
                  <a:outerShdw blurRad="25400" dist="38100" dir="2700000" algn="tl" rotWithShape="0">
                    <a:srgbClr val="000000"/>
                  </a:outerShdw>
                </a:effectLst>
                <a:latin typeface="+mj-lt"/>
              </a:rPr>
              <a:t>Responsibility</a:t>
            </a:r>
          </a:p>
        </p:txBody>
      </p:sp>
      <p:sp>
        <p:nvSpPr>
          <p:cNvPr id="5" name="Rectangle 4"/>
          <p:cNvSpPr/>
          <p:nvPr/>
        </p:nvSpPr>
        <p:spPr>
          <a:xfrm>
            <a:off x="3124200" y="86380"/>
            <a:ext cx="5943600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3000" b="1" cap="none" spc="150" dirty="0" smtClean="0">
                <a:ln w="11430"/>
                <a:solidFill>
                  <a:srgbClr val="FFFF00"/>
                </a:solidFill>
                <a:effectLst>
                  <a:outerShdw blurRad="25400" dist="38100" dir="2700000" algn="tl" rotWithShape="0">
                    <a:srgbClr val="000000"/>
                  </a:outerShdw>
                </a:effectLst>
                <a:latin typeface="Lucida Handwriting" pitchFamily="66" charset="0"/>
              </a:rPr>
              <a:t>Toward Its Young People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Working </a:t>
            </a:r>
            <a:r>
              <a:rPr lang="en-US" dirty="0" smtClean="0"/>
              <a:t>Together As a Family for </a:t>
            </a:r>
            <a:r>
              <a:rPr lang="en-US" dirty="0" smtClean="0"/>
              <a:t>the Good of Families</a:t>
            </a:r>
          </a:p>
          <a:p>
            <a:pPr lvl="1"/>
            <a:r>
              <a:rPr lang="en-US" dirty="0" smtClean="0"/>
              <a:t>Give every youth a real &amp; clear sense of belonging in the church!</a:t>
            </a:r>
          </a:p>
          <a:p>
            <a:pPr lvl="2"/>
            <a:r>
              <a:rPr lang="en-US" dirty="0" smtClean="0"/>
              <a:t>Young people have a better opportunity to grow toward mature Christian adults when connected to the body of Christ, rather than being isolated from it!</a:t>
            </a:r>
          </a:p>
          <a:p>
            <a:pPr lvl="2"/>
            <a:r>
              <a:rPr lang="en-US" dirty="0" smtClean="0"/>
              <a:t>Work to provide all teenagers with opportunities to serve and minister in the church, working alongside an adult in the church, training them to develop as leaders and teachers</a:t>
            </a:r>
          </a:p>
          <a:p>
            <a:pPr lvl="2"/>
            <a:r>
              <a:rPr lang="en-US" dirty="0" smtClean="0"/>
              <a:t>If they do not BELONG NOW in the church, it won’t BE LONG until they’re NOT in the church!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3528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3600" b="1" cap="none" spc="150" dirty="0" smtClean="0">
                <a:ln w="11430"/>
                <a:solidFill>
                  <a:srgbClr val="F8F8F8"/>
                </a:solidFill>
                <a:effectLst>
                  <a:outerShdw blurRad="25400" dist="38100" dir="2700000" algn="tl" rotWithShape="0">
                    <a:srgbClr val="000000"/>
                  </a:outerShdw>
                </a:effectLst>
                <a:latin typeface="+mj-lt"/>
              </a:rPr>
              <a:t>Responsibility</a:t>
            </a:r>
          </a:p>
        </p:txBody>
      </p:sp>
      <p:sp>
        <p:nvSpPr>
          <p:cNvPr id="5" name="Rectangle 4"/>
          <p:cNvSpPr/>
          <p:nvPr/>
        </p:nvSpPr>
        <p:spPr>
          <a:xfrm>
            <a:off x="3124200" y="86380"/>
            <a:ext cx="5943600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3000" b="1" cap="none" spc="150" dirty="0" smtClean="0">
                <a:ln w="11430"/>
                <a:solidFill>
                  <a:srgbClr val="FFFF00"/>
                </a:solidFill>
                <a:effectLst>
                  <a:outerShdw blurRad="25400" dist="38100" dir="2700000" algn="tl" rotWithShape="0">
                    <a:srgbClr val="000000"/>
                  </a:outerShdw>
                </a:effectLst>
                <a:latin typeface="Lucida Handwriting" pitchFamily="66" charset="0"/>
              </a:rPr>
              <a:t>Toward Its Young People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5334000" y="3048000"/>
            <a:ext cx="3810000" cy="3810000"/>
            <a:chOff x="5334000" y="3048000"/>
            <a:chExt cx="3810000" cy="3810000"/>
          </a:xfrm>
        </p:grpSpPr>
        <p:sp>
          <p:nvSpPr>
            <p:cNvPr id="6" name="Oval 5"/>
            <p:cNvSpPr/>
            <p:nvPr/>
          </p:nvSpPr>
          <p:spPr>
            <a:xfrm>
              <a:off x="5334000" y="3048000"/>
              <a:ext cx="3810000" cy="3810000"/>
            </a:xfrm>
            <a:prstGeom prst="ellipse">
              <a:avLst/>
            </a:prstGeom>
            <a:solidFill>
              <a:schemeClr val="bg1"/>
            </a:solidFill>
            <a:ln w="1016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7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5867400" y="3429000"/>
              <a:ext cx="2733261" cy="149087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>
                  <a:gd name="adj" fmla="val 10670356"/>
                </a:avLst>
              </a:prstTxWarp>
              <a:spAutoFit/>
            </a:bodyPr>
            <a:lstStyle/>
            <a:p>
              <a:pPr algn="ctr"/>
              <a:r>
                <a:rPr lang="en-US" sz="3200" b="0" cap="none" spc="0" dirty="0" smtClean="0">
                  <a:ln w="18415" cmpd="sng">
                    <a:solidFill>
                      <a:schemeClr val="tx1"/>
                    </a:solidFill>
                    <a:prstDash val="solid"/>
                  </a:ln>
                </a:rPr>
                <a:t>Church</a:t>
              </a:r>
              <a:endParaRPr lang="en-US" sz="3200" b="0" cap="none" spc="0" dirty="0">
                <a:ln w="18415" cmpd="sng">
                  <a:solidFill>
                    <a:schemeClr val="tx1"/>
                  </a:solidFill>
                  <a:prstDash val="solid"/>
                </a:ln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815584" y="3657600"/>
            <a:ext cx="2819400" cy="2819400"/>
            <a:chOff x="5815584" y="3657600"/>
            <a:chExt cx="2819400" cy="2819400"/>
          </a:xfrm>
        </p:grpSpPr>
        <p:sp>
          <p:nvSpPr>
            <p:cNvPr id="9" name="Oval 8"/>
            <p:cNvSpPr/>
            <p:nvPr/>
          </p:nvSpPr>
          <p:spPr>
            <a:xfrm>
              <a:off x="5815584" y="3657600"/>
              <a:ext cx="2819400" cy="2819400"/>
            </a:xfrm>
            <a:prstGeom prst="ellipse">
              <a:avLst/>
            </a:prstGeom>
            <a:solidFill>
              <a:schemeClr val="bg1"/>
            </a:solidFill>
            <a:ln w="1016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7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108192" y="4005469"/>
              <a:ext cx="2295939" cy="1252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>
                  <a:gd name="adj" fmla="val 10670356"/>
                </a:avLst>
              </a:prstTxWarp>
              <a:spAutoFit/>
            </a:bodyPr>
            <a:lstStyle/>
            <a:p>
              <a:pPr algn="ctr"/>
              <a:r>
                <a:rPr lang="en-US" sz="3200" b="0" cap="none" spc="0" dirty="0" smtClean="0">
                  <a:ln w="18415" cmpd="sng">
                    <a:solidFill>
                      <a:schemeClr val="tx1"/>
                    </a:solidFill>
                    <a:prstDash val="solid"/>
                  </a:ln>
                </a:rPr>
                <a:t>Family</a:t>
              </a:r>
              <a:endParaRPr lang="en-US" sz="3200" b="0" cap="none" spc="0" dirty="0">
                <a:ln w="18415" cmpd="sng">
                  <a:solidFill>
                    <a:schemeClr val="tx1"/>
                  </a:solidFill>
                  <a:prstDash val="solid"/>
                </a:ln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733800" y="5074920"/>
            <a:ext cx="1783080" cy="1783080"/>
            <a:chOff x="6355080" y="4312920"/>
            <a:chExt cx="1783080" cy="1783080"/>
          </a:xfrm>
        </p:grpSpPr>
        <p:sp>
          <p:nvSpPr>
            <p:cNvPr id="11" name="Oval 10"/>
            <p:cNvSpPr/>
            <p:nvPr/>
          </p:nvSpPr>
          <p:spPr>
            <a:xfrm>
              <a:off x="6355080" y="4312920"/>
              <a:ext cx="1783080" cy="1783080"/>
            </a:xfrm>
            <a:prstGeom prst="ellipse">
              <a:avLst/>
            </a:prstGeom>
            <a:solidFill>
              <a:schemeClr val="bg1"/>
            </a:solidFill>
            <a:ln w="1016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7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510528" y="4757530"/>
              <a:ext cx="1475960" cy="80507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200" b="0" cap="none" spc="0" dirty="0" smtClean="0">
                  <a:ln w="18415" cmpd="sng">
                    <a:solidFill>
                      <a:schemeClr val="tx1"/>
                    </a:solidFill>
                    <a:prstDash val="solid"/>
                  </a:ln>
                </a:rPr>
                <a:t>Youth</a:t>
              </a:r>
              <a:endParaRPr lang="en-US" sz="3200" b="0" cap="none" spc="0" dirty="0">
                <a:ln w="18415" cmpd="sng">
                  <a:solidFill>
                    <a:schemeClr val="tx1"/>
                  </a:solidFill>
                  <a:prstDash val="solid"/>
                </a:ln>
              </a:endParaRP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6827E-6 L 0.28594 -0.10314 " pathEditMode="relative" rAng="0" ptsTypes="AA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" y="-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2067</TotalTime>
  <Words>905</Words>
  <Application>Microsoft Office PowerPoint</Application>
  <PresentationFormat>On-screen Show (4:3)</PresentationFormat>
  <Paragraphs>86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32</cp:revision>
  <dcterms:created xsi:type="dcterms:W3CDTF">2011-11-06T00:39:13Z</dcterms:created>
  <dcterms:modified xsi:type="dcterms:W3CDTF">2013-01-16T21:46:48Z</dcterms:modified>
</cp:coreProperties>
</file>