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11"/>
  </p:handoutMasterIdLst>
  <p:sldIdLst>
    <p:sldId id="256" r:id="rId2"/>
    <p:sldId id="304" r:id="rId3"/>
    <p:sldId id="305" r:id="rId4"/>
    <p:sldId id="307" r:id="rId5"/>
    <p:sldId id="308" r:id="rId6"/>
    <p:sldId id="309" r:id="rId7"/>
    <p:sldId id="310" r:id="rId8"/>
    <p:sldId id="311" r:id="rId9"/>
    <p:sldId id="312" r:id="rId10"/>
  </p:sldIdLst>
  <p:sldSz cx="9144000" cy="6858000" type="screen4x3"/>
  <p:notesSz cx="7023100"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3FDE7"/>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64" autoAdjust="0"/>
    <p:restoredTop sz="94747" autoAdjust="0"/>
  </p:normalViewPr>
  <p:slideViewPr>
    <p:cSldViewPr>
      <p:cViewPr>
        <p:scale>
          <a:sx n="60" d="100"/>
          <a:sy n="60" d="100"/>
        </p:scale>
        <p:origin x="-144" y="-126"/>
      </p:cViewPr>
      <p:guideLst>
        <p:guide orient="horz" pos="2160"/>
        <p:guide pos="2880"/>
      </p:guideLst>
    </p:cSldViewPr>
  </p:slideViewPr>
  <p:outlineViewPr>
    <p:cViewPr>
      <p:scale>
        <a:sx n="33" d="100"/>
        <a:sy n="33" d="100"/>
      </p:scale>
      <p:origin x="0" y="4326"/>
    </p:cViewPr>
  </p:outlin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238" cy="465138"/>
          </a:xfrm>
          <a:prstGeom prst="rect">
            <a:avLst/>
          </a:prstGeom>
        </p:spPr>
        <p:txBody>
          <a:bodyPr vert="horz" lIns="91427" tIns="45714" rIns="91427" bIns="45714" rtlCol="0"/>
          <a:lstStyle>
            <a:lvl1pPr algn="l">
              <a:defRPr sz="1200"/>
            </a:lvl1pPr>
          </a:lstStyle>
          <a:p>
            <a:endParaRPr lang="en-US"/>
          </a:p>
        </p:txBody>
      </p:sp>
      <p:sp>
        <p:nvSpPr>
          <p:cNvPr id="3" name="Date Placeholder 2"/>
          <p:cNvSpPr>
            <a:spLocks noGrp="1"/>
          </p:cNvSpPr>
          <p:nvPr>
            <p:ph type="dt" sz="quarter" idx="1"/>
          </p:nvPr>
        </p:nvSpPr>
        <p:spPr>
          <a:xfrm>
            <a:off x="3978275" y="0"/>
            <a:ext cx="3043238" cy="465138"/>
          </a:xfrm>
          <a:prstGeom prst="rect">
            <a:avLst/>
          </a:prstGeom>
        </p:spPr>
        <p:txBody>
          <a:bodyPr vert="horz" lIns="91427" tIns="45714" rIns="91427" bIns="45714" rtlCol="0"/>
          <a:lstStyle>
            <a:lvl1pPr algn="r">
              <a:defRPr sz="1200"/>
            </a:lvl1pPr>
          </a:lstStyle>
          <a:p>
            <a:fld id="{2162C3B2-F97C-4688-8FCC-9BB72652FD55}" type="datetimeFigureOut">
              <a:rPr lang="en-US" smtClean="0"/>
              <a:pPr/>
              <a:t>1/9/2013</a:t>
            </a:fld>
            <a:endParaRPr lang="en-US"/>
          </a:p>
        </p:txBody>
      </p:sp>
      <p:sp>
        <p:nvSpPr>
          <p:cNvPr id="4" name="Footer Placeholder 3"/>
          <p:cNvSpPr>
            <a:spLocks noGrp="1"/>
          </p:cNvSpPr>
          <p:nvPr>
            <p:ph type="ftr" sz="quarter" idx="2"/>
          </p:nvPr>
        </p:nvSpPr>
        <p:spPr>
          <a:xfrm>
            <a:off x="0" y="8842375"/>
            <a:ext cx="3043238" cy="465138"/>
          </a:xfrm>
          <a:prstGeom prst="rect">
            <a:avLst/>
          </a:prstGeom>
        </p:spPr>
        <p:txBody>
          <a:bodyPr vert="horz" lIns="91427" tIns="45714" rIns="91427" bIns="45714" rtlCol="0" anchor="b"/>
          <a:lstStyle>
            <a:lvl1pPr algn="l">
              <a:defRPr sz="1200"/>
            </a:lvl1pPr>
          </a:lstStyle>
          <a:p>
            <a:endParaRPr lang="en-US"/>
          </a:p>
        </p:txBody>
      </p:sp>
      <p:sp>
        <p:nvSpPr>
          <p:cNvPr id="5" name="Slide Number Placeholder 4"/>
          <p:cNvSpPr>
            <a:spLocks noGrp="1"/>
          </p:cNvSpPr>
          <p:nvPr>
            <p:ph type="sldNum" sz="quarter" idx="3"/>
          </p:nvPr>
        </p:nvSpPr>
        <p:spPr>
          <a:xfrm>
            <a:off x="3978275" y="8842375"/>
            <a:ext cx="3043238" cy="465138"/>
          </a:xfrm>
          <a:prstGeom prst="rect">
            <a:avLst/>
          </a:prstGeom>
        </p:spPr>
        <p:txBody>
          <a:bodyPr vert="horz" lIns="91427" tIns="45714" rIns="91427" bIns="45714" rtlCol="0" anchor="b"/>
          <a:lstStyle>
            <a:lvl1pPr algn="r">
              <a:defRPr sz="1200"/>
            </a:lvl1pPr>
          </a:lstStyle>
          <a:p>
            <a:fld id="{43772CBE-6530-4CDB-B139-0438EA0E8A2B}" type="slidenum">
              <a:rPr lang="en-US" smtClean="0"/>
              <a:pPr/>
              <a:t>‹#›</a:t>
            </a:fld>
            <a:endParaRPr lang="en-US"/>
          </a:p>
        </p:txBody>
      </p:sp>
    </p:spTree>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AF82E83-8FCF-44CB-AD50-40D9011C2C5D}" type="datetimeFigureOut">
              <a:rPr lang="en-US" smtClean="0"/>
              <a:pPr/>
              <a:t>1/9/2013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190A70E-C66F-46CB-9279-BCD8FF348FE4}"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AF82E83-8FCF-44CB-AD50-40D9011C2C5D}" type="datetimeFigureOut">
              <a:rPr lang="en-US" smtClean="0"/>
              <a:pPr/>
              <a:t>1/9/2013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190A70E-C66F-46CB-9279-BCD8FF348FE4}"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AF82E83-8FCF-44CB-AD50-40D9011C2C5D}" type="datetimeFigureOut">
              <a:rPr lang="en-US" smtClean="0"/>
              <a:pPr/>
              <a:t>1/9/2013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190A70E-C66F-46CB-9279-BCD8FF348FE4}"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AF82E83-8FCF-44CB-AD50-40D9011C2C5D}" type="datetimeFigureOut">
              <a:rPr lang="en-US" smtClean="0"/>
              <a:pPr/>
              <a:t>1/9/2013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190A70E-C66F-46CB-9279-BCD8FF348FE4}"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4" name="Picture 2" descr="\\pblfpr\users\David\_Graphics\Oxygen Graphics\SolidGround\Master\Master-SolidGround_C.jpg"/>
          <p:cNvPicPr>
            <a:picLocks noChangeAspect="1" noChangeArrowheads="1"/>
          </p:cNvPicPr>
          <p:nvPr userDrawn="1"/>
        </p:nvPicPr>
        <p:blipFill>
          <a:blip r:embed="rId2" cstate="print"/>
          <a:srcRect/>
          <a:stretch>
            <a:fillRect/>
          </a:stretch>
        </p:blipFill>
        <p:spPr bwMode="auto">
          <a:xfrm>
            <a:off x="1" y="0"/>
            <a:ext cx="9143999" cy="6858000"/>
          </a:xfrm>
          <a:prstGeom prst="rect">
            <a:avLst/>
          </a:prstGeom>
          <a:noFill/>
        </p:spPr>
      </p:pic>
      <p:sp>
        <p:nvSpPr>
          <p:cNvPr id="2" name="Title 1"/>
          <p:cNvSpPr>
            <a:spLocks noGrp="1"/>
          </p:cNvSpPr>
          <p:nvPr>
            <p:ph type="title"/>
          </p:nvPr>
        </p:nvSpPr>
        <p:spPr>
          <a:xfrm>
            <a:off x="152400" y="76200"/>
            <a:ext cx="8839200" cy="609600"/>
          </a:xfrm>
        </p:spPr>
        <p:txBody>
          <a:bodyPr/>
          <a:lstStyle>
            <a:lvl1pPr>
              <a:defRPr b="1">
                <a:solidFill>
                  <a:schemeClr val="accent5">
                    <a:lumMod val="20000"/>
                    <a:lumOff val="80000"/>
                  </a:schemeClr>
                </a:solidFill>
                <a:effectLst>
                  <a:outerShdw blurRad="50800" dist="50800" dir="2700000" algn="ctr" rotWithShape="0">
                    <a:schemeClr val="tx1"/>
                  </a:outerShdw>
                </a:effectLst>
              </a:defRPr>
            </a:lvl1pPr>
          </a:lstStyle>
          <a:p>
            <a:r>
              <a:rPr lang="en-US" dirty="0" smtClean="0"/>
              <a:t>Click to edit Master title style</a:t>
            </a:r>
            <a:endParaRPr lang="en-US" dirty="0"/>
          </a:p>
        </p:txBody>
      </p:sp>
      <p:sp>
        <p:nvSpPr>
          <p:cNvPr id="3" name="Content Placeholder 2"/>
          <p:cNvSpPr>
            <a:spLocks noGrp="1"/>
          </p:cNvSpPr>
          <p:nvPr>
            <p:ph idx="1"/>
          </p:nvPr>
        </p:nvSpPr>
        <p:spPr>
          <a:xfrm>
            <a:off x="76200" y="838200"/>
            <a:ext cx="9067800" cy="6019800"/>
          </a:xfrm>
        </p:spPr>
        <p:txBody>
          <a:bodyPr>
            <a:normAutofit/>
          </a:bodyPr>
          <a:lstStyle>
            <a:lvl1pPr>
              <a:defRPr sz="2800" b="1">
                <a:solidFill>
                  <a:srgbClr val="FFFF00"/>
                </a:solidFill>
                <a:effectLst>
                  <a:outerShdw blurRad="50800" dist="50800" dir="2700000" algn="ctr" rotWithShape="0">
                    <a:schemeClr val="tx1"/>
                  </a:outerShdw>
                </a:effectLst>
              </a:defRPr>
            </a:lvl1pPr>
            <a:lvl2pPr>
              <a:defRPr sz="2400" b="1">
                <a:solidFill>
                  <a:schemeClr val="bg1"/>
                </a:solidFill>
                <a:effectLst>
                  <a:outerShdw blurRad="50800" dist="50800" dir="2700000" algn="ctr" rotWithShape="0">
                    <a:schemeClr val="tx1"/>
                  </a:outerShdw>
                </a:effectLst>
              </a:defRPr>
            </a:lvl2pPr>
            <a:lvl3pPr>
              <a:defRPr sz="2400" b="1">
                <a:solidFill>
                  <a:schemeClr val="bg1"/>
                </a:solidFill>
                <a:effectLst>
                  <a:outerShdw blurRad="50800" dist="50800" dir="2700000" algn="ctr" rotWithShape="0">
                    <a:schemeClr val="tx1"/>
                  </a:outerShdw>
                </a:effectLst>
              </a:defRPr>
            </a:lvl3pPr>
            <a:lvl4pPr>
              <a:defRPr sz="2400" b="1">
                <a:solidFill>
                  <a:schemeClr val="bg1"/>
                </a:solidFill>
                <a:effectLst>
                  <a:outerShdw blurRad="50800" dist="50800" dir="2700000" algn="ctr" rotWithShape="0">
                    <a:schemeClr val="tx1"/>
                  </a:outerShdw>
                </a:effectLst>
              </a:defRPr>
            </a:lvl4pPr>
            <a:lvl5pPr>
              <a:defRPr sz="2400" b="1">
                <a:solidFill>
                  <a:schemeClr val="bg1"/>
                </a:solidFill>
                <a:effectLst>
                  <a:outerShdw blurRad="50800" dist="50800" dir="2700000" algn="ctr" rotWithShape="0">
                    <a:schemeClr val="tx1"/>
                  </a:outerShdw>
                </a:effectLst>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1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10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1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tmplLst>
          <p:tmpl lvl="1">
            <p:tnLst>
              <p:par>
                <p:cTn presetID="10" presetClass="entr" presetSubtype="0" fill="hold" nodeType="withEffect">
                  <p:stCondLst>
                    <p:cond delay="0"/>
                  </p:stCondLst>
                  <p:childTnLst>
                    <p:set>
                      <p:cBhvr>
                        <p:cTn dur="1" fill="hold">
                          <p:stCondLst>
                            <p:cond delay="0"/>
                          </p:stCondLst>
                        </p:cTn>
                        <p:tgtEl>
                          <p:spTgt spid="3"/>
                        </p:tgtEl>
                        <p:attrNameLst>
                          <p:attrName>style.visibility</p:attrName>
                        </p:attrNameLst>
                      </p:cBhvr>
                      <p:to>
                        <p:strVal val="visible"/>
                      </p:to>
                    </p:set>
                    <p:animEffect transition="in" filter="fade">
                      <p:cBhvr>
                        <p:cTn dur="1000"/>
                        <p:tgtEl>
                          <p:spTgt spid="3"/>
                        </p:tgtEl>
                      </p:cBhvr>
                    </p:animEffect>
                  </p:childTnLst>
                </p:cTn>
              </p:par>
            </p:tnLst>
          </p:tmpl>
          <p:tmpl lvl="2">
            <p:tnLst>
              <p:par>
                <p:cTn presetID="10" presetClass="entr" presetSubtype="0" fill="hold" nodeType="clickEffect">
                  <p:stCondLst>
                    <p:cond delay="0"/>
                  </p:stCondLst>
                  <p:childTnLst>
                    <p:set>
                      <p:cBhvr>
                        <p:cTn dur="1" fill="hold">
                          <p:stCondLst>
                            <p:cond delay="0"/>
                          </p:stCondLst>
                        </p:cTn>
                        <p:tgtEl>
                          <p:spTgt spid="3"/>
                        </p:tgtEl>
                        <p:attrNameLst>
                          <p:attrName>style.visibility</p:attrName>
                        </p:attrNameLst>
                      </p:cBhvr>
                      <p:to>
                        <p:strVal val="visible"/>
                      </p:to>
                    </p:set>
                    <p:animEffect transition="in" filter="fade">
                      <p:cBhvr>
                        <p:cTn dur="1000"/>
                        <p:tgtEl>
                          <p:spTgt spid="3"/>
                        </p:tgtEl>
                      </p:cBhvr>
                    </p:animEffect>
                  </p:childTnLst>
                </p:cTn>
              </p:par>
            </p:tnLst>
          </p:tmpl>
          <p:tmpl lvl="3">
            <p:tnLst>
              <p:par>
                <p:cTn presetID="10" presetClass="entr" presetSubtype="0" fill="hold" nodeType="clickEffect">
                  <p:stCondLst>
                    <p:cond delay="0"/>
                  </p:stCondLst>
                  <p:childTnLst>
                    <p:set>
                      <p:cBhvr>
                        <p:cTn dur="1" fill="hold">
                          <p:stCondLst>
                            <p:cond delay="0"/>
                          </p:stCondLst>
                        </p:cTn>
                        <p:tgtEl>
                          <p:spTgt spid="3"/>
                        </p:tgtEl>
                        <p:attrNameLst>
                          <p:attrName>style.visibility</p:attrName>
                        </p:attrNameLst>
                      </p:cBhvr>
                      <p:to>
                        <p:strVal val="visible"/>
                      </p:to>
                    </p:set>
                    <p:animEffect transition="in" filter="fade">
                      <p:cBhvr>
                        <p:cTn dur="1000"/>
                        <p:tgtEl>
                          <p:spTgt spid="3"/>
                        </p:tgtEl>
                      </p:cBhvr>
                    </p:animEffect>
                  </p:childTnLst>
                </p:cTn>
              </p:par>
            </p:tnLst>
          </p:tmpl>
          <p:tmpl lvl="4">
            <p:tnLst>
              <p:par>
                <p:cTn presetID="10" presetClass="entr" presetSubtype="0" fill="hold" nodeType="clickEffect">
                  <p:stCondLst>
                    <p:cond delay="0"/>
                  </p:stCondLst>
                  <p:childTnLst>
                    <p:set>
                      <p:cBhvr>
                        <p:cTn dur="1" fill="hold">
                          <p:stCondLst>
                            <p:cond delay="0"/>
                          </p:stCondLst>
                        </p:cTn>
                        <p:tgtEl>
                          <p:spTgt spid="3"/>
                        </p:tgtEl>
                        <p:attrNameLst>
                          <p:attrName>style.visibility</p:attrName>
                        </p:attrNameLst>
                      </p:cBhvr>
                      <p:to>
                        <p:strVal val="visible"/>
                      </p:to>
                    </p:set>
                    <p:animEffect transition="in" filter="fade">
                      <p:cBhvr>
                        <p:cTn dur="1000"/>
                        <p:tgtEl>
                          <p:spTgt spid="3"/>
                        </p:tgtEl>
                      </p:cBhvr>
                    </p:animEffect>
                  </p:childTnLst>
                </p:cTn>
              </p:par>
            </p:tnLst>
          </p:tmpl>
          <p:tmpl lvl="5">
            <p:tnLst>
              <p:par>
                <p:cTn presetID="10" presetClass="entr" presetSubtype="0" fill="hold" nodeType="clickEffect">
                  <p:stCondLst>
                    <p:cond delay="0"/>
                  </p:stCondLst>
                  <p:childTnLst>
                    <p:set>
                      <p:cBhvr>
                        <p:cTn dur="1" fill="hold">
                          <p:stCondLst>
                            <p:cond delay="0"/>
                          </p:stCondLst>
                        </p:cTn>
                        <p:tgtEl>
                          <p:spTgt spid="3"/>
                        </p:tgtEl>
                        <p:attrNameLst>
                          <p:attrName>style.visibility</p:attrName>
                        </p:attrNameLst>
                      </p:cBhvr>
                      <p:to>
                        <p:strVal val="visible"/>
                      </p:to>
                    </p:set>
                    <p:animEffect transition="in" filter="fade">
                      <p:cBhvr>
                        <p:cTn dur="1000"/>
                        <p:tgtEl>
                          <p:spTgt spid="3"/>
                        </p:tgtEl>
                      </p:cBhvr>
                    </p:animEffect>
                  </p:childTnLst>
                </p:cTn>
              </p:par>
            </p:tnLst>
          </p:tmpl>
        </p:tmplLst>
      </p:bldP>
    </p:bld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pic>
        <p:nvPicPr>
          <p:cNvPr id="5" name="Picture 2" descr="\\pblfpr\users\David\_Graphics\Oxygen Graphics\SolidGround\Master\Master-SolidGround_A.jpg"/>
          <p:cNvPicPr>
            <a:picLocks noChangeAspect="1" noChangeArrowheads="1"/>
          </p:cNvPicPr>
          <p:nvPr userDrawn="1"/>
        </p:nvPicPr>
        <p:blipFill>
          <a:blip r:embed="rId2" cstate="print"/>
          <a:srcRect/>
          <a:stretch>
            <a:fillRect/>
          </a:stretch>
        </p:blipFill>
        <p:spPr bwMode="auto">
          <a:xfrm>
            <a:off x="0" y="0"/>
            <a:ext cx="9144001" cy="6858000"/>
          </a:xfrm>
          <a:prstGeom prst="rect">
            <a:avLst/>
          </a:prstGeom>
          <a:noFill/>
        </p:spPr>
      </p:pic>
      <p:sp>
        <p:nvSpPr>
          <p:cNvPr id="7" name="Content Placeholder 2"/>
          <p:cNvSpPr>
            <a:spLocks noGrp="1"/>
          </p:cNvSpPr>
          <p:nvPr>
            <p:ph idx="10"/>
          </p:nvPr>
        </p:nvSpPr>
        <p:spPr>
          <a:xfrm>
            <a:off x="2743200" y="838200"/>
            <a:ext cx="6400800" cy="6019800"/>
          </a:xfrm>
        </p:spPr>
        <p:txBody>
          <a:bodyPr>
            <a:normAutofit/>
          </a:bodyPr>
          <a:lstStyle>
            <a:lvl1pPr>
              <a:defRPr sz="3200" b="1">
                <a:solidFill>
                  <a:srgbClr val="FFFF00"/>
                </a:solidFill>
                <a:effectLst>
                  <a:outerShdw blurRad="50800" dist="50800" dir="2700000" algn="ctr" rotWithShape="0">
                    <a:schemeClr val="tx1"/>
                  </a:outerShdw>
                </a:effectLst>
              </a:defRPr>
            </a:lvl1pPr>
            <a:lvl2pPr>
              <a:defRPr sz="2800" b="1">
                <a:solidFill>
                  <a:schemeClr val="bg1"/>
                </a:solidFill>
                <a:effectLst>
                  <a:outerShdw blurRad="50800" dist="50800" dir="2700000" algn="ctr" rotWithShape="0">
                    <a:schemeClr val="tx1"/>
                  </a:outerShdw>
                </a:effectLst>
              </a:defRPr>
            </a:lvl2pPr>
            <a:lvl3pPr>
              <a:defRPr sz="2800" b="1">
                <a:solidFill>
                  <a:schemeClr val="bg1"/>
                </a:solidFill>
                <a:effectLst>
                  <a:outerShdw blurRad="50800" dist="50800" dir="2700000" algn="ctr" rotWithShape="0">
                    <a:schemeClr val="tx1"/>
                  </a:outerShdw>
                </a:effectLst>
              </a:defRPr>
            </a:lvl3pPr>
            <a:lvl4pPr>
              <a:defRPr sz="2800" b="1">
                <a:solidFill>
                  <a:schemeClr val="bg1"/>
                </a:solidFill>
                <a:effectLst>
                  <a:outerShdw blurRad="50800" dist="50800" dir="2700000" algn="ctr" rotWithShape="0">
                    <a:schemeClr val="tx1"/>
                  </a:outerShdw>
                </a:effectLst>
              </a:defRPr>
            </a:lvl4pPr>
            <a:lvl5pPr>
              <a:defRPr sz="2800" b="1">
                <a:solidFill>
                  <a:schemeClr val="bg1"/>
                </a:solidFill>
                <a:effectLst>
                  <a:outerShdw blurRad="50800" dist="50800" dir="2700000" algn="ctr" rotWithShape="0">
                    <a:schemeClr val="tx1"/>
                  </a:outerShdw>
                </a:effectLst>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2" name="Title 1"/>
          <p:cNvSpPr>
            <a:spLocks noGrp="1"/>
          </p:cNvSpPr>
          <p:nvPr>
            <p:ph type="title"/>
          </p:nvPr>
        </p:nvSpPr>
        <p:spPr>
          <a:xfrm>
            <a:off x="2590800" y="76200"/>
            <a:ext cx="6400800" cy="609600"/>
          </a:xfrm>
        </p:spPr>
        <p:txBody>
          <a:bodyPr>
            <a:noAutofit/>
          </a:bodyPr>
          <a:lstStyle>
            <a:lvl1pPr>
              <a:defRPr sz="4400" b="1">
                <a:solidFill>
                  <a:srgbClr val="D3FDE7"/>
                </a:solidFill>
                <a:effectLst>
                  <a:outerShdw blurRad="50800" dist="50800" dir="2700000" algn="ctr" rotWithShape="0">
                    <a:schemeClr val="tx1"/>
                  </a:outerShdw>
                </a:effectLst>
              </a:defRPr>
            </a:lvl1pPr>
          </a:lstStyle>
          <a:p>
            <a:r>
              <a:rPr lang="en-US" dirty="0" smtClean="0"/>
              <a:t>Click to edit Master title style</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fade">
                                      <p:cBhvr>
                                        <p:cTn id="7" dur="1000"/>
                                        <p:tgtEl>
                                          <p:spTgt spid="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7">
                                            <p:txEl>
                                              <p:pRg st="1" end="1"/>
                                            </p:txEl>
                                          </p:spTgt>
                                        </p:tgtEl>
                                        <p:attrNameLst>
                                          <p:attrName>style.visibility</p:attrName>
                                        </p:attrNameLst>
                                      </p:cBhvr>
                                      <p:to>
                                        <p:strVal val="visible"/>
                                      </p:to>
                                    </p:set>
                                    <p:animEffect transition="in" filter="fade">
                                      <p:cBhvr>
                                        <p:cTn id="12" dur="1000"/>
                                        <p:tgtEl>
                                          <p:spTgt spid="7">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7">
                                            <p:txEl>
                                              <p:pRg st="2" end="2"/>
                                            </p:txEl>
                                          </p:spTgt>
                                        </p:tgtEl>
                                        <p:attrNameLst>
                                          <p:attrName>style.visibility</p:attrName>
                                        </p:attrNameLst>
                                      </p:cBhvr>
                                      <p:to>
                                        <p:strVal val="visible"/>
                                      </p:to>
                                    </p:set>
                                    <p:animEffect transition="in" filter="fade">
                                      <p:cBhvr>
                                        <p:cTn id="17" dur="1000"/>
                                        <p:tgtEl>
                                          <p:spTgt spid="7">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7">
                                            <p:txEl>
                                              <p:pRg st="3" end="3"/>
                                            </p:txEl>
                                          </p:spTgt>
                                        </p:tgtEl>
                                        <p:attrNameLst>
                                          <p:attrName>style.visibility</p:attrName>
                                        </p:attrNameLst>
                                      </p:cBhvr>
                                      <p:to>
                                        <p:strVal val="visible"/>
                                      </p:to>
                                    </p:set>
                                    <p:animEffect transition="in" filter="fade">
                                      <p:cBhvr>
                                        <p:cTn id="22" dur="1000"/>
                                        <p:tgtEl>
                                          <p:spTgt spid="7">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7">
                                            <p:txEl>
                                              <p:pRg st="4" end="4"/>
                                            </p:txEl>
                                          </p:spTgt>
                                        </p:tgtEl>
                                        <p:attrNameLst>
                                          <p:attrName>style.visibility</p:attrName>
                                        </p:attrNameLst>
                                      </p:cBhvr>
                                      <p:to>
                                        <p:strVal val="visible"/>
                                      </p:to>
                                    </p:set>
                                    <p:animEffect transition="in" filter="fade">
                                      <p:cBhvr>
                                        <p:cTn id="27" dur="1000"/>
                                        <p:tgtEl>
                                          <p:spTgt spid="7">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p">
        <p:tmplLst>
          <p:tmpl lvl="1">
            <p:tnLst>
              <p:par>
                <p:cTn presetID="10" presetClass="entr" presetSubtype="0" fill="hold" nodeType="withEffect">
                  <p:stCondLst>
                    <p:cond delay="0"/>
                  </p:stCondLst>
                  <p:childTnLst>
                    <p:set>
                      <p:cBhvr>
                        <p:cTn dur="1" fill="hold">
                          <p:stCondLst>
                            <p:cond delay="0"/>
                          </p:stCondLst>
                        </p:cTn>
                        <p:tgtEl>
                          <p:spTgt spid="7"/>
                        </p:tgtEl>
                        <p:attrNameLst>
                          <p:attrName>style.visibility</p:attrName>
                        </p:attrNameLst>
                      </p:cBhvr>
                      <p:to>
                        <p:strVal val="visible"/>
                      </p:to>
                    </p:set>
                    <p:animEffect transition="in" filter="fade">
                      <p:cBhvr>
                        <p:cTn dur="1000"/>
                        <p:tgtEl>
                          <p:spTgt spid="7"/>
                        </p:tgtEl>
                      </p:cBhvr>
                    </p:animEffect>
                  </p:childTnLst>
                </p:cTn>
              </p:par>
            </p:tnLst>
          </p:tmpl>
          <p:tmpl lvl="2">
            <p:tnLst>
              <p:par>
                <p:cTn presetID="10" presetClass="entr" presetSubtype="0" fill="hold" nodeType="clickEffect">
                  <p:stCondLst>
                    <p:cond delay="0"/>
                  </p:stCondLst>
                  <p:childTnLst>
                    <p:set>
                      <p:cBhvr>
                        <p:cTn dur="1" fill="hold">
                          <p:stCondLst>
                            <p:cond delay="0"/>
                          </p:stCondLst>
                        </p:cTn>
                        <p:tgtEl>
                          <p:spTgt spid="7"/>
                        </p:tgtEl>
                        <p:attrNameLst>
                          <p:attrName>style.visibility</p:attrName>
                        </p:attrNameLst>
                      </p:cBhvr>
                      <p:to>
                        <p:strVal val="visible"/>
                      </p:to>
                    </p:set>
                    <p:animEffect transition="in" filter="fade">
                      <p:cBhvr>
                        <p:cTn dur="1000"/>
                        <p:tgtEl>
                          <p:spTgt spid="7"/>
                        </p:tgtEl>
                      </p:cBhvr>
                    </p:animEffect>
                  </p:childTnLst>
                </p:cTn>
              </p:par>
            </p:tnLst>
          </p:tmpl>
          <p:tmpl lvl="3">
            <p:tnLst>
              <p:par>
                <p:cTn presetID="10" presetClass="entr" presetSubtype="0" fill="hold" nodeType="clickEffect">
                  <p:stCondLst>
                    <p:cond delay="0"/>
                  </p:stCondLst>
                  <p:childTnLst>
                    <p:set>
                      <p:cBhvr>
                        <p:cTn dur="1" fill="hold">
                          <p:stCondLst>
                            <p:cond delay="0"/>
                          </p:stCondLst>
                        </p:cTn>
                        <p:tgtEl>
                          <p:spTgt spid="7"/>
                        </p:tgtEl>
                        <p:attrNameLst>
                          <p:attrName>style.visibility</p:attrName>
                        </p:attrNameLst>
                      </p:cBhvr>
                      <p:to>
                        <p:strVal val="visible"/>
                      </p:to>
                    </p:set>
                    <p:animEffect transition="in" filter="fade">
                      <p:cBhvr>
                        <p:cTn dur="1000"/>
                        <p:tgtEl>
                          <p:spTgt spid="7"/>
                        </p:tgtEl>
                      </p:cBhvr>
                    </p:animEffect>
                  </p:childTnLst>
                </p:cTn>
              </p:par>
            </p:tnLst>
          </p:tmpl>
          <p:tmpl lvl="4">
            <p:tnLst>
              <p:par>
                <p:cTn presetID="10" presetClass="entr" presetSubtype="0" fill="hold" nodeType="clickEffect">
                  <p:stCondLst>
                    <p:cond delay="0"/>
                  </p:stCondLst>
                  <p:childTnLst>
                    <p:set>
                      <p:cBhvr>
                        <p:cTn dur="1" fill="hold">
                          <p:stCondLst>
                            <p:cond delay="0"/>
                          </p:stCondLst>
                        </p:cTn>
                        <p:tgtEl>
                          <p:spTgt spid="7"/>
                        </p:tgtEl>
                        <p:attrNameLst>
                          <p:attrName>style.visibility</p:attrName>
                        </p:attrNameLst>
                      </p:cBhvr>
                      <p:to>
                        <p:strVal val="visible"/>
                      </p:to>
                    </p:set>
                    <p:animEffect transition="in" filter="fade">
                      <p:cBhvr>
                        <p:cTn dur="1000"/>
                        <p:tgtEl>
                          <p:spTgt spid="7"/>
                        </p:tgtEl>
                      </p:cBhvr>
                    </p:animEffect>
                  </p:childTnLst>
                </p:cTn>
              </p:par>
            </p:tnLst>
          </p:tmpl>
          <p:tmpl lvl="5">
            <p:tnLst>
              <p:par>
                <p:cTn presetID="10" presetClass="entr" presetSubtype="0" fill="hold" nodeType="clickEffect">
                  <p:stCondLst>
                    <p:cond delay="0"/>
                  </p:stCondLst>
                  <p:childTnLst>
                    <p:set>
                      <p:cBhvr>
                        <p:cTn dur="1" fill="hold">
                          <p:stCondLst>
                            <p:cond delay="0"/>
                          </p:stCondLst>
                        </p:cTn>
                        <p:tgtEl>
                          <p:spTgt spid="7"/>
                        </p:tgtEl>
                        <p:attrNameLst>
                          <p:attrName>style.visibility</p:attrName>
                        </p:attrNameLst>
                      </p:cBhvr>
                      <p:to>
                        <p:strVal val="visible"/>
                      </p:to>
                    </p:set>
                    <p:animEffect transition="in" filter="fade">
                      <p:cBhvr>
                        <p:cTn dur="1000"/>
                        <p:tgtEl>
                          <p:spTgt spid="7"/>
                        </p:tgtEl>
                      </p:cBhvr>
                    </p:animEffect>
                  </p:childTnLst>
                </p:cTn>
              </p:par>
            </p:tnLst>
          </p:tmpl>
        </p:tmplLst>
      </p:bldP>
    </p:bld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AF82E83-8FCF-44CB-AD50-40D9011C2C5D}" type="datetimeFigureOut">
              <a:rPr lang="en-US" smtClean="0"/>
              <a:pPr/>
              <a:t>1/9/2013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190A70E-C66F-46CB-9279-BCD8FF348FE4}"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AF82E83-8FCF-44CB-AD50-40D9011C2C5D}" type="datetimeFigureOut">
              <a:rPr lang="en-US" smtClean="0"/>
              <a:pPr/>
              <a:t>1/9/2013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190A70E-C66F-46CB-9279-BCD8FF348FE4}"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AF82E83-8FCF-44CB-AD50-40D9011C2C5D}" type="datetimeFigureOut">
              <a:rPr lang="en-US" smtClean="0"/>
              <a:pPr/>
              <a:t>1/9/2013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190A70E-C66F-46CB-9279-BCD8FF348FE4}"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AF82E83-8FCF-44CB-AD50-40D9011C2C5D}" type="datetimeFigureOut">
              <a:rPr lang="en-US" smtClean="0"/>
              <a:pPr/>
              <a:t>1/9/2013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190A70E-C66F-46CB-9279-BCD8FF348FE4}"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AF82E83-8FCF-44CB-AD50-40D9011C2C5D}" type="datetimeFigureOut">
              <a:rPr lang="en-US" smtClean="0"/>
              <a:pPr/>
              <a:t>1/9/2013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190A70E-C66F-46CB-9279-BCD8FF348FE4}"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AF82E83-8FCF-44CB-AD50-40D9011C2C5D}" type="datetimeFigureOut">
              <a:rPr lang="en-US" smtClean="0"/>
              <a:pPr/>
              <a:t>1/9/2013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190A70E-C66F-46CB-9279-BCD8FF348FE4}"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AF82E83-8FCF-44CB-AD50-40D9011C2C5D}" type="datetimeFigureOut">
              <a:rPr lang="en-US" smtClean="0"/>
              <a:pPr/>
              <a:t>1/9/2013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190A70E-C66F-46CB-9279-BCD8FF348FE4}"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6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pblfpr\users\David\_Graphics\Oxygen Graphics\SolidGround\Master\Master-SolidGround_E.jpg"/>
          <p:cNvPicPr>
            <a:picLocks noChangeAspect="1" noChangeArrowheads="1"/>
          </p:cNvPicPr>
          <p:nvPr/>
        </p:nvPicPr>
        <p:blipFill>
          <a:blip r:embed="rId2" cstate="print"/>
          <a:srcRect/>
          <a:stretch>
            <a:fillRect/>
          </a:stretch>
        </p:blipFill>
        <p:spPr bwMode="auto">
          <a:xfrm>
            <a:off x="0" y="0"/>
            <a:ext cx="9143999" cy="6858000"/>
          </a:xfrm>
          <a:prstGeom prst="rect">
            <a:avLst/>
          </a:prstGeom>
          <a:noFill/>
        </p:spPr>
      </p:pic>
      <p:sp>
        <p:nvSpPr>
          <p:cNvPr id="5" name="Rectangle 4"/>
          <p:cNvSpPr/>
          <p:nvPr/>
        </p:nvSpPr>
        <p:spPr>
          <a:xfrm>
            <a:off x="0" y="5602069"/>
            <a:ext cx="9144000" cy="769441"/>
          </a:xfrm>
          <a:prstGeom prst="rect">
            <a:avLst/>
          </a:prstGeom>
          <a:noFill/>
        </p:spPr>
        <p:txBody>
          <a:bodyPr wrap="square" lIns="91440" tIns="45720" rIns="91440" bIns="45720">
            <a:spAutoFit/>
            <a:scene3d>
              <a:camera prst="orthographicFront"/>
              <a:lightRig rig="soft" dir="t">
                <a:rot lat="0" lon="0" rev="10800000"/>
              </a:lightRig>
            </a:scene3d>
            <a:sp3d>
              <a:bevelT w="27940" h="12700"/>
              <a:contourClr>
                <a:srgbClr val="DDDDDD"/>
              </a:contourClr>
            </a:sp3d>
          </a:bodyPr>
          <a:lstStyle/>
          <a:p>
            <a:pPr algn="ctr"/>
            <a:r>
              <a:rPr lang="en-US" sz="4400" b="1" cap="none" spc="150" dirty="0" smtClean="0">
                <a:ln w="11430"/>
                <a:solidFill>
                  <a:srgbClr val="F8F8F8"/>
                </a:solidFill>
                <a:effectLst>
                  <a:outerShdw blurRad="25400" dist="38100" dir="2700000" algn="tl" rotWithShape="0">
                    <a:srgbClr val="000000"/>
                  </a:outerShdw>
                </a:effectLst>
                <a:latin typeface="+mj-lt"/>
              </a:rPr>
              <a:t>My Church Family’s Responsibility</a:t>
            </a:r>
          </a:p>
        </p:txBody>
      </p:sp>
      <p:sp>
        <p:nvSpPr>
          <p:cNvPr id="6" name="Rectangle 5"/>
          <p:cNvSpPr/>
          <p:nvPr/>
        </p:nvSpPr>
        <p:spPr>
          <a:xfrm>
            <a:off x="0" y="6211669"/>
            <a:ext cx="9144000" cy="646331"/>
          </a:xfrm>
          <a:prstGeom prst="rect">
            <a:avLst/>
          </a:prstGeom>
          <a:noFill/>
        </p:spPr>
        <p:txBody>
          <a:bodyPr wrap="square" lIns="91440" tIns="45720" rIns="91440" bIns="45720">
            <a:spAutoFit/>
            <a:scene3d>
              <a:camera prst="orthographicFront"/>
              <a:lightRig rig="soft" dir="t">
                <a:rot lat="0" lon="0" rev="10800000"/>
              </a:lightRig>
            </a:scene3d>
            <a:sp3d>
              <a:bevelT w="27940" h="12700"/>
              <a:contourClr>
                <a:srgbClr val="DDDDDD"/>
              </a:contourClr>
            </a:sp3d>
          </a:bodyPr>
          <a:lstStyle/>
          <a:p>
            <a:pPr algn="ctr"/>
            <a:r>
              <a:rPr lang="en-US" sz="3600" b="1" cap="none" spc="150" dirty="0" smtClean="0">
                <a:ln w="11430"/>
                <a:solidFill>
                  <a:srgbClr val="FFFF00"/>
                </a:solidFill>
                <a:effectLst>
                  <a:outerShdw blurRad="25400" dist="38100" dir="2700000" algn="tl" rotWithShape="0">
                    <a:srgbClr val="000000"/>
                  </a:outerShdw>
                </a:effectLst>
                <a:latin typeface="Lucida Handwriting" pitchFamily="66" charset="0"/>
              </a:rPr>
              <a:t>Toward Its Young People</a:t>
            </a:r>
          </a:p>
        </p:txBody>
      </p:sp>
      <p:sp>
        <p:nvSpPr>
          <p:cNvPr id="7" name="TextBox 6"/>
          <p:cNvSpPr txBox="1"/>
          <p:nvPr/>
        </p:nvSpPr>
        <p:spPr>
          <a:xfrm>
            <a:off x="152400" y="5181600"/>
            <a:ext cx="3200400" cy="523220"/>
          </a:xfrm>
          <a:prstGeom prst="rect">
            <a:avLst/>
          </a:prstGeom>
          <a:noFill/>
        </p:spPr>
        <p:txBody>
          <a:bodyPr wrap="square" rtlCol="0">
            <a:spAutoFit/>
          </a:bodyPr>
          <a:lstStyle/>
          <a:p>
            <a:r>
              <a:rPr lang="en-US" sz="2800" b="1" u="sng" dirty="0" smtClean="0">
                <a:solidFill>
                  <a:schemeClr val="bg1"/>
                </a:solidFill>
              </a:rPr>
              <a:t>Lesson 10</a:t>
            </a:r>
            <a:r>
              <a:rPr lang="en-US" sz="2800" b="1" dirty="0" smtClean="0">
                <a:solidFill>
                  <a:schemeClr val="bg1"/>
                </a:solidFill>
              </a:rPr>
              <a:t>:</a:t>
            </a:r>
            <a:endParaRPr lang="en-US" sz="2800" b="1" dirty="0">
              <a:solidFill>
                <a:schemeClr val="bg1"/>
              </a:solidFill>
            </a:endParaRPr>
          </a:p>
        </p:txBody>
      </p:sp>
      <p:sp>
        <p:nvSpPr>
          <p:cNvPr id="8" name="Rectangle 7"/>
          <p:cNvSpPr/>
          <p:nvPr/>
        </p:nvSpPr>
        <p:spPr>
          <a:xfrm>
            <a:off x="5257800" y="76200"/>
            <a:ext cx="3845925" cy="523220"/>
          </a:xfrm>
          <a:prstGeom prst="rect">
            <a:avLst/>
          </a:prstGeom>
          <a:noFill/>
        </p:spPr>
        <p:txBody>
          <a:bodyPr wrap="none" lIns="91440" tIns="45720" rIns="91440" bIns="45720">
            <a:spAutoFit/>
          </a:bodyPr>
          <a:lstStyle/>
          <a:p>
            <a:pPr algn="ctr"/>
            <a:r>
              <a:rPr lang="en-US" sz="2800" b="1" dirty="0" smtClean="0">
                <a:ln w="900" cmpd="sng">
                  <a:solidFill>
                    <a:schemeClr val="accent1">
                      <a:satMod val="190000"/>
                      <a:alpha val="55000"/>
                    </a:schemeClr>
                  </a:solidFill>
                  <a:prstDash val="solid"/>
                </a:ln>
                <a:solidFill>
                  <a:schemeClr val="accent5">
                    <a:lumMod val="40000"/>
                    <a:lumOff val="60000"/>
                  </a:schemeClr>
                </a:solidFill>
                <a:effectLst>
                  <a:innerShdw blurRad="101600" dist="76200" dir="5400000">
                    <a:schemeClr val="accent1">
                      <a:satMod val="190000"/>
                      <a:tint val="100000"/>
                      <a:alpha val="74000"/>
                    </a:schemeClr>
                  </a:innerShdw>
                </a:effectLst>
                <a:latin typeface="Lucida Handwriting" pitchFamily="66" charset="0"/>
              </a:rPr>
              <a:t>My Church Family</a:t>
            </a:r>
            <a:endParaRPr lang="en-US" sz="2800" b="1" cap="none" spc="0" dirty="0">
              <a:ln w="900" cmpd="sng">
                <a:solidFill>
                  <a:schemeClr val="accent1">
                    <a:satMod val="190000"/>
                    <a:alpha val="55000"/>
                  </a:schemeClr>
                </a:solidFill>
                <a:prstDash val="solid"/>
              </a:ln>
              <a:solidFill>
                <a:schemeClr val="accent5">
                  <a:lumMod val="40000"/>
                  <a:lumOff val="60000"/>
                </a:schemeClr>
              </a:solidFill>
              <a:effectLst>
                <a:innerShdw blurRad="101600" dist="76200" dir="5400000">
                  <a:schemeClr val="accent1">
                    <a:satMod val="190000"/>
                    <a:tint val="100000"/>
                    <a:alpha val="74000"/>
                  </a:schemeClr>
                </a:innerShdw>
              </a:effectLst>
              <a:latin typeface="Lucida Handwriting" pitchFamily="66" charset="0"/>
            </a:endParaRPr>
          </a:p>
        </p:txBody>
      </p:sp>
    </p:spTree>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lvl="0"/>
            <a:r>
              <a:rPr lang="en-US" dirty="0" smtClean="0"/>
              <a:t>3 things that influence the development of faith in a child</a:t>
            </a:r>
          </a:p>
          <a:p>
            <a:pPr lvl="1"/>
            <a:r>
              <a:rPr lang="en-US" u="sng" dirty="0" smtClean="0"/>
              <a:t>WHAT HAPPENS IN THE HOME</a:t>
            </a:r>
          </a:p>
          <a:p>
            <a:pPr lvl="2"/>
            <a:r>
              <a:rPr lang="en-US" dirty="0" smtClean="0"/>
              <a:t>Parents are the primary influence in teens’ lives</a:t>
            </a:r>
          </a:p>
          <a:p>
            <a:pPr lvl="2"/>
            <a:r>
              <a:rPr lang="en-US" dirty="0" smtClean="0"/>
              <a:t>Unfortunately, too many are not doing our jobs adequately</a:t>
            </a:r>
          </a:p>
          <a:p>
            <a:pPr lvl="2"/>
            <a:r>
              <a:rPr lang="en-US" dirty="0" smtClean="0"/>
              <a:t>The tremendous power of parents’ influence on their children is part of God’s design</a:t>
            </a:r>
          </a:p>
          <a:p>
            <a:pPr lvl="2"/>
            <a:r>
              <a:rPr lang="en-US" dirty="0" smtClean="0"/>
              <a:t>Deuteronomy 6:4-9 is a parent’s God-given duty.  This is not so much about teaching/talking as it is about living, as it is about spending time with our families and “doing ministry” with our families. Youth ministries can assist parents in their roles, but they can’t replace those roles.  </a:t>
            </a:r>
          </a:p>
          <a:p>
            <a:pPr lvl="2"/>
            <a:r>
              <a:rPr lang="en-US" dirty="0" smtClean="0"/>
              <a:t>Children must see true Christianity lived out in front of them</a:t>
            </a:r>
          </a:p>
          <a:p>
            <a:pPr lvl="2"/>
            <a:r>
              <a:rPr lang="en-US" dirty="0" smtClean="0"/>
              <a:t>Children will look as much like Jesus as their parents and fellow church members do. </a:t>
            </a:r>
          </a:p>
        </p:txBody>
      </p:sp>
      <p:sp>
        <p:nvSpPr>
          <p:cNvPr id="4" name="Rectangle 3"/>
          <p:cNvSpPr/>
          <p:nvPr/>
        </p:nvSpPr>
        <p:spPr>
          <a:xfrm>
            <a:off x="0" y="0"/>
            <a:ext cx="3352800" cy="646331"/>
          </a:xfrm>
          <a:prstGeom prst="rect">
            <a:avLst/>
          </a:prstGeom>
          <a:noFill/>
        </p:spPr>
        <p:txBody>
          <a:bodyPr wrap="square" lIns="91440" tIns="45720" rIns="91440" bIns="45720">
            <a:spAutoFit/>
            <a:scene3d>
              <a:camera prst="orthographicFront"/>
              <a:lightRig rig="soft" dir="t">
                <a:rot lat="0" lon="0" rev="10800000"/>
              </a:lightRig>
            </a:scene3d>
            <a:sp3d>
              <a:bevelT w="27940" h="12700"/>
              <a:contourClr>
                <a:srgbClr val="DDDDDD"/>
              </a:contourClr>
            </a:sp3d>
          </a:bodyPr>
          <a:lstStyle/>
          <a:p>
            <a:pPr algn="ctr"/>
            <a:r>
              <a:rPr lang="en-US" sz="3600" b="1" cap="none" spc="150" dirty="0" smtClean="0">
                <a:ln w="11430"/>
                <a:solidFill>
                  <a:srgbClr val="F8F8F8"/>
                </a:solidFill>
                <a:effectLst>
                  <a:outerShdw blurRad="25400" dist="38100" dir="2700000" algn="tl" rotWithShape="0">
                    <a:srgbClr val="000000"/>
                  </a:outerShdw>
                </a:effectLst>
                <a:latin typeface="+mj-lt"/>
              </a:rPr>
              <a:t>Responsibility</a:t>
            </a:r>
          </a:p>
        </p:txBody>
      </p:sp>
      <p:sp>
        <p:nvSpPr>
          <p:cNvPr id="5" name="Rectangle 4"/>
          <p:cNvSpPr/>
          <p:nvPr/>
        </p:nvSpPr>
        <p:spPr>
          <a:xfrm>
            <a:off x="3124200" y="86380"/>
            <a:ext cx="5943600" cy="553998"/>
          </a:xfrm>
          <a:prstGeom prst="rect">
            <a:avLst/>
          </a:prstGeom>
          <a:noFill/>
        </p:spPr>
        <p:txBody>
          <a:bodyPr wrap="square" lIns="91440" tIns="45720" rIns="91440" bIns="45720">
            <a:spAutoFit/>
            <a:scene3d>
              <a:camera prst="orthographicFront"/>
              <a:lightRig rig="soft" dir="t">
                <a:rot lat="0" lon="0" rev="10800000"/>
              </a:lightRig>
            </a:scene3d>
            <a:sp3d>
              <a:bevelT w="27940" h="12700"/>
              <a:contourClr>
                <a:srgbClr val="DDDDDD"/>
              </a:contourClr>
            </a:sp3d>
          </a:bodyPr>
          <a:lstStyle/>
          <a:p>
            <a:r>
              <a:rPr lang="en-US" sz="3000" b="1" cap="none" spc="150" dirty="0" smtClean="0">
                <a:ln w="11430"/>
                <a:solidFill>
                  <a:srgbClr val="FFFF00"/>
                </a:solidFill>
                <a:effectLst>
                  <a:outerShdw blurRad="25400" dist="38100" dir="2700000" algn="tl" rotWithShape="0">
                    <a:srgbClr val="000000"/>
                  </a:outerShdw>
                </a:effectLst>
                <a:latin typeface="Lucida Handwriting" pitchFamily="66" charset="0"/>
              </a:rPr>
              <a:t>Toward Its Young People</a:t>
            </a:r>
          </a:p>
        </p:txBody>
      </p:sp>
    </p:spTree>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lvl="0"/>
            <a:r>
              <a:rPr lang="en-US" dirty="0" smtClean="0"/>
              <a:t>3 things that influence the development of faith in a child</a:t>
            </a:r>
          </a:p>
          <a:p>
            <a:pPr lvl="1"/>
            <a:r>
              <a:rPr lang="en-US" u="sng" dirty="0" smtClean="0"/>
              <a:t>WHAT HAPPENS IN THE CHURCH</a:t>
            </a:r>
          </a:p>
          <a:p>
            <a:pPr lvl="2"/>
            <a:r>
              <a:rPr lang="en-US" dirty="0" smtClean="0"/>
              <a:t>The entire church (not just the youth program) has a tremendous influence on the development of faith</a:t>
            </a:r>
          </a:p>
          <a:p>
            <a:pPr lvl="2"/>
            <a:r>
              <a:rPr lang="en-US" dirty="0" smtClean="0"/>
              <a:t>In the lives of its young people, the church cannot (and must not try to) compete with: </a:t>
            </a:r>
          </a:p>
          <a:p>
            <a:pPr lvl="3"/>
            <a:r>
              <a:rPr lang="en-US" dirty="0" smtClean="0"/>
              <a:t>Academics, athletics or any other organization…</a:t>
            </a:r>
          </a:p>
          <a:p>
            <a:pPr lvl="3"/>
            <a:r>
              <a:rPr lang="en-US" dirty="0" smtClean="0"/>
              <a:t>Community churches, denominational churches, or </a:t>
            </a:r>
            <a:r>
              <a:rPr lang="en-US" dirty="0" err="1" smtClean="0"/>
              <a:t>parachurch</a:t>
            </a:r>
            <a:r>
              <a:rPr lang="en-US" dirty="0" smtClean="0"/>
              <a:t> organizations…</a:t>
            </a:r>
          </a:p>
          <a:p>
            <a:pPr lvl="2"/>
            <a:endParaRPr lang="en-US" dirty="0" smtClean="0"/>
          </a:p>
          <a:p>
            <a:pPr lvl="2"/>
            <a:endParaRPr lang="en-US" dirty="0" smtClean="0"/>
          </a:p>
        </p:txBody>
      </p:sp>
      <p:sp>
        <p:nvSpPr>
          <p:cNvPr id="4" name="Rectangle 3"/>
          <p:cNvSpPr/>
          <p:nvPr/>
        </p:nvSpPr>
        <p:spPr>
          <a:xfrm>
            <a:off x="0" y="0"/>
            <a:ext cx="3352800" cy="646331"/>
          </a:xfrm>
          <a:prstGeom prst="rect">
            <a:avLst/>
          </a:prstGeom>
          <a:noFill/>
        </p:spPr>
        <p:txBody>
          <a:bodyPr wrap="square" lIns="91440" tIns="45720" rIns="91440" bIns="45720">
            <a:spAutoFit/>
            <a:scene3d>
              <a:camera prst="orthographicFront"/>
              <a:lightRig rig="soft" dir="t">
                <a:rot lat="0" lon="0" rev="10800000"/>
              </a:lightRig>
            </a:scene3d>
            <a:sp3d>
              <a:bevelT w="27940" h="12700"/>
              <a:contourClr>
                <a:srgbClr val="DDDDDD"/>
              </a:contourClr>
            </a:sp3d>
          </a:bodyPr>
          <a:lstStyle/>
          <a:p>
            <a:pPr algn="ctr"/>
            <a:r>
              <a:rPr lang="en-US" sz="3600" b="1" cap="none" spc="150" dirty="0" smtClean="0">
                <a:ln w="11430"/>
                <a:solidFill>
                  <a:srgbClr val="F8F8F8"/>
                </a:solidFill>
                <a:effectLst>
                  <a:outerShdw blurRad="25400" dist="38100" dir="2700000" algn="tl" rotWithShape="0">
                    <a:srgbClr val="000000"/>
                  </a:outerShdw>
                </a:effectLst>
                <a:latin typeface="+mj-lt"/>
              </a:rPr>
              <a:t>Responsibility</a:t>
            </a:r>
          </a:p>
        </p:txBody>
      </p:sp>
      <p:sp>
        <p:nvSpPr>
          <p:cNvPr id="5" name="Rectangle 4"/>
          <p:cNvSpPr/>
          <p:nvPr/>
        </p:nvSpPr>
        <p:spPr>
          <a:xfrm>
            <a:off x="3124200" y="86380"/>
            <a:ext cx="5943600" cy="553998"/>
          </a:xfrm>
          <a:prstGeom prst="rect">
            <a:avLst/>
          </a:prstGeom>
          <a:noFill/>
        </p:spPr>
        <p:txBody>
          <a:bodyPr wrap="square" lIns="91440" tIns="45720" rIns="91440" bIns="45720">
            <a:spAutoFit/>
            <a:scene3d>
              <a:camera prst="orthographicFront"/>
              <a:lightRig rig="soft" dir="t">
                <a:rot lat="0" lon="0" rev="10800000"/>
              </a:lightRig>
            </a:scene3d>
            <a:sp3d>
              <a:bevelT w="27940" h="12700"/>
              <a:contourClr>
                <a:srgbClr val="DDDDDD"/>
              </a:contourClr>
            </a:sp3d>
          </a:bodyPr>
          <a:lstStyle/>
          <a:p>
            <a:r>
              <a:rPr lang="en-US" sz="3000" b="1" cap="none" spc="150" dirty="0" smtClean="0">
                <a:ln w="11430"/>
                <a:solidFill>
                  <a:srgbClr val="FFFF00"/>
                </a:solidFill>
                <a:effectLst>
                  <a:outerShdw blurRad="25400" dist="38100" dir="2700000" algn="tl" rotWithShape="0">
                    <a:srgbClr val="000000"/>
                  </a:outerShdw>
                </a:effectLst>
                <a:latin typeface="Lucida Handwriting" pitchFamily="66" charset="0"/>
              </a:rPr>
              <a:t>Toward Its Young People</a:t>
            </a: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1000"/>
                                        <p:tgtEl>
                                          <p:spTgt spid="3">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fade">
                                      <p:cBhvr>
                                        <p:cTn id="12" dur="1000"/>
                                        <p:tgtEl>
                                          <p:spTgt spid="3">
                                            <p:txEl>
                                              <p:pRg st="3" end="3"/>
                                            </p:txEl>
                                          </p:spTgt>
                                        </p:tgtEl>
                                      </p:cBhvr>
                                    </p:animEffect>
                                  </p:childTnLst>
                                </p:cTn>
                              </p:par>
                            </p:childTnLst>
                          </p:cTn>
                        </p:par>
                        <p:par>
                          <p:cTn id="13" fill="hold">
                            <p:stCondLst>
                              <p:cond delay="1000"/>
                            </p:stCondLst>
                            <p:childTnLst>
                              <p:par>
                                <p:cTn id="14" presetID="10" presetClass="entr" presetSubtype="0" fill="hold" grpId="0" nodeType="afterEffect">
                                  <p:stCondLst>
                                    <p:cond delay="0"/>
                                  </p:stCondLst>
                                  <p:childTnLst>
                                    <p:set>
                                      <p:cBhvr>
                                        <p:cTn id="15" dur="1" fill="hold">
                                          <p:stCondLst>
                                            <p:cond delay="0"/>
                                          </p:stCondLst>
                                        </p:cTn>
                                        <p:tgtEl>
                                          <p:spTgt spid="3">
                                            <p:txEl>
                                              <p:pRg st="4" end="4"/>
                                            </p:txEl>
                                          </p:spTgt>
                                        </p:tgtEl>
                                        <p:attrNameLst>
                                          <p:attrName>style.visibility</p:attrName>
                                        </p:attrNameLst>
                                      </p:cBhvr>
                                      <p:to>
                                        <p:strVal val="visible"/>
                                      </p:to>
                                    </p:set>
                                    <p:animEffect transition="in" filter="fade">
                                      <p:cBhvr>
                                        <p:cTn id="16" dur="1000"/>
                                        <p:tgtEl>
                                          <p:spTgt spid="3">
                                            <p:txEl>
                                              <p:pRg st="4" end="4"/>
                                            </p:txEl>
                                          </p:spTgt>
                                        </p:tgtEl>
                                      </p:cBhvr>
                                    </p:animEffect>
                                  </p:childTnLst>
                                </p:cTn>
                              </p:par>
                            </p:childTnLst>
                          </p:cTn>
                        </p:par>
                        <p:par>
                          <p:cTn id="17" fill="hold">
                            <p:stCondLst>
                              <p:cond delay="2000"/>
                            </p:stCondLst>
                            <p:childTnLst>
                              <p:par>
                                <p:cTn id="18" presetID="10" presetClass="entr" presetSubtype="0" fill="hold" grpId="0" nodeType="afterEffect">
                                  <p:stCondLst>
                                    <p:cond delay="0"/>
                                  </p:stCondLst>
                                  <p:childTnLst>
                                    <p:set>
                                      <p:cBhvr>
                                        <p:cTn id="19" dur="1" fill="hold">
                                          <p:stCondLst>
                                            <p:cond delay="0"/>
                                          </p:stCondLst>
                                        </p:cTn>
                                        <p:tgtEl>
                                          <p:spTgt spid="3">
                                            <p:txEl>
                                              <p:pRg st="5" end="5"/>
                                            </p:txEl>
                                          </p:spTgt>
                                        </p:tgtEl>
                                        <p:attrNameLst>
                                          <p:attrName>style.visibility</p:attrName>
                                        </p:attrNameLst>
                                      </p:cBhvr>
                                      <p:to>
                                        <p:strVal val="visible"/>
                                      </p:to>
                                    </p:set>
                                    <p:animEffect transition="in" filter="fade">
                                      <p:cBhvr>
                                        <p:cTn id="20" dur="10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lvl="0"/>
            <a:r>
              <a:rPr lang="en-US" dirty="0" smtClean="0"/>
              <a:t>3 things that influence the development of faith in a child</a:t>
            </a:r>
          </a:p>
          <a:p>
            <a:pPr lvl="1"/>
            <a:r>
              <a:rPr lang="en-US" u="sng" dirty="0" smtClean="0"/>
              <a:t>WHAT HAPPENS IN THE CHURCH</a:t>
            </a:r>
          </a:p>
          <a:p>
            <a:pPr lvl="2"/>
            <a:r>
              <a:rPr lang="en-US" dirty="0" smtClean="0"/>
              <a:t>The Lord’s church must stay focused on its young people’s individual (not mass-produced) relationships with Christ</a:t>
            </a:r>
          </a:p>
          <a:p>
            <a:pPr lvl="2"/>
            <a:r>
              <a:rPr lang="en-US" dirty="0" smtClean="0"/>
              <a:t>In the grand scheme, youth ministries, in and of themselves, have limited power to produce long lasting change in young people’s lives. </a:t>
            </a:r>
          </a:p>
          <a:p>
            <a:pPr lvl="3"/>
            <a:r>
              <a:rPr lang="en-US" dirty="0" smtClean="0"/>
              <a:t>Youth programs need to be used as tools to equip parents to teach, train and target (on heaven) their own children</a:t>
            </a:r>
          </a:p>
          <a:p>
            <a:pPr lvl="3"/>
            <a:r>
              <a:rPr lang="en-US" dirty="0" smtClean="0"/>
              <a:t>Youth programs need to facilitate meaningful intergenerational interactions, “connections” and relationships of young people with mature Christian adults, from whom they can learn about Christian values, growth and maturity</a:t>
            </a:r>
          </a:p>
          <a:p>
            <a:pPr lvl="2"/>
            <a:endParaRPr lang="en-US" dirty="0" smtClean="0"/>
          </a:p>
        </p:txBody>
      </p:sp>
      <p:sp>
        <p:nvSpPr>
          <p:cNvPr id="4" name="Rectangle 3"/>
          <p:cNvSpPr/>
          <p:nvPr/>
        </p:nvSpPr>
        <p:spPr>
          <a:xfrm>
            <a:off x="0" y="0"/>
            <a:ext cx="3352800" cy="646331"/>
          </a:xfrm>
          <a:prstGeom prst="rect">
            <a:avLst/>
          </a:prstGeom>
          <a:noFill/>
        </p:spPr>
        <p:txBody>
          <a:bodyPr wrap="square" lIns="91440" tIns="45720" rIns="91440" bIns="45720">
            <a:spAutoFit/>
            <a:scene3d>
              <a:camera prst="orthographicFront"/>
              <a:lightRig rig="soft" dir="t">
                <a:rot lat="0" lon="0" rev="10800000"/>
              </a:lightRig>
            </a:scene3d>
            <a:sp3d>
              <a:bevelT w="27940" h="12700"/>
              <a:contourClr>
                <a:srgbClr val="DDDDDD"/>
              </a:contourClr>
            </a:sp3d>
          </a:bodyPr>
          <a:lstStyle/>
          <a:p>
            <a:pPr algn="ctr"/>
            <a:r>
              <a:rPr lang="en-US" sz="3600" b="1" cap="none" spc="150" dirty="0" smtClean="0">
                <a:ln w="11430"/>
                <a:solidFill>
                  <a:srgbClr val="F8F8F8"/>
                </a:solidFill>
                <a:effectLst>
                  <a:outerShdw blurRad="25400" dist="38100" dir="2700000" algn="tl" rotWithShape="0">
                    <a:srgbClr val="000000"/>
                  </a:outerShdw>
                </a:effectLst>
                <a:latin typeface="+mj-lt"/>
              </a:rPr>
              <a:t>Responsibility</a:t>
            </a:r>
          </a:p>
        </p:txBody>
      </p:sp>
      <p:sp>
        <p:nvSpPr>
          <p:cNvPr id="5" name="Rectangle 4"/>
          <p:cNvSpPr/>
          <p:nvPr/>
        </p:nvSpPr>
        <p:spPr>
          <a:xfrm>
            <a:off x="3124200" y="86380"/>
            <a:ext cx="5943600" cy="553998"/>
          </a:xfrm>
          <a:prstGeom prst="rect">
            <a:avLst/>
          </a:prstGeom>
          <a:noFill/>
        </p:spPr>
        <p:txBody>
          <a:bodyPr wrap="square" lIns="91440" tIns="45720" rIns="91440" bIns="45720">
            <a:spAutoFit/>
            <a:scene3d>
              <a:camera prst="orthographicFront"/>
              <a:lightRig rig="soft" dir="t">
                <a:rot lat="0" lon="0" rev="10800000"/>
              </a:lightRig>
            </a:scene3d>
            <a:sp3d>
              <a:bevelT w="27940" h="12700"/>
              <a:contourClr>
                <a:srgbClr val="DDDDDD"/>
              </a:contourClr>
            </a:sp3d>
          </a:bodyPr>
          <a:lstStyle/>
          <a:p>
            <a:r>
              <a:rPr lang="en-US" sz="3000" b="1" cap="none" spc="150" dirty="0" smtClean="0">
                <a:ln w="11430"/>
                <a:solidFill>
                  <a:srgbClr val="FFFF00"/>
                </a:solidFill>
                <a:effectLst>
                  <a:outerShdw blurRad="25400" dist="38100" dir="2700000" algn="tl" rotWithShape="0">
                    <a:srgbClr val="000000"/>
                  </a:outerShdw>
                </a:effectLst>
                <a:latin typeface="Lucida Handwriting" pitchFamily="66" charset="0"/>
              </a:rPr>
              <a:t>Toward Its Young People</a:t>
            </a: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Effect transition="in" filter="fade">
                                      <p:cBhvr>
                                        <p:cTn id="7" dur="1000"/>
                                        <p:tgtEl>
                                          <p:spTgt spid="3">
                                            <p:txEl>
                                              <p:pRg st="3" end="3"/>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4" end="4"/>
                                            </p:txEl>
                                          </p:spTgt>
                                        </p:tgtEl>
                                        <p:attrNameLst>
                                          <p:attrName>style.visibility</p:attrName>
                                        </p:attrNameLst>
                                      </p:cBhvr>
                                      <p:to>
                                        <p:strVal val="visible"/>
                                      </p:to>
                                    </p:set>
                                    <p:animEffect transition="in" filter="fade">
                                      <p:cBhvr>
                                        <p:cTn id="12" dur="1000"/>
                                        <p:tgtEl>
                                          <p:spTgt spid="3">
                                            <p:txEl>
                                              <p:pRg st="4" end="4"/>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animEffect transition="in" filter="fade">
                                      <p:cBhvr>
                                        <p:cTn id="17" dur="10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lvl="0"/>
            <a:r>
              <a:rPr lang="en-US" dirty="0" smtClean="0"/>
              <a:t>3 things that influence the development of faith in a child</a:t>
            </a:r>
          </a:p>
          <a:p>
            <a:pPr lvl="1"/>
            <a:r>
              <a:rPr lang="en-US" u="sng" dirty="0" smtClean="0"/>
              <a:t>WHAT HAPPENS IN THE CHURCH</a:t>
            </a:r>
          </a:p>
          <a:p>
            <a:pPr lvl="2"/>
            <a:r>
              <a:rPr lang="en-US" dirty="0" smtClean="0"/>
              <a:t>The Lord’s church must stay focused on its young people’s individual (not mass-produced) relationships with Christ</a:t>
            </a:r>
          </a:p>
          <a:p>
            <a:pPr lvl="2"/>
            <a:r>
              <a:rPr lang="en-US" dirty="0" smtClean="0"/>
              <a:t>In the grand scheme, youth ministries, in and of themselves, have limited power to produce long lasting change in young people’s lives.</a:t>
            </a:r>
          </a:p>
          <a:p>
            <a:pPr lvl="2"/>
            <a:r>
              <a:rPr lang="en-US" dirty="0" smtClean="0"/>
              <a:t>The entire church (not just the youth program) has a tremendous influence on the development of faith</a:t>
            </a:r>
          </a:p>
          <a:p>
            <a:pPr lvl="2"/>
            <a:r>
              <a:rPr lang="en-US" dirty="0" smtClean="0"/>
              <a:t>When young people graduate from high school, research shows that they need seven meaningful “connections” to the church (apart from the youth program) for them to remain faithful in their Christian worship and service to God</a:t>
            </a:r>
          </a:p>
        </p:txBody>
      </p:sp>
      <p:sp>
        <p:nvSpPr>
          <p:cNvPr id="4" name="Rectangle 3"/>
          <p:cNvSpPr/>
          <p:nvPr/>
        </p:nvSpPr>
        <p:spPr>
          <a:xfrm>
            <a:off x="0" y="0"/>
            <a:ext cx="3352800" cy="646331"/>
          </a:xfrm>
          <a:prstGeom prst="rect">
            <a:avLst/>
          </a:prstGeom>
          <a:noFill/>
        </p:spPr>
        <p:txBody>
          <a:bodyPr wrap="square" lIns="91440" tIns="45720" rIns="91440" bIns="45720">
            <a:spAutoFit/>
            <a:scene3d>
              <a:camera prst="orthographicFront"/>
              <a:lightRig rig="soft" dir="t">
                <a:rot lat="0" lon="0" rev="10800000"/>
              </a:lightRig>
            </a:scene3d>
            <a:sp3d>
              <a:bevelT w="27940" h="12700"/>
              <a:contourClr>
                <a:srgbClr val="DDDDDD"/>
              </a:contourClr>
            </a:sp3d>
          </a:bodyPr>
          <a:lstStyle/>
          <a:p>
            <a:pPr algn="ctr"/>
            <a:r>
              <a:rPr lang="en-US" sz="3600" b="1" cap="none" spc="150" dirty="0" smtClean="0">
                <a:ln w="11430"/>
                <a:solidFill>
                  <a:srgbClr val="F8F8F8"/>
                </a:solidFill>
                <a:effectLst>
                  <a:outerShdw blurRad="25400" dist="38100" dir="2700000" algn="tl" rotWithShape="0">
                    <a:srgbClr val="000000"/>
                  </a:outerShdw>
                </a:effectLst>
                <a:latin typeface="+mj-lt"/>
              </a:rPr>
              <a:t>Responsibility</a:t>
            </a:r>
          </a:p>
        </p:txBody>
      </p:sp>
      <p:sp>
        <p:nvSpPr>
          <p:cNvPr id="5" name="Rectangle 4"/>
          <p:cNvSpPr/>
          <p:nvPr/>
        </p:nvSpPr>
        <p:spPr>
          <a:xfrm>
            <a:off x="3124200" y="86380"/>
            <a:ext cx="5943600" cy="553998"/>
          </a:xfrm>
          <a:prstGeom prst="rect">
            <a:avLst/>
          </a:prstGeom>
          <a:noFill/>
        </p:spPr>
        <p:txBody>
          <a:bodyPr wrap="square" lIns="91440" tIns="45720" rIns="91440" bIns="45720">
            <a:spAutoFit/>
            <a:scene3d>
              <a:camera prst="orthographicFront"/>
              <a:lightRig rig="soft" dir="t">
                <a:rot lat="0" lon="0" rev="10800000"/>
              </a:lightRig>
            </a:scene3d>
            <a:sp3d>
              <a:bevelT w="27940" h="12700"/>
              <a:contourClr>
                <a:srgbClr val="DDDDDD"/>
              </a:contourClr>
            </a:sp3d>
          </a:bodyPr>
          <a:lstStyle/>
          <a:p>
            <a:r>
              <a:rPr lang="en-US" sz="3000" b="1" cap="none" spc="150" dirty="0" smtClean="0">
                <a:ln w="11430"/>
                <a:solidFill>
                  <a:srgbClr val="FFFF00"/>
                </a:solidFill>
                <a:effectLst>
                  <a:outerShdw blurRad="25400" dist="38100" dir="2700000" algn="tl" rotWithShape="0">
                    <a:srgbClr val="000000"/>
                  </a:outerShdw>
                </a:effectLst>
                <a:latin typeface="Lucida Handwriting" pitchFamily="66" charset="0"/>
              </a:rPr>
              <a:t>Toward Its Young People</a:t>
            </a: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5" end="5"/>
                                            </p:txEl>
                                          </p:spTgt>
                                        </p:tgtEl>
                                        <p:attrNameLst>
                                          <p:attrName>style.visibility</p:attrName>
                                        </p:attrNameLst>
                                      </p:cBhvr>
                                      <p:to>
                                        <p:strVal val="visible"/>
                                      </p:to>
                                    </p:set>
                                    <p:animEffect transition="in" filter="fade">
                                      <p:cBhvr>
                                        <p:cTn id="7" dur="10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lvl="0"/>
            <a:r>
              <a:rPr lang="en-US" dirty="0" smtClean="0"/>
              <a:t>Goal of Church Family Toward Young People &amp; Families</a:t>
            </a:r>
          </a:p>
          <a:p>
            <a:pPr lvl="1"/>
            <a:r>
              <a:rPr lang="en-US" dirty="0" smtClean="0"/>
              <a:t>Equip them (Eph. 4:12) </a:t>
            </a:r>
          </a:p>
          <a:p>
            <a:pPr lvl="2"/>
            <a:r>
              <a:rPr lang="en-US" dirty="0" smtClean="0"/>
              <a:t>The Process</a:t>
            </a:r>
          </a:p>
          <a:p>
            <a:pPr lvl="3"/>
            <a:r>
              <a:rPr lang="en-US" dirty="0" smtClean="0"/>
              <a:t>Put proper equipment in their hands</a:t>
            </a:r>
          </a:p>
          <a:p>
            <a:pPr lvl="3"/>
            <a:r>
              <a:rPr lang="en-US" dirty="0" smtClean="0"/>
              <a:t>Show them how to use it (qualify them for its use)</a:t>
            </a:r>
          </a:p>
          <a:p>
            <a:pPr lvl="2"/>
            <a:r>
              <a:rPr lang="en-US" dirty="0" smtClean="0"/>
              <a:t>The Purpose (both individually &amp; collectively focused)</a:t>
            </a:r>
          </a:p>
          <a:p>
            <a:pPr lvl="3"/>
            <a:r>
              <a:rPr lang="en-US" dirty="0" smtClean="0"/>
              <a:t>To equip for the work of service/ministry</a:t>
            </a:r>
          </a:p>
          <a:p>
            <a:pPr lvl="3"/>
            <a:r>
              <a:rPr lang="en-US" dirty="0" smtClean="0"/>
              <a:t>To equip for the building up of the body of Christ</a:t>
            </a:r>
            <a:endParaRPr lang="en-US" dirty="0"/>
          </a:p>
        </p:txBody>
      </p:sp>
      <p:sp>
        <p:nvSpPr>
          <p:cNvPr id="4" name="Rectangle 3"/>
          <p:cNvSpPr/>
          <p:nvPr/>
        </p:nvSpPr>
        <p:spPr>
          <a:xfrm>
            <a:off x="0" y="0"/>
            <a:ext cx="3352800" cy="646331"/>
          </a:xfrm>
          <a:prstGeom prst="rect">
            <a:avLst/>
          </a:prstGeom>
          <a:noFill/>
        </p:spPr>
        <p:txBody>
          <a:bodyPr wrap="square" lIns="91440" tIns="45720" rIns="91440" bIns="45720">
            <a:spAutoFit/>
            <a:scene3d>
              <a:camera prst="orthographicFront"/>
              <a:lightRig rig="soft" dir="t">
                <a:rot lat="0" lon="0" rev="10800000"/>
              </a:lightRig>
            </a:scene3d>
            <a:sp3d>
              <a:bevelT w="27940" h="12700"/>
              <a:contourClr>
                <a:srgbClr val="DDDDDD"/>
              </a:contourClr>
            </a:sp3d>
          </a:bodyPr>
          <a:lstStyle/>
          <a:p>
            <a:pPr algn="ctr"/>
            <a:r>
              <a:rPr lang="en-US" sz="3600" b="1" cap="none" spc="150" dirty="0" smtClean="0">
                <a:ln w="11430"/>
                <a:solidFill>
                  <a:srgbClr val="F8F8F8"/>
                </a:solidFill>
                <a:effectLst>
                  <a:outerShdw blurRad="25400" dist="38100" dir="2700000" algn="tl" rotWithShape="0">
                    <a:srgbClr val="000000"/>
                  </a:outerShdw>
                </a:effectLst>
                <a:latin typeface="+mj-lt"/>
              </a:rPr>
              <a:t>Responsibility</a:t>
            </a:r>
          </a:p>
        </p:txBody>
      </p:sp>
      <p:sp>
        <p:nvSpPr>
          <p:cNvPr id="5" name="Rectangle 4"/>
          <p:cNvSpPr/>
          <p:nvPr/>
        </p:nvSpPr>
        <p:spPr>
          <a:xfrm>
            <a:off x="3124200" y="86380"/>
            <a:ext cx="5943600" cy="553998"/>
          </a:xfrm>
          <a:prstGeom prst="rect">
            <a:avLst/>
          </a:prstGeom>
          <a:noFill/>
        </p:spPr>
        <p:txBody>
          <a:bodyPr wrap="square" lIns="91440" tIns="45720" rIns="91440" bIns="45720">
            <a:spAutoFit/>
            <a:scene3d>
              <a:camera prst="orthographicFront"/>
              <a:lightRig rig="soft" dir="t">
                <a:rot lat="0" lon="0" rev="10800000"/>
              </a:lightRig>
            </a:scene3d>
            <a:sp3d>
              <a:bevelT w="27940" h="12700"/>
              <a:contourClr>
                <a:srgbClr val="DDDDDD"/>
              </a:contourClr>
            </a:sp3d>
          </a:bodyPr>
          <a:lstStyle/>
          <a:p>
            <a:r>
              <a:rPr lang="en-US" sz="3000" b="1" cap="none" spc="150" dirty="0" smtClean="0">
                <a:ln w="11430"/>
                <a:solidFill>
                  <a:srgbClr val="FFFF00"/>
                </a:solidFill>
                <a:effectLst>
                  <a:outerShdw blurRad="25400" dist="38100" dir="2700000" algn="tl" rotWithShape="0">
                    <a:srgbClr val="000000"/>
                  </a:outerShdw>
                </a:effectLst>
                <a:latin typeface="Lucida Handwriting" pitchFamily="66" charset="0"/>
              </a:rPr>
              <a:t>Toward Its Young People</a:t>
            </a: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10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10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fade">
                                      <p:cBhvr>
                                        <p:cTn id="22" dur="10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fade">
                                      <p:cBhvr>
                                        <p:cTn id="27" dur="1000"/>
                                        <p:tgtEl>
                                          <p:spTgt spid="3">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3">
                                            <p:txEl>
                                              <p:pRg st="6" end="6"/>
                                            </p:txEl>
                                          </p:spTgt>
                                        </p:tgtEl>
                                        <p:attrNameLst>
                                          <p:attrName>style.visibility</p:attrName>
                                        </p:attrNameLst>
                                      </p:cBhvr>
                                      <p:to>
                                        <p:strVal val="visible"/>
                                      </p:to>
                                    </p:set>
                                    <p:animEffect transition="in" filter="fade">
                                      <p:cBhvr>
                                        <p:cTn id="32" dur="1000"/>
                                        <p:tgtEl>
                                          <p:spTgt spid="3">
                                            <p:txEl>
                                              <p:pRg st="6" end="6"/>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3">
                                            <p:txEl>
                                              <p:pRg st="7" end="7"/>
                                            </p:txEl>
                                          </p:spTgt>
                                        </p:tgtEl>
                                        <p:attrNameLst>
                                          <p:attrName>style.visibility</p:attrName>
                                        </p:attrNameLst>
                                      </p:cBhvr>
                                      <p:to>
                                        <p:strVal val="visible"/>
                                      </p:to>
                                    </p:set>
                                    <p:animEffect transition="in" filter="fade">
                                      <p:cBhvr>
                                        <p:cTn id="37" dur="10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lvl="0"/>
            <a:r>
              <a:rPr lang="en-US" dirty="0" smtClean="0"/>
              <a:t>Goal of Church Family Toward Young People &amp; Families</a:t>
            </a:r>
          </a:p>
          <a:p>
            <a:pPr lvl="1"/>
            <a:r>
              <a:rPr lang="en-US" dirty="0" smtClean="0"/>
              <a:t>Grow them (Eph. 4:13)</a:t>
            </a:r>
          </a:p>
          <a:p>
            <a:pPr lvl="2"/>
            <a:r>
              <a:rPr lang="en-US" dirty="0" smtClean="0"/>
              <a:t>The Process</a:t>
            </a:r>
          </a:p>
          <a:p>
            <a:pPr lvl="3"/>
            <a:r>
              <a:rPr lang="en-US" dirty="0" smtClean="0"/>
              <a:t>Teaching the knowledge of Christ (v. 13)</a:t>
            </a:r>
          </a:p>
          <a:p>
            <a:pPr lvl="3"/>
            <a:r>
              <a:rPr lang="en-US" dirty="0" smtClean="0"/>
              <a:t>Speaking the truth (v. 15)</a:t>
            </a:r>
          </a:p>
          <a:p>
            <a:pPr lvl="2"/>
            <a:r>
              <a:rPr lang="en-US" dirty="0" smtClean="0"/>
              <a:t>The Purpose</a:t>
            </a:r>
          </a:p>
          <a:p>
            <a:pPr lvl="3"/>
            <a:r>
              <a:rPr lang="en-US" sz="2300" dirty="0" smtClean="0"/>
              <a:t>To grow to a mature Christian adult</a:t>
            </a:r>
          </a:p>
          <a:p>
            <a:pPr lvl="3"/>
            <a:r>
              <a:rPr lang="en-US" sz="2300" dirty="0" smtClean="0"/>
              <a:t>To grow to the measure of the stature of fullness of Christ</a:t>
            </a:r>
          </a:p>
          <a:p>
            <a:pPr lvl="3"/>
            <a:r>
              <a:rPr lang="en-US" sz="2300" dirty="0" smtClean="0"/>
              <a:t>To grow to no longer be a child (v. 14)</a:t>
            </a:r>
          </a:p>
          <a:p>
            <a:pPr lvl="3"/>
            <a:r>
              <a:rPr lang="en-US" sz="2300" dirty="0" smtClean="0"/>
              <a:t>To grow up in all things into Christ (v. 15)</a:t>
            </a:r>
          </a:p>
          <a:p>
            <a:pPr lvl="3"/>
            <a:r>
              <a:rPr lang="en-US" sz="2300" dirty="0" smtClean="0"/>
              <a:t>To grow to a sense of belonging in the body of Christ (v. 16)</a:t>
            </a:r>
            <a:endParaRPr lang="en-US" sz="2300" dirty="0"/>
          </a:p>
        </p:txBody>
      </p:sp>
      <p:sp>
        <p:nvSpPr>
          <p:cNvPr id="4" name="Rectangle 3"/>
          <p:cNvSpPr/>
          <p:nvPr/>
        </p:nvSpPr>
        <p:spPr>
          <a:xfrm>
            <a:off x="0" y="0"/>
            <a:ext cx="3352800" cy="646331"/>
          </a:xfrm>
          <a:prstGeom prst="rect">
            <a:avLst/>
          </a:prstGeom>
          <a:noFill/>
        </p:spPr>
        <p:txBody>
          <a:bodyPr wrap="square" lIns="91440" tIns="45720" rIns="91440" bIns="45720">
            <a:spAutoFit/>
            <a:scene3d>
              <a:camera prst="orthographicFront"/>
              <a:lightRig rig="soft" dir="t">
                <a:rot lat="0" lon="0" rev="10800000"/>
              </a:lightRig>
            </a:scene3d>
            <a:sp3d>
              <a:bevelT w="27940" h="12700"/>
              <a:contourClr>
                <a:srgbClr val="DDDDDD"/>
              </a:contourClr>
            </a:sp3d>
          </a:bodyPr>
          <a:lstStyle/>
          <a:p>
            <a:pPr algn="ctr"/>
            <a:r>
              <a:rPr lang="en-US" sz="3600" b="1" cap="none" spc="150" dirty="0" smtClean="0">
                <a:ln w="11430"/>
                <a:solidFill>
                  <a:srgbClr val="F8F8F8"/>
                </a:solidFill>
                <a:effectLst>
                  <a:outerShdw blurRad="25400" dist="38100" dir="2700000" algn="tl" rotWithShape="0">
                    <a:srgbClr val="000000"/>
                  </a:outerShdw>
                </a:effectLst>
                <a:latin typeface="+mj-lt"/>
              </a:rPr>
              <a:t>Responsibility</a:t>
            </a:r>
          </a:p>
        </p:txBody>
      </p:sp>
      <p:sp>
        <p:nvSpPr>
          <p:cNvPr id="5" name="Rectangle 4"/>
          <p:cNvSpPr/>
          <p:nvPr/>
        </p:nvSpPr>
        <p:spPr>
          <a:xfrm>
            <a:off x="3124200" y="86380"/>
            <a:ext cx="5943600" cy="553998"/>
          </a:xfrm>
          <a:prstGeom prst="rect">
            <a:avLst/>
          </a:prstGeom>
          <a:noFill/>
        </p:spPr>
        <p:txBody>
          <a:bodyPr wrap="square" lIns="91440" tIns="45720" rIns="91440" bIns="45720">
            <a:spAutoFit/>
            <a:scene3d>
              <a:camera prst="orthographicFront"/>
              <a:lightRig rig="soft" dir="t">
                <a:rot lat="0" lon="0" rev="10800000"/>
              </a:lightRig>
            </a:scene3d>
            <a:sp3d>
              <a:bevelT w="27940" h="12700"/>
              <a:contourClr>
                <a:srgbClr val="DDDDDD"/>
              </a:contourClr>
            </a:sp3d>
          </a:bodyPr>
          <a:lstStyle/>
          <a:p>
            <a:r>
              <a:rPr lang="en-US" sz="3000" b="1" cap="none" spc="150" dirty="0" smtClean="0">
                <a:ln w="11430"/>
                <a:solidFill>
                  <a:srgbClr val="FFFF00"/>
                </a:solidFill>
                <a:effectLst>
                  <a:outerShdw blurRad="25400" dist="38100" dir="2700000" algn="tl" rotWithShape="0">
                    <a:srgbClr val="000000"/>
                  </a:outerShdw>
                </a:effectLst>
                <a:latin typeface="Lucida Handwriting" pitchFamily="66" charset="0"/>
              </a:rPr>
              <a:t>Toward Its Young People</a:t>
            </a: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10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10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fade">
                                      <p:cBhvr>
                                        <p:cTn id="22" dur="10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fade">
                                      <p:cBhvr>
                                        <p:cTn id="27" dur="1000"/>
                                        <p:tgtEl>
                                          <p:spTgt spid="3">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3">
                                            <p:txEl>
                                              <p:pRg st="6" end="6"/>
                                            </p:txEl>
                                          </p:spTgt>
                                        </p:tgtEl>
                                        <p:attrNameLst>
                                          <p:attrName>style.visibility</p:attrName>
                                        </p:attrNameLst>
                                      </p:cBhvr>
                                      <p:to>
                                        <p:strVal val="visible"/>
                                      </p:to>
                                    </p:set>
                                    <p:animEffect transition="in" filter="fade">
                                      <p:cBhvr>
                                        <p:cTn id="32" dur="1000"/>
                                        <p:tgtEl>
                                          <p:spTgt spid="3">
                                            <p:txEl>
                                              <p:pRg st="6" end="6"/>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3">
                                            <p:txEl>
                                              <p:pRg st="7" end="7"/>
                                            </p:txEl>
                                          </p:spTgt>
                                        </p:tgtEl>
                                        <p:attrNameLst>
                                          <p:attrName>style.visibility</p:attrName>
                                        </p:attrNameLst>
                                      </p:cBhvr>
                                      <p:to>
                                        <p:strVal val="visible"/>
                                      </p:to>
                                    </p:set>
                                    <p:animEffect transition="in" filter="fade">
                                      <p:cBhvr>
                                        <p:cTn id="37" dur="1000"/>
                                        <p:tgtEl>
                                          <p:spTgt spid="3">
                                            <p:txEl>
                                              <p:pRg st="7" end="7"/>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3">
                                            <p:txEl>
                                              <p:pRg st="8" end="8"/>
                                            </p:txEl>
                                          </p:spTgt>
                                        </p:tgtEl>
                                        <p:attrNameLst>
                                          <p:attrName>style.visibility</p:attrName>
                                        </p:attrNameLst>
                                      </p:cBhvr>
                                      <p:to>
                                        <p:strVal val="visible"/>
                                      </p:to>
                                    </p:set>
                                    <p:animEffect transition="in" filter="fade">
                                      <p:cBhvr>
                                        <p:cTn id="42" dur="1000"/>
                                        <p:tgtEl>
                                          <p:spTgt spid="3">
                                            <p:txEl>
                                              <p:pRg st="8" end="8"/>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nodeType="clickEffect">
                                  <p:stCondLst>
                                    <p:cond delay="0"/>
                                  </p:stCondLst>
                                  <p:childTnLst>
                                    <p:set>
                                      <p:cBhvr>
                                        <p:cTn id="46" dur="1" fill="hold">
                                          <p:stCondLst>
                                            <p:cond delay="0"/>
                                          </p:stCondLst>
                                        </p:cTn>
                                        <p:tgtEl>
                                          <p:spTgt spid="3">
                                            <p:txEl>
                                              <p:pRg st="9" end="9"/>
                                            </p:txEl>
                                          </p:spTgt>
                                        </p:tgtEl>
                                        <p:attrNameLst>
                                          <p:attrName>style.visibility</p:attrName>
                                        </p:attrNameLst>
                                      </p:cBhvr>
                                      <p:to>
                                        <p:strVal val="visible"/>
                                      </p:to>
                                    </p:set>
                                    <p:animEffect transition="in" filter="fade">
                                      <p:cBhvr>
                                        <p:cTn id="47" dur="1000"/>
                                        <p:tgtEl>
                                          <p:spTgt spid="3">
                                            <p:txEl>
                                              <p:pRg st="9" end="9"/>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nodeType="clickEffect">
                                  <p:stCondLst>
                                    <p:cond delay="0"/>
                                  </p:stCondLst>
                                  <p:childTnLst>
                                    <p:set>
                                      <p:cBhvr>
                                        <p:cTn id="51" dur="1" fill="hold">
                                          <p:stCondLst>
                                            <p:cond delay="0"/>
                                          </p:stCondLst>
                                        </p:cTn>
                                        <p:tgtEl>
                                          <p:spTgt spid="3">
                                            <p:txEl>
                                              <p:pRg st="10" end="10"/>
                                            </p:txEl>
                                          </p:spTgt>
                                        </p:tgtEl>
                                        <p:attrNameLst>
                                          <p:attrName>style.visibility</p:attrName>
                                        </p:attrNameLst>
                                      </p:cBhvr>
                                      <p:to>
                                        <p:strVal val="visible"/>
                                      </p:to>
                                    </p:set>
                                    <p:animEffect transition="in" filter="fade">
                                      <p:cBhvr>
                                        <p:cTn id="52" dur="1000"/>
                                        <p:tgtEl>
                                          <p:spTgt spid="3">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lvl="0"/>
            <a:r>
              <a:rPr lang="en-US" dirty="0" smtClean="0"/>
              <a:t>Goal of Church Family Toward Young People &amp; Families</a:t>
            </a:r>
          </a:p>
          <a:p>
            <a:pPr lvl="1"/>
            <a:r>
              <a:rPr lang="en-US" dirty="0" smtClean="0"/>
              <a:t>Present them (Col. 1:27-29)</a:t>
            </a:r>
          </a:p>
          <a:p>
            <a:pPr lvl="2"/>
            <a:r>
              <a:rPr lang="en-US" dirty="0" smtClean="0"/>
              <a:t>The Process</a:t>
            </a:r>
          </a:p>
          <a:p>
            <a:pPr lvl="3"/>
            <a:r>
              <a:rPr lang="en-US" dirty="0" smtClean="0"/>
              <a:t>Preach Christ (v. 28)</a:t>
            </a:r>
          </a:p>
          <a:p>
            <a:pPr lvl="3"/>
            <a:r>
              <a:rPr lang="en-US" dirty="0" smtClean="0"/>
              <a:t>Warn every person with all wisdom (v. 28)</a:t>
            </a:r>
          </a:p>
          <a:p>
            <a:pPr lvl="3"/>
            <a:r>
              <a:rPr lang="en-US" dirty="0" smtClean="0"/>
              <a:t>Teach every person with all wisdom (v. 28)</a:t>
            </a:r>
          </a:p>
          <a:p>
            <a:pPr lvl="3"/>
            <a:r>
              <a:rPr lang="en-US" dirty="0" smtClean="0"/>
              <a:t>Labor and toil strenuously to this end (v. 29)</a:t>
            </a:r>
          </a:p>
          <a:p>
            <a:pPr lvl="2"/>
            <a:r>
              <a:rPr lang="en-US" dirty="0" smtClean="0"/>
              <a:t>The Purpose</a:t>
            </a:r>
          </a:p>
          <a:p>
            <a:pPr lvl="3"/>
            <a:r>
              <a:rPr lang="en-US" dirty="0" smtClean="0"/>
              <a:t>To ensure Christ is in each of them (v. 27)</a:t>
            </a:r>
          </a:p>
          <a:p>
            <a:pPr lvl="3"/>
            <a:r>
              <a:rPr lang="en-US" dirty="0" smtClean="0"/>
              <a:t>To ensure each of </a:t>
            </a:r>
            <a:r>
              <a:rPr lang="en-US" dirty="0" smtClean="0"/>
              <a:t>them is </a:t>
            </a:r>
            <a:r>
              <a:rPr lang="en-US" dirty="0" smtClean="0"/>
              <a:t>in Christ (v. 28)</a:t>
            </a:r>
          </a:p>
          <a:p>
            <a:pPr lvl="3"/>
            <a:r>
              <a:rPr lang="en-US" dirty="0" smtClean="0"/>
              <a:t>To present each of them perfect at judgment (v. 28)</a:t>
            </a:r>
            <a:endParaRPr lang="en-US" dirty="0"/>
          </a:p>
        </p:txBody>
      </p:sp>
      <p:sp>
        <p:nvSpPr>
          <p:cNvPr id="4" name="Rectangle 3"/>
          <p:cNvSpPr/>
          <p:nvPr/>
        </p:nvSpPr>
        <p:spPr>
          <a:xfrm>
            <a:off x="0" y="0"/>
            <a:ext cx="3352800" cy="646331"/>
          </a:xfrm>
          <a:prstGeom prst="rect">
            <a:avLst/>
          </a:prstGeom>
          <a:noFill/>
        </p:spPr>
        <p:txBody>
          <a:bodyPr wrap="square" lIns="91440" tIns="45720" rIns="91440" bIns="45720">
            <a:spAutoFit/>
            <a:scene3d>
              <a:camera prst="orthographicFront"/>
              <a:lightRig rig="soft" dir="t">
                <a:rot lat="0" lon="0" rev="10800000"/>
              </a:lightRig>
            </a:scene3d>
            <a:sp3d>
              <a:bevelT w="27940" h="12700"/>
              <a:contourClr>
                <a:srgbClr val="DDDDDD"/>
              </a:contourClr>
            </a:sp3d>
          </a:bodyPr>
          <a:lstStyle/>
          <a:p>
            <a:pPr algn="ctr"/>
            <a:r>
              <a:rPr lang="en-US" sz="3600" b="1" cap="none" spc="150" dirty="0" smtClean="0">
                <a:ln w="11430"/>
                <a:solidFill>
                  <a:srgbClr val="F8F8F8"/>
                </a:solidFill>
                <a:effectLst>
                  <a:outerShdw blurRad="25400" dist="38100" dir="2700000" algn="tl" rotWithShape="0">
                    <a:srgbClr val="000000"/>
                  </a:outerShdw>
                </a:effectLst>
                <a:latin typeface="+mj-lt"/>
              </a:rPr>
              <a:t>Responsibility</a:t>
            </a:r>
          </a:p>
        </p:txBody>
      </p:sp>
      <p:sp>
        <p:nvSpPr>
          <p:cNvPr id="5" name="Rectangle 4"/>
          <p:cNvSpPr/>
          <p:nvPr/>
        </p:nvSpPr>
        <p:spPr>
          <a:xfrm>
            <a:off x="3124200" y="86380"/>
            <a:ext cx="5943600" cy="553998"/>
          </a:xfrm>
          <a:prstGeom prst="rect">
            <a:avLst/>
          </a:prstGeom>
          <a:noFill/>
        </p:spPr>
        <p:txBody>
          <a:bodyPr wrap="square" lIns="91440" tIns="45720" rIns="91440" bIns="45720">
            <a:spAutoFit/>
            <a:scene3d>
              <a:camera prst="orthographicFront"/>
              <a:lightRig rig="soft" dir="t">
                <a:rot lat="0" lon="0" rev="10800000"/>
              </a:lightRig>
            </a:scene3d>
            <a:sp3d>
              <a:bevelT w="27940" h="12700"/>
              <a:contourClr>
                <a:srgbClr val="DDDDDD"/>
              </a:contourClr>
            </a:sp3d>
          </a:bodyPr>
          <a:lstStyle/>
          <a:p>
            <a:r>
              <a:rPr lang="en-US" sz="3000" b="1" cap="none" spc="150" dirty="0" smtClean="0">
                <a:ln w="11430"/>
                <a:solidFill>
                  <a:srgbClr val="FFFF00"/>
                </a:solidFill>
                <a:effectLst>
                  <a:outerShdw blurRad="25400" dist="38100" dir="2700000" algn="tl" rotWithShape="0">
                    <a:srgbClr val="000000"/>
                  </a:outerShdw>
                </a:effectLst>
                <a:latin typeface="Lucida Handwriting" pitchFamily="66" charset="0"/>
              </a:rPr>
              <a:t>Toward Its Young People</a:t>
            </a: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10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10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fade">
                                      <p:cBhvr>
                                        <p:cTn id="22" dur="10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fade">
                                      <p:cBhvr>
                                        <p:cTn id="27" dur="1000"/>
                                        <p:tgtEl>
                                          <p:spTgt spid="3">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3">
                                            <p:txEl>
                                              <p:pRg st="6" end="6"/>
                                            </p:txEl>
                                          </p:spTgt>
                                        </p:tgtEl>
                                        <p:attrNameLst>
                                          <p:attrName>style.visibility</p:attrName>
                                        </p:attrNameLst>
                                      </p:cBhvr>
                                      <p:to>
                                        <p:strVal val="visible"/>
                                      </p:to>
                                    </p:set>
                                    <p:animEffect transition="in" filter="fade">
                                      <p:cBhvr>
                                        <p:cTn id="32" dur="1000"/>
                                        <p:tgtEl>
                                          <p:spTgt spid="3">
                                            <p:txEl>
                                              <p:pRg st="6" end="6"/>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3">
                                            <p:txEl>
                                              <p:pRg st="7" end="7"/>
                                            </p:txEl>
                                          </p:spTgt>
                                        </p:tgtEl>
                                        <p:attrNameLst>
                                          <p:attrName>style.visibility</p:attrName>
                                        </p:attrNameLst>
                                      </p:cBhvr>
                                      <p:to>
                                        <p:strVal val="visible"/>
                                      </p:to>
                                    </p:set>
                                    <p:animEffect transition="in" filter="fade">
                                      <p:cBhvr>
                                        <p:cTn id="37" dur="1000"/>
                                        <p:tgtEl>
                                          <p:spTgt spid="3">
                                            <p:txEl>
                                              <p:pRg st="7" end="7"/>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3">
                                            <p:txEl>
                                              <p:pRg st="8" end="8"/>
                                            </p:txEl>
                                          </p:spTgt>
                                        </p:tgtEl>
                                        <p:attrNameLst>
                                          <p:attrName>style.visibility</p:attrName>
                                        </p:attrNameLst>
                                      </p:cBhvr>
                                      <p:to>
                                        <p:strVal val="visible"/>
                                      </p:to>
                                    </p:set>
                                    <p:animEffect transition="in" filter="fade">
                                      <p:cBhvr>
                                        <p:cTn id="42" dur="1000"/>
                                        <p:tgtEl>
                                          <p:spTgt spid="3">
                                            <p:txEl>
                                              <p:pRg st="8" end="8"/>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nodeType="clickEffect">
                                  <p:stCondLst>
                                    <p:cond delay="0"/>
                                  </p:stCondLst>
                                  <p:childTnLst>
                                    <p:set>
                                      <p:cBhvr>
                                        <p:cTn id="46" dur="1" fill="hold">
                                          <p:stCondLst>
                                            <p:cond delay="0"/>
                                          </p:stCondLst>
                                        </p:cTn>
                                        <p:tgtEl>
                                          <p:spTgt spid="3">
                                            <p:txEl>
                                              <p:pRg st="9" end="9"/>
                                            </p:txEl>
                                          </p:spTgt>
                                        </p:tgtEl>
                                        <p:attrNameLst>
                                          <p:attrName>style.visibility</p:attrName>
                                        </p:attrNameLst>
                                      </p:cBhvr>
                                      <p:to>
                                        <p:strVal val="visible"/>
                                      </p:to>
                                    </p:set>
                                    <p:animEffect transition="in" filter="fade">
                                      <p:cBhvr>
                                        <p:cTn id="47" dur="1000"/>
                                        <p:tgtEl>
                                          <p:spTgt spid="3">
                                            <p:txEl>
                                              <p:pRg st="9" end="9"/>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nodeType="clickEffect">
                                  <p:stCondLst>
                                    <p:cond delay="0"/>
                                  </p:stCondLst>
                                  <p:childTnLst>
                                    <p:set>
                                      <p:cBhvr>
                                        <p:cTn id="51" dur="1" fill="hold">
                                          <p:stCondLst>
                                            <p:cond delay="0"/>
                                          </p:stCondLst>
                                        </p:cTn>
                                        <p:tgtEl>
                                          <p:spTgt spid="3">
                                            <p:txEl>
                                              <p:pRg st="10" end="10"/>
                                            </p:txEl>
                                          </p:spTgt>
                                        </p:tgtEl>
                                        <p:attrNameLst>
                                          <p:attrName>style.visibility</p:attrName>
                                        </p:attrNameLst>
                                      </p:cBhvr>
                                      <p:to>
                                        <p:strVal val="visible"/>
                                      </p:to>
                                    </p:set>
                                    <p:animEffect transition="in" filter="fade">
                                      <p:cBhvr>
                                        <p:cTn id="52" dur="1000"/>
                                        <p:tgtEl>
                                          <p:spTgt spid="3">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 y="838200"/>
            <a:ext cx="8839200" cy="6019800"/>
          </a:xfrm>
        </p:spPr>
        <p:txBody>
          <a:bodyPr>
            <a:normAutofit/>
          </a:bodyPr>
          <a:lstStyle/>
          <a:p>
            <a:r>
              <a:rPr lang="en-US" dirty="0" smtClean="0"/>
              <a:t>The church family’s goal toward/for its young people </a:t>
            </a:r>
            <a:r>
              <a:rPr lang="en-US" i="1" dirty="0" smtClean="0"/>
              <a:t>goes beyond childhood, middle school, high school and teenage years at the home congregation.</a:t>
            </a:r>
            <a:endParaRPr lang="en-US" dirty="0" smtClean="0"/>
          </a:p>
          <a:p>
            <a:pPr lvl="1"/>
            <a:r>
              <a:rPr lang="en-US" dirty="0" smtClean="0"/>
              <a:t>Where will that young person be 10 years from now?  25?  50?</a:t>
            </a:r>
          </a:p>
          <a:p>
            <a:pPr lvl="1"/>
            <a:r>
              <a:rPr lang="en-US" dirty="0" smtClean="0"/>
              <a:t>Will he/she be active in the body of Christ?</a:t>
            </a:r>
          </a:p>
          <a:p>
            <a:pPr lvl="1"/>
            <a:r>
              <a:rPr lang="en-US" dirty="0" smtClean="0"/>
              <a:t>Will he/she be a mature, faithful, serving, leading, teaching child of God?</a:t>
            </a:r>
          </a:p>
          <a:p>
            <a:pPr lvl="1"/>
            <a:r>
              <a:rPr lang="en-US" dirty="0" smtClean="0"/>
              <a:t>We must look beyond the immediate and aim for the future…for eternity.</a:t>
            </a:r>
            <a:endParaRPr lang="en-US" dirty="0"/>
          </a:p>
        </p:txBody>
      </p:sp>
      <p:sp>
        <p:nvSpPr>
          <p:cNvPr id="4" name="Rectangle 3"/>
          <p:cNvSpPr/>
          <p:nvPr/>
        </p:nvSpPr>
        <p:spPr>
          <a:xfrm>
            <a:off x="0" y="0"/>
            <a:ext cx="3352800" cy="646331"/>
          </a:xfrm>
          <a:prstGeom prst="rect">
            <a:avLst/>
          </a:prstGeom>
          <a:noFill/>
        </p:spPr>
        <p:txBody>
          <a:bodyPr wrap="square" lIns="91440" tIns="45720" rIns="91440" bIns="45720">
            <a:spAutoFit/>
            <a:scene3d>
              <a:camera prst="orthographicFront"/>
              <a:lightRig rig="soft" dir="t">
                <a:rot lat="0" lon="0" rev="10800000"/>
              </a:lightRig>
            </a:scene3d>
            <a:sp3d>
              <a:bevelT w="27940" h="12700"/>
              <a:contourClr>
                <a:srgbClr val="DDDDDD"/>
              </a:contourClr>
            </a:sp3d>
          </a:bodyPr>
          <a:lstStyle/>
          <a:p>
            <a:pPr algn="ctr"/>
            <a:r>
              <a:rPr lang="en-US" sz="3600" b="1" cap="none" spc="150" dirty="0" smtClean="0">
                <a:ln w="11430"/>
                <a:solidFill>
                  <a:srgbClr val="F8F8F8"/>
                </a:solidFill>
                <a:effectLst>
                  <a:outerShdw blurRad="25400" dist="38100" dir="2700000" algn="tl" rotWithShape="0">
                    <a:srgbClr val="000000"/>
                  </a:outerShdw>
                </a:effectLst>
                <a:latin typeface="+mj-lt"/>
              </a:rPr>
              <a:t>Responsibility</a:t>
            </a:r>
          </a:p>
        </p:txBody>
      </p:sp>
      <p:sp>
        <p:nvSpPr>
          <p:cNvPr id="5" name="Rectangle 4"/>
          <p:cNvSpPr/>
          <p:nvPr/>
        </p:nvSpPr>
        <p:spPr>
          <a:xfrm>
            <a:off x="3124200" y="86380"/>
            <a:ext cx="5943600" cy="553998"/>
          </a:xfrm>
          <a:prstGeom prst="rect">
            <a:avLst/>
          </a:prstGeom>
          <a:noFill/>
        </p:spPr>
        <p:txBody>
          <a:bodyPr wrap="square" lIns="91440" tIns="45720" rIns="91440" bIns="45720">
            <a:spAutoFit/>
            <a:scene3d>
              <a:camera prst="orthographicFront"/>
              <a:lightRig rig="soft" dir="t">
                <a:rot lat="0" lon="0" rev="10800000"/>
              </a:lightRig>
            </a:scene3d>
            <a:sp3d>
              <a:bevelT w="27940" h="12700"/>
              <a:contourClr>
                <a:srgbClr val="DDDDDD"/>
              </a:contourClr>
            </a:sp3d>
          </a:bodyPr>
          <a:lstStyle/>
          <a:p>
            <a:r>
              <a:rPr lang="en-US" sz="3000" b="1" cap="none" spc="150" dirty="0" smtClean="0">
                <a:ln w="11430"/>
                <a:solidFill>
                  <a:srgbClr val="FFFF00"/>
                </a:solidFill>
                <a:effectLst>
                  <a:outerShdw blurRad="25400" dist="38100" dir="2700000" algn="tl" rotWithShape="0">
                    <a:srgbClr val="000000"/>
                  </a:outerShdw>
                </a:effectLst>
                <a:latin typeface="Lucida Handwriting" pitchFamily="66" charset="0"/>
              </a:rPr>
              <a:t>Toward Its Young People</a:t>
            </a: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childTnLst>
                                </p:cTn>
                              </p:par>
                            </p:childTnLst>
                          </p:cTn>
                        </p:par>
                        <p:par>
                          <p:cTn id="8" fill="hold">
                            <p:stCondLst>
                              <p:cond delay="1000"/>
                            </p:stCondLst>
                            <p:childTnLst>
                              <p:par>
                                <p:cTn id="9" presetID="10" presetClass="entr" presetSubtype="0" fill="hold" nodeType="after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animEffect transition="in" filter="fade">
                                      <p:cBhvr>
                                        <p:cTn id="11" dur="1000"/>
                                        <p:tgtEl>
                                          <p:spTgt spid="3">
                                            <p:txEl>
                                              <p:pRg st="2" end="2"/>
                                            </p:txEl>
                                          </p:spTgt>
                                        </p:tgtEl>
                                      </p:cBhvr>
                                    </p:animEffect>
                                  </p:childTnLst>
                                </p:cTn>
                              </p:par>
                            </p:childTnLst>
                          </p:cTn>
                        </p:par>
                        <p:par>
                          <p:cTn id="12" fill="hold">
                            <p:stCondLst>
                              <p:cond delay="2000"/>
                            </p:stCondLst>
                            <p:childTnLst>
                              <p:par>
                                <p:cTn id="13" presetID="10" presetClass="entr" presetSubtype="0" fill="hold" nodeType="after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Effect transition="in" filter="fade">
                                      <p:cBhvr>
                                        <p:cTn id="15" dur="1000"/>
                                        <p:tgtEl>
                                          <p:spTgt spid="3">
                                            <p:txEl>
                                              <p:pRg st="3" end="3"/>
                                            </p:txEl>
                                          </p:spTgt>
                                        </p:tgtEl>
                                      </p:cBhvr>
                                    </p:animEffect>
                                  </p:childTnLst>
                                </p:cTn>
                              </p:par>
                            </p:childTnLst>
                          </p:cTn>
                        </p:par>
                        <p:par>
                          <p:cTn id="16" fill="hold">
                            <p:stCondLst>
                              <p:cond delay="3000"/>
                            </p:stCondLst>
                            <p:childTnLst>
                              <p:par>
                                <p:cTn id="17" presetID="10" presetClass="entr" presetSubtype="0" fill="hold" nodeType="after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Effect transition="in" filter="fade">
                                      <p:cBhvr>
                                        <p:cTn id="19" dur="1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1954</TotalTime>
  <Words>842</Words>
  <Application>Microsoft Office PowerPoint</Application>
  <PresentationFormat>On-screen Show (4:3)</PresentationFormat>
  <Paragraphs>81</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Slide 1</vt:lpstr>
      <vt:lpstr>Slide 2</vt:lpstr>
      <vt:lpstr>Slide 3</vt:lpstr>
      <vt:lpstr>Slide 4</vt:lpstr>
      <vt:lpstr>Slide 5</vt:lpstr>
      <vt:lpstr>Slide 6</vt:lpstr>
      <vt:lpstr>Slide 7</vt:lpstr>
      <vt:lpstr>Slide 8</vt:lpstr>
      <vt:lpstr>Slide 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David</dc:creator>
  <cp:lastModifiedBy>soundshack</cp:lastModifiedBy>
  <cp:revision>29</cp:revision>
  <dcterms:created xsi:type="dcterms:W3CDTF">2011-11-06T00:39:13Z</dcterms:created>
  <dcterms:modified xsi:type="dcterms:W3CDTF">2013-01-10T00:16:53Z</dcterms:modified>
</cp:coreProperties>
</file>