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95" r:id="rId3"/>
    <p:sldId id="296" r:id="rId4"/>
    <p:sldId id="297" r:id="rId5"/>
    <p:sldId id="298" r:id="rId6"/>
    <p:sldId id="299" r:id="rId7"/>
    <p:sldId id="300" r:id="rId8"/>
    <p:sldId id="302" r:id="rId9"/>
    <p:sldId id="303" r:id="rId10"/>
    <p:sldId id="304" r:id="rId11"/>
    <p:sldId id="305" r:id="rId12"/>
    <p:sldId id="306" r:id="rId13"/>
    <p:sldId id="307" r:id="rId14"/>
    <p:sldId id="308"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FD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5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27" tIns="45714" rIns="91427" bIns="45714" rtlCol="0"/>
          <a:lstStyle>
            <a:lvl1pPr algn="r">
              <a:defRPr sz="1200"/>
            </a:lvl1pPr>
          </a:lstStyle>
          <a:p>
            <a:fld id="{2162C3B2-F97C-4688-8FCC-9BB72652FD55}" type="datetimeFigureOut">
              <a:rPr lang="en-US" smtClean="0"/>
              <a:pPr/>
              <a:t>1/7/2013</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27" tIns="45714" rIns="91427" bIns="45714" rtlCol="0" anchor="b"/>
          <a:lstStyle>
            <a:lvl1pPr algn="r">
              <a:defRPr sz="1200"/>
            </a:lvl1pPr>
          </a:lstStyle>
          <a:p>
            <a:fld id="{43772CBE-6530-4CDB-B139-0438EA0E8A2B}" type="slidenum">
              <a:rPr lang="en-US" smtClean="0"/>
              <a:pPr/>
              <a:t>‹#›</a:t>
            </a:fld>
            <a:endParaRPr lang="en-US"/>
          </a:p>
        </p:txBody>
      </p:sp>
    </p:spTree>
    <p:extLst>
      <p:ext uri="{BB962C8B-B14F-4D97-AF65-F5344CB8AC3E}">
        <p14:creationId xmlns:p14="http://schemas.microsoft.com/office/powerpoint/2010/main" val="34091584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F82E83-8FCF-44CB-AD50-40D9011C2C5D}" type="datetimeFigureOut">
              <a:rPr lang="en-US" smtClean="0"/>
              <a:pPr/>
              <a:t>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F82E83-8FCF-44CB-AD50-40D9011C2C5D}" type="datetimeFigureOut">
              <a:rPr lang="en-US" smtClean="0"/>
              <a:pPr/>
              <a:t>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F82E83-8FCF-44CB-AD50-40D9011C2C5D}" type="datetimeFigureOut">
              <a:rPr lang="en-US" smtClean="0"/>
              <a:pPr/>
              <a:t>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F82E83-8FCF-44CB-AD50-40D9011C2C5D}" type="datetimeFigureOut">
              <a:rPr lang="en-US" smtClean="0"/>
              <a:pPr/>
              <a:t>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pblfpr\users\David\_Graphics\Oxygen Graphics\SolidGround\Master\Master-SolidGround_C.jpg"/>
          <p:cNvPicPr>
            <a:picLocks noChangeAspect="1" noChangeArrowheads="1"/>
          </p:cNvPicPr>
          <p:nvPr userDrawn="1"/>
        </p:nvPicPr>
        <p:blipFill>
          <a:blip r:embed="rId2" cstate="print"/>
          <a:srcRect/>
          <a:stretch>
            <a:fillRect/>
          </a:stretch>
        </p:blipFill>
        <p:spPr bwMode="auto">
          <a:xfrm>
            <a:off x="1" y="0"/>
            <a:ext cx="9143999" cy="6858000"/>
          </a:xfrm>
          <a:prstGeom prst="rect">
            <a:avLst/>
          </a:prstGeom>
          <a:noFill/>
        </p:spPr>
      </p:pic>
      <p:sp>
        <p:nvSpPr>
          <p:cNvPr id="2" name="Title 1"/>
          <p:cNvSpPr>
            <a:spLocks noGrp="1"/>
          </p:cNvSpPr>
          <p:nvPr>
            <p:ph type="title"/>
          </p:nvPr>
        </p:nvSpPr>
        <p:spPr>
          <a:xfrm>
            <a:off x="152400" y="76200"/>
            <a:ext cx="8839200" cy="609600"/>
          </a:xfrm>
        </p:spPr>
        <p:txBody>
          <a:bodyPr/>
          <a:lstStyle>
            <a:lvl1pPr>
              <a:defRPr b="1">
                <a:solidFill>
                  <a:schemeClr val="accent5">
                    <a:lumMod val="20000"/>
                    <a:lumOff val="80000"/>
                  </a:schemeClr>
                </a:solidFill>
                <a:effectLst>
                  <a:outerShdw blurRad="50800" dist="50800" dir="2700000" algn="ctr" rotWithShape="0">
                    <a:schemeClr val="tx1"/>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38200"/>
            <a:ext cx="9067800" cy="6019800"/>
          </a:xfrm>
        </p:spPr>
        <p:txBody>
          <a:bodyPr>
            <a:normAutofit/>
          </a:bodyPr>
          <a:lstStyle>
            <a:lvl1pPr>
              <a:defRPr sz="2800" b="1">
                <a:solidFill>
                  <a:srgbClr val="FFFF00"/>
                </a:solidFill>
                <a:effectLst>
                  <a:outerShdw blurRad="50800" dist="50800" dir="2700000" algn="ctr" rotWithShape="0">
                    <a:schemeClr val="tx1"/>
                  </a:outerShdw>
                </a:effectLst>
              </a:defRPr>
            </a:lvl1pPr>
            <a:lvl2pPr>
              <a:defRPr sz="2400" b="1">
                <a:solidFill>
                  <a:schemeClr val="bg1"/>
                </a:solidFill>
                <a:effectLst>
                  <a:outerShdw blurRad="50800" dist="50800" dir="2700000" algn="ctr" rotWithShape="0">
                    <a:schemeClr val="tx1"/>
                  </a:outerShdw>
                </a:effectLst>
              </a:defRPr>
            </a:lvl2pPr>
            <a:lvl3pPr>
              <a:defRPr sz="2400" b="1">
                <a:solidFill>
                  <a:schemeClr val="bg1"/>
                </a:solidFill>
                <a:effectLst>
                  <a:outerShdw blurRad="50800" dist="50800" dir="2700000" algn="ctr" rotWithShape="0">
                    <a:schemeClr val="tx1"/>
                  </a:outerShdw>
                </a:effectLst>
              </a:defRPr>
            </a:lvl3pPr>
            <a:lvl4pPr>
              <a:defRPr sz="2400" b="1">
                <a:solidFill>
                  <a:schemeClr val="bg1"/>
                </a:solidFill>
                <a:effectLst>
                  <a:outerShdw blurRad="50800" dist="50800" dir="2700000" algn="ctr" rotWithShape="0">
                    <a:schemeClr val="tx1"/>
                  </a:outerShdw>
                </a:effectLst>
              </a:defRPr>
            </a:lvl4pPr>
            <a:lvl5pPr>
              <a:defRPr sz="2400" b="1">
                <a:solidFill>
                  <a:schemeClr val="bg1"/>
                </a:solidFill>
                <a:effectLst>
                  <a:outerShdw blurRad="50800" dist="50800" dir="2700000" algn="ctr" rotWithShape="0">
                    <a:schemeClr val="tx1"/>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5" name="Picture 2" descr="\\pblfpr\users\David\_Graphics\Oxygen Graphics\SolidGround\Master\Master-SolidGround_A.jpg"/>
          <p:cNvPicPr>
            <a:picLocks noChangeAspect="1" noChangeArrowheads="1"/>
          </p:cNvPicPr>
          <p:nvPr userDrawn="1"/>
        </p:nvPicPr>
        <p:blipFill>
          <a:blip r:embed="rId2" cstate="print"/>
          <a:srcRect/>
          <a:stretch>
            <a:fillRect/>
          </a:stretch>
        </p:blipFill>
        <p:spPr bwMode="auto">
          <a:xfrm>
            <a:off x="0" y="0"/>
            <a:ext cx="9144001" cy="6858000"/>
          </a:xfrm>
          <a:prstGeom prst="rect">
            <a:avLst/>
          </a:prstGeom>
          <a:noFill/>
        </p:spPr>
      </p:pic>
      <p:sp>
        <p:nvSpPr>
          <p:cNvPr id="7" name="Content Placeholder 2"/>
          <p:cNvSpPr>
            <a:spLocks noGrp="1"/>
          </p:cNvSpPr>
          <p:nvPr>
            <p:ph idx="10"/>
          </p:nvPr>
        </p:nvSpPr>
        <p:spPr>
          <a:xfrm>
            <a:off x="2743200" y="838200"/>
            <a:ext cx="6400800" cy="6019800"/>
          </a:xfrm>
        </p:spPr>
        <p:txBody>
          <a:bodyPr>
            <a:normAutofit/>
          </a:bodyPr>
          <a:lstStyle>
            <a:lvl1pPr>
              <a:defRPr sz="3200" b="1">
                <a:solidFill>
                  <a:srgbClr val="FFFF00"/>
                </a:solidFill>
                <a:effectLst>
                  <a:outerShdw blurRad="50800" dist="50800" dir="2700000" algn="ctr" rotWithShape="0">
                    <a:schemeClr val="tx1"/>
                  </a:outerShdw>
                </a:effectLst>
              </a:defRPr>
            </a:lvl1pPr>
            <a:lvl2pPr>
              <a:defRPr sz="2800" b="1">
                <a:solidFill>
                  <a:schemeClr val="bg1"/>
                </a:solidFill>
                <a:effectLst>
                  <a:outerShdw blurRad="50800" dist="50800" dir="2700000" algn="ctr" rotWithShape="0">
                    <a:schemeClr val="tx1"/>
                  </a:outerShdw>
                </a:effectLst>
              </a:defRPr>
            </a:lvl2pPr>
            <a:lvl3pPr>
              <a:defRPr sz="2800" b="1">
                <a:solidFill>
                  <a:schemeClr val="bg1"/>
                </a:solidFill>
                <a:effectLst>
                  <a:outerShdw blurRad="50800" dist="50800" dir="2700000" algn="ctr" rotWithShape="0">
                    <a:schemeClr val="tx1"/>
                  </a:outerShdw>
                </a:effectLst>
              </a:defRPr>
            </a:lvl3pPr>
            <a:lvl4pPr>
              <a:defRPr sz="2800" b="1">
                <a:solidFill>
                  <a:schemeClr val="bg1"/>
                </a:solidFill>
                <a:effectLst>
                  <a:outerShdw blurRad="50800" dist="50800" dir="2700000" algn="ctr" rotWithShape="0">
                    <a:schemeClr val="tx1"/>
                  </a:outerShdw>
                </a:effectLst>
              </a:defRPr>
            </a:lvl4pPr>
            <a:lvl5pPr>
              <a:defRPr sz="2800" b="1">
                <a:solidFill>
                  <a:schemeClr val="bg1"/>
                </a:solidFill>
                <a:effectLst>
                  <a:outerShdw blurRad="50800" dist="50800" dir="2700000" algn="ctr" rotWithShape="0">
                    <a:schemeClr val="tx1"/>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590800" y="76200"/>
            <a:ext cx="6400800" cy="609600"/>
          </a:xfrm>
        </p:spPr>
        <p:txBody>
          <a:bodyPr>
            <a:noAutofit/>
          </a:bodyPr>
          <a:lstStyle>
            <a:lvl1pPr>
              <a:defRPr sz="4400" b="1">
                <a:solidFill>
                  <a:srgbClr val="D3FDE7"/>
                </a:solidFill>
                <a:effectLst>
                  <a:outerShdw blurRad="50800" dist="50800" dir="2700000" algn="ctr" rotWithShape="0">
                    <a:schemeClr val="tx1"/>
                  </a:outerShdw>
                </a:effectLst>
              </a:defRPr>
            </a:lvl1pPr>
          </a:lstStyle>
          <a:p>
            <a:r>
              <a:rPr lang="en-US" dirty="0"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1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10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10"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F82E83-8FCF-44CB-AD50-40D9011C2C5D}" type="datetimeFigureOut">
              <a:rPr lang="en-US" smtClean="0"/>
              <a:pPr/>
              <a:t>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F82E83-8FCF-44CB-AD50-40D9011C2C5D}" type="datetimeFigureOut">
              <a:rPr lang="en-US" smtClean="0"/>
              <a:pPr/>
              <a:t>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F82E83-8FCF-44CB-AD50-40D9011C2C5D}" type="datetimeFigureOut">
              <a:rPr lang="en-US" smtClean="0"/>
              <a:pPr/>
              <a:t>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F82E83-8FCF-44CB-AD50-40D9011C2C5D}" type="datetimeFigureOut">
              <a:rPr lang="en-US" smtClean="0"/>
              <a:pPr/>
              <a:t>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82E83-8FCF-44CB-AD50-40D9011C2C5D}" type="datetimeFigureOut">
              <a:rPr lang="en-US" smtClean="0"/>
              <a:pPr/>
              <a:t>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F82E83-8FCF-44CB-AD50-40D9011C2C5D}" type="datetimeFigureOut">
              <a:rPr lang="en-US" smtClean="0"/>
              <a:pPr/>
              <a:t>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82E83-8FCF-44CB-AD50-40D9011C2C5D}" type="datetimeFigureOut">
              <a:rPr lang="en-US" smtClean="0"/>
              <a:pPr/>
              <a:t>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90A70E-C66F-46CB-9279-BCD8FF348F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blfpr\users\David\_Graphics\Oxygen Graphics\SolidGround\Master\Master-SolidGround_E.jpg"/>
          <p:cNvPicPr>
            <a:picLocks noChangeAspect="1" noChangeArrowheads="1"/>
          </p:cNvPicPr>
          <p:nvPr/>
        </p:nvPicPr>
        <p:blipFill>
          <a:blip r:embed="rId2" cstate="print"/>
          <a:srcRect/>
          <a:stretch>
            <a:fillRect/>
          </a:stretch>
        </p:blipFill>
        <p:spPr bwMode="auto">
          <a:xfrm>
            <a:off x="0" y="0"/>
            <a:ext cx="9143999" cy="6858000"/>
          </a:xfrm>
          <a:prstGeom prst="rect">
            <a:avLst/>
          </a:prstGeom>
          <a:noFill/>
        </p:spPr>
      </p:pic>
      <p:sp>
        <p:nvSpPr>
          <p:cNvPr id="5" name="Rectangle 4"/>
          <p:cNvSpPr/>
          <p:nvPr/>
        </p:nvSpPr>
        <p:spPr>
          <a:xfrm>
            <a:off x="0" y="5602069"/>
            <a:ext cx="9144000" cy="76944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4400" b="1" cap="none" spc="150" dirty="0" smtClean="0">
                <a:ln w="11430"/>
                <a:solidFill>
                  <a:srgbClr val="F8F8F8"/>
                </a:solidFill>
                <a:effectLst>
                  <a:outerShdw blurRad="25400" dist="38100" dir="2700000" algn="tl" rotWithShape="0">
                    <a:srgbClr val="000000"/>
                  </a:outerShdw>
                </a:effectLst>
                <a:latin typeface="+mj-lt"/>
              </a:rPr>
              <a:t>My Church Family’s Responsibility</a:t>
            </a:r>
          </a:p>
        </p:txBody>
      </p:sp>
      <p:sp>
        <p:nvSpPr>
          <p:cNvPr id="6" name="Rectangle 5"/>
          <p:cNvSpPr/>
          <p:nvPr/>
        </p:nvSpPr>
        <p:spPr>
          <a:xfrm>
            <a:off x="0" y="6211669"/>
            <a:ext cx="91440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a:t>
            </a:r>
            <a:r>
              <a:rPr lang="en-US" sz="3600" b="1" cap="none" spc="150" dirty="0" smtClean="0">
                <a:ln w="11430"/>
                <a:solidFill>
                  <a:srgbClr val="FFFF00"/>
                </a:solidFill>
                <a:effectLst>
                  <a:outerShdw blurRad="25400" dist="38100" dir="2700000" algn="tl" rotWithShape="0">
                    <a:srgbClr val="000000"/>
                  </a:outerShdw>
                </a:effectLst>
                <a:latin typeface="Lucida Handwriting" pitchFamily="66" charset="0"/>
              </a:rPr>
              <a:t>People </a:t>
            </a:r>
            <a:r>
              <a:rPr lang="en-US" sz="3600" b="1" cap="none" spc="150" smtClean="0">
                <a:ln w="11430"/>
                <a:solidFill>
                  <a:srgbClr val="FFFF00"/>
                </a:solidFill>
                <a:effectLst>
                  <a:outerShdw blurRad="25400" dist="38100" dir="2700000" algn="tl" rotWithShape="0">
                    <a:srgbClr val="000000"/>
                  </a:outerShdw>
                </a:effectLst>
                <a:latin typeface="Lucida Handwriting" pitchFamily="66" charset="0"/>
              </a:rPr>
              <a:t>(cont.)</a:t>
            </a:r>
            <a:endParaRPr lang="en-US" sz="3600" b="1" cap="none" spc="150" dirty="0" smtClean="0">
              <a:ln w="11430"/>
              <a:solidFill>
                <a:srgbClr val="FFFF00"/>
              </a:solidFill>
              <a:effectLst>
                <a:outerShdw blurRad="25400" dist="38100" dir="2700000" algn="tl" rotWithShape="0">
                  <a:srgbClr val="000000"/>
                </a:outerShdw>
              </a:effectLst>
              <a:latin typeface="Lucida Handwriting" pitchFamily="66" charset="0"/>
            </a:endParaRPr>
          </a:p>
        </p:txBody>
      </p:sp>
      <p:sp>
        <p:nvSpPr>
          <p:cNvPr id="7" name="TextBox 6"/>
          <p:cNvSpPr txBox="1"/>
          <p:nvPr/>
        </p:nvSpPr>
        <p:spPr>
          <a:xfrm>
            <a:off x="152400" y="5181600"/>
            <a:ext cx="3200400" cy="523220"/>
          </a:xfrm>
          <a:prstGeom prst="rect">
            <a:avLst/>
          </a:prstGeom>
          <a:noFill/>
        </p:spPr>
        <p:txBody>
          <a:bodyPr wrap="square" rtlCol="0">
            <a:spAutoFit/>
          </a:bodyPr>
          <a:lstStyle/>
          <a:p>
            <a:r>
              <a:rPr lang="en-US" sz="2800" b="1" u="sng" dirty="0" smtClean="0">
                <a:solidFill>
                  <a:schemeClr val="bg1"/>
                </a:solidFill>
              </a:rPr>
              <a:t>Lesson </a:t>
            </a:r>
            <a:r>
              <a:rPr lang="en-US" sz="2800" b="1" u="sng" dirty="0" smtClean="0">
                <a:solidFill>
                  <a:schemeClr val="bg1"/>
                </a:solidFill>
              </a:rPr>
              <a:t>9</a:t>
            </a:r>
            <a:r>
              <a:rPr lang="en-US" sz="2800" b="1" dirty="0" smtClean="0">
                <a:solidFill>
                  <a:schemeClr val="bg1"/>
                </a:solidFill>
              </a:rPr>
              <a:t>:</a:t>
            </a:r>
            <a:endParaRPr lang="en-US" sz="2800" b="1" dirty="0">
              <a:solidFill>
                <a:schemeClr val="bg1"/>
              </a:solidFill>
            </a:endParaRPr>
          </a:p>
        </p:txBody>
      </p:sp>
      <p:sp>
        <p:nvSpPr>
          <p:cNvPr id="8" name="Rectangle 7"/>
          <p:cNvSpPr/>
          <p:nvPr/>
        </p:nvSpPr>
        <p:spPr>
          <a:xfrm>
            <a:off x="5257800" y="76200"/>
            <a:ext cx="3845925" cy="523220"/>
          </a:xfrm>
          <a:prstGeom prst="rect">
            <a:avLst/>
          </a:prstGeom>
          <a:noFill/>
        </p:spPr>
        <p:txBody>
          <a:bodyPr wrap="none" lIns="91440" tIns="45720" rIns="91440" bIns="45720">
            <a:spAutoFit/>
          </a:bodyPr>
          <a:lstStyle/>
          <a:p>
            <a:pPr algn="ctr"/>
            <a:r>
              <a:rPr lang="en-US" sz="2800" b="1" dirty="0" smtClean="0">
                <a:ln w="900" cmpd="sng">
                  <a:solidFill>
                    <a:schemeClr val="accent1">
                      <a:satMod val="190000"/>
                      <a:alpha val="55000"/>
                    </a:schemeClr>
                  </a:solidFill>
                  <a:prstDash val="solid"/>
                </a:ln>
                <a:solidFill>
                  <a:schemeClr val="accent5">
                    <a:lumMod val="40000"/>
                    <a:lumOff val="60000"/>
                  </a:schemeClr>
                </a:solidFill>
                <a:effectLst>
                  <a:innerShdw blurRad="101600" dist="76200" dir="5400000">
                    <a:schemeClr val="accent1">
                      <a:satMod val="190000"/>
                      <a:tint val="100000"/>
                      <a:alpha val="74000"/>
                    </a:schemeClr>
                  </a:innerShdw>
                </a:effectLst>
                <a:latin typeface="Lucida Handwriting" pitchFamily="66" charset="0"/>
              </a:rPr>
              <a:t>My Church Family</a:t>
            </a:r>
            <a:endParaRPr lang="en-US" sz="2800" b="1" cap="none" spc="0" dirty="0">
              <a:ln w="900" cmpd="sng">
                <a:solidFill>
                  <a:schemeClr val="accent1">
                    <a:satMod val="190000"/>
                    <a:alpha val="55000"/>
                  </a:schemeClr>
                </a:solidFill>
                <a:prstDash val="solid"/>
              </a:ln>
              <a:solidFill>
                <a:schemeClr val="accent5">
                  <a:lumMod val="40000"/>
                  <a:lumOff val="60000"/>
                </a:schemeClr>
              </a:solidFill>
              <a:effectLst>
                <a:innerShdw blurRad="101600" dist="76200" dir="5400000">
                  <a:schemeClr val="accent1">
                    <a:satMod val="190000"/>
                    <a:tint val="100000"/>
                    <a:alpha val="74000"/>
                  </a:schemeClr>
                </a:innerShdw>
              </a:effectLst>
              <a:latin typeface="Lucida Handwriting" pitchFamily="66"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HOME</a:t>
            </a:r>
          </a:p>
          <a:p>
            <a:pPr lvl="2"/>
            <a:r>
              <a:rPr lang="en-US" dirty="0" smtClean="0"/>
              <a:t>Parents are the primary influence in teens’ lives</a:t>
            </a:r>
          </a:p>
          <a:p>
            <a:pPr lvl="2"/>
            <a:r>
              <a:rPr lang="en-US" dirty="0" smtClean="0"/>
              <a:t>Unfortunately, too many are not doing our jobs adequately</a:t>
            </a:r>
          </a:p>
          <a:p>
            <a:pPr lvl="2"/>
            <a:r>
              <a:rPr lang="en-US" dirty="0" smtClean="0"/>
              <a:t>The tremendous power of parents’ influence on their children is part of God’s design</a:t>
            </a:r>
          </a:p>
          <a:p>
            <a:pPr lvl="2"/>
            <a:r>
              <a:rPr lang="en-US" dirty="0" smtClean="0"/>
              <a:t>Deuteronomy 6:4-9 is a parent’s God-given duty.  This is not so much about teaching/talking as it is about living, as it is about spending time with our families and “doing ministry” with our families. Youth ministries can assist parents in their roles, but they can’t replace those roles.  </a:t>
            </a:r>
          </a:p>
          <a:p>
            <a:pPr lvl="2"/>
            <a:r>
              <a:rPr lang="en-US" dirty="0" smtClean="0"/>
              <a:t>Children must see true Christianity lived out in front of them</a:t>
            </a:r>
          </a:p>
          <a:p>
            <a:pPr lvl="2"/>
            <a:r>
              <a:rPr lang="en-US" dirty="0" smtClean="0"/>
              <a:t>Children will look as much like Jesus as their parents and fellow church members do. </a:t>
            </a:r>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CHURCH</a:t>
            </a:r>
          </a:p>
          <a:p>
            <a:pPr lvl="2"/>
            <a:r>
              <a:rPr lang="en-US" dirty="0" smtClean="0"/>
              <a:t>The entire church (not just the youth program) has a tremendous influence on the development of faith</a:t>
            </a:r>
          </a:p>
          <a:p>
            <a:pPr lvl="2"/>
            <a:r>
              <a:rPr lang="en-US" dirty="0" smtClean="0"/>
              <a:t>In the lives of its young people, the church cannot (and must not try to) compete with: </a:t>
            </a:r>
          </a:p>
          <a:p>
            <a:pPr lvl="3"/>
            <a:r>
              <a:rPr lang="en-US" dirty="0" smtClean="0"/>
              <a:t>Academics, athletics or any other organization…</a:t>
            </a:r>
          </a:p>
          <a:p>
            <a:pPr lvl="3"/>
            <a:r>
              <a:rPr lang="en-US" dirty="0" smtClean="0"/>
              <a:t>Community churches, denominational churches, or </a:t>
            </a:r>
            <a:r>
              <a:rPr lang="en-US" dirty="0" err="1" smtClean="0"/>
              <a:t>parachurch</a:t>
            </a:r>
            <a:r>
              <a:rPr lang="en-US" dirty="0" smtClean="0"/>
              <a:t> organizations…</a:t>
            </a:r>
          </a:p>
          <a:p>
            <a:pPr lvl="2"/>
            <a:endParaRPr lang="en-US" dirty="0" smtClean="0"/>
          </a:p>
          <a:p>
            <a:pPr lvl="2"/>
            <a:endParaRPr lang="en-US" dirty="0" smtClean="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1000"/>
                                        <p:tgtEl>
                                          <p:spTgt spid="3">
                                            <p:txEl>
                                              <p:pRg st="4" end="4"/>
                                            </p:txEl>
                                          </p:spTgt>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CHURCH</a:t>
            </a:r>
          </a:p>
          <a:p>
            <a:pPr lvl="2"/>
            <a:r>
              <a:rPr lang="en-US" dirty="0" smtClean="0"/>
              <a:t>The Lord’s church must stay focused on its young people’s individual (not mass-produced) relationships with Christ</a:t>
            </a:r>
          </a:p>
          <a:p>
            <a:pPr lvl="3"/>
            <a:r>
              <a:rPr lang="en-US" dirty="0" smtClean="0"/>
              <a:t>Not individual relationships with a “Youth Evangelist”</a:t>
            </a:r>
          </a:p>
          <a:p>
            <a:pPr lvl="3"/>
            <a:r>
              <a:rPr lang="en-US" dirty="0" smtClean="0"/>
              <a:t>Not happiness with every decision made by the elders</a:t>
            </a:r>
          </a:p>
          <a:p>
            <a:pPr lvl="3"/>
            <a:r>
              <a:rPr lang="en-US" dirty="0" smtClean="0"/>
              <a:t>Not compromising church plans for the sake of school/sports plans (incl. the prom)</a:t>
            </a:r>
          </a:p>
          <a:p>
            <a:pPr lvl="3"/>
            <a:r>
              <a:rPr lang="en-US" dirty="0" smtClean="0"/>
              <a:t>Not trying to be entertainment-based and draw in big numbers</a:t>
            </a:r>
          </a:p>
          <a:p>
            <a:pPr lvl="2"/>
            <a:endParaRPr lang="en-US" dirty="0" smtClean="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Effect transition="in" filter="fade">
                                      <p:cBhvr>
                                        <p:cTn id="11" dur="1000"/>
                                        <p:tgtEl>
                                          <p:spTgt spid="3">
                                            <p:txEl>
                                              <p:pRg st="4" end="4"/>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1000"/>
                                        <p:tgtEl>
                                          <p:spTgt spid="3">
                                            <p:txEl>
                                              <p:pRg st="5" end="5"/>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CHURCH</a:t>
            </a:r>
          </a:p>
          <a:p>
            <a:pPr lvl="2"/>
            <a:r>
              <a:rPr lang="en-US" dirty="0" smtClean="0"/>
              <a:t>The Lord’s church must stay focused on its young people’s individual (not mass-produced) relationships with Christ</a:t>
            </a:r>
          </a:p>
          <a:p>
            <a:pPr lvl="2"/>
            <a:r>
              <a:rPr lang="en-US" dirty="0" smtClean="0"/>
              <a:t>In the grand scheme, youth ministries, in and of themselves, have limited power to produce long lasting change in young people’s lives. </a:t>
            </a:r>
          </a:p>
          <a:p>
            <a:pPr lvl="3"/>
            <a:r>
              <a:rPr lang="en-US" dirty="0" smtClean="0"/>
              <a:t>Youth programs need to be used as tools to equip parents to teach, train and target (on heaven) their own children</a:t>
            </a:r>
          </a:p>
          <a:p>
            <a:pPr lvl="3"/>
            <a:r>
              <a:rPr lang="en-US" dirty="0" smtClean="0"/>
              <a:t>Youth programs need to facilitate meaningful intergenerational interactions, “connections” and relationships of young people with mature Christian adults, from whom they can learn about Christian values, growth and maturity</a:t>
            </a:r>
          </a:p>
          <a:p>
            <a:pPr lvl="2"/>
            <a:endParaRPr lang="en-US" dirty="0" smtClean="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Effect transition="in" filter="fade">
                                      <p:cBhvr>
                                        <p:cTn id="1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CHURCH</a:t>
            </a:r>
          </a:p>
          <a:p>
            <a:pPr lvl="2"/>
            <a:r>
              <a:rPr lang="en-US" dirty="0" smtClean="0"/>
              <a:t>The Lord’s church must stay focused on its young people’s individual (not mass-produced) relationships with Christ</a:t>
            </a:r>
          </a:p>
          <a:p>
            <a:pPr lvl="2"/>
            <a:r>
              <a:rPr lang="en-US" dirty="0" smtClean="0"/>
              <a:t>In the grand scheme, youth ministries, in and of themselves, have limited power to produce long lasting change in young people’s lives.</a:t>
            </a:r>
          </a:p>
          <a:p>
            <a:pPr lvl="2"/>
            <a:r>
              <a:rPr lang="en-US" dirty="0" smtClean="0"/>
              <a:t>The entire church (not just the youth program) has a tremendous influence on the development of faith</a:t>
            </a:r>
          </a:p>
          <a:p>
            <a:pPr lvl="2"/>
            <a:r>
              <a:rPr lang="en-US" dirty="0" smtClean="0"/>
              <a:t>When young people graduate from high school, research shows that they need seven meaningful “connections” to the church (apart from the youth program) for them to remain faithful in their Christian worship and service to God</a:t>
            </a:r>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Challenging Dangers of Today’s Culture</a:t>
            </a:r>
          </a:p>
          <a:p>
            <a:pPr lvl="1"/>
            <a:r>
              <a:rPr lang="en-US" dirty="0" smtClean="0"/>
              <a:t>Our culture is constantly pulling at our youth</a:t>
            </a:r>
          </a:p>
          <a:p>
            <a:pPr lvl="2"/>
            <a:r>
              <a:rPr lang="en-US" dirty="0" smtClean="0"/>
              <a:t>Pulling them into self-indulgent, peer-centered isolation</a:t>
            </a:r>
          </a:p>
          <a:p>
            <a:pPr lvl="2"/>
            <a:r>
              <a:rPr lang="en-US" dirty="0" smtClean="0"/>
              <a:t>Pulling them away from parents &amp; mature Christian adults</a:t>
            </a:r>
          </a:p>
          <a:p>
            <a:pPr lvl="1"/>
            <a:r>
              <a:rPr lang="en-US" dirty="0" smtClean="0"/>
              <a:t>Our culture is constantly </a:t>
            </a:r>
            <a:r>
              <a:rPr lang="en-US" dirty="0" err="1" smtClean="0"/>
              <a:t>villainizing</a:t>
            </a:r>
            <a:r>
              <a:rPr lang="en-US" dirty="0" smtClean="0"/>
              <a:t> parents</a:t>
            </a:r>
          </a:p>
          <a:p>
            <a:pPr lvl="2"/>
            <a:r>
              <a:rPr lang="en-US" dirty="0" smtClean="0"/>
              <a:t>Convincing kids their parents are “against them”</a:t>
            </a:r>
          </a:p>
          <a:p>
            <a:pPr lvl="1"/>
            <a:r>
              <a:rPr lang="en-US" dirty="0" smtClean="0"/>
              <a:t>Our culture is playing a powerful role (perhaps the most powerful role) in the formation of young people’s values</a:t>
            </a:r>
          </a:p>
          <a:p>
            <a:pPr lvl="2"/>
            <a:r>
              <a:rPr lang="en-US" dirty="0" smtClean="0"/>
              <a:t>Helping young people determine right vs. wrong</a:t>
            </a:r>
          </a:p>
          <a:p>
            <a:pPr lvl="1"/>
            <a:r>
              <a:rPr lang="en-US" dirty="0" smtClean="0"/>
              <a:t>Our culture does not and is not encouraging “critical thinking”</a:t>
            </a:r>
          </a:p>
          <a:p>
            <a:pPr lvl="2"/>
            <a:r>
              <a:rPr lang="en-US" dirty="0" smtClean="0"/>
              <a:t>The unbiased collection of data from various sources and drawing only such conclusions demanded by the evidence</a:t>
            </a:r>
          </a:p>
          <a:p>
            <a:pPr lvl="1"/>
            <a:r>
              <a:rPr lang="en-US" dirty="0" smtClean="0"/>
              <a:t>Our culture does/is not helping teens grow into mature adults</a:t>
            </a:r>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lnSpc>
                <a:spcPct val="110000"/>
              </a:lnSpc>
            </a:pPr>
            <a:r>
              <a:rPr lang="en-US" dirty="0" smtClean="0"/>
              <a:t>Challenging Dynamics of Today’s Families</a:t>
            </a:r>
          </a:p>
          <a:p>
            <a:pPr lvl="1"/>
            <a:r>
              <a:rPr lang="en-US" dirty="0" smtClean="0"/>
              <a:t>Families are experiencing the impact of:</a:t>
            </a:r>
          </a:p>
          <a:p>
            <a:pPr lvl="2"/>
            <a:r>
              <a:rPr lang="en-US" dirty="0" smtClean="0"/>
              <a:t>Divorce, blended families &amp; step-parents</a:t>
            </a:r>
          </a:p>
          <a:p>
            <a:pPr lvl="2"/>
            <a:r>
              <a:rPr lang="en-US" dirty="0" smtClean="0"/>
              <a:t>Single parents</a:t>
            </a:r>
          </a:p>
          <a:p>
            <a:pPr lvl="2"/>
            <a:r>
              <a:rPr lang="en-US" dirty="0" smtClean="0"/>
              <a:t>Living in “two homes” &amp; non-traditional families</a:t>
            </a:r>
          </a:p>
          <a:p>
            <a:pPr lvl="2"/>
            <a:r>
              <a:rPr lang="en-US" dirty="0" smtClean="0"/>
              <a:t>Aging parents &amp; grandparents</a:t>
            </a:r>
          </a:p>
          <a:p>
            <a:pPr lvl="2"/>
            <a:r>
              <a:rPr lang="en-US" dirty="0" smtClean="0"/>
              <a:t>Poverty</a:t>
            </a:r>
          </a:p>
          <a:p>
            <a:pPr lvl="2"/>
            <a:r>
              <a:rPr lang="en-US" dirty="0" smtClean="0"/>
              <a:t>Both parents working outside the home</a:t>
            </a:r>
          </a:p>
          <a:p>
            <a:pPr lvl="2"/>
            <a:r>
              <a:rPr lang="en-US" dirty="0" smtClean="0"/>
              <a:t>Busy schedules and busy families</a:t>
            </a:r>
          </a:p>
          <a:p>
            <a:pPr lvl="1"/>
            <a:r>
              <a:rPr lang="en-US" dirty="0" smtClean="0"/>
              <a:t>Now, more than ever:</a:t>
            </a:r>
          </a:p>
          <a:p>
            <a:pPr lvl="2"/>
            <a:r>
              <a:rPr lang="en-US" dirty="0" smtClean="0"/>
              <a:t>Christian parents are struggling to be Christian parents</a:t>
            </a:r>
          </a:p>
          <a:p>
            <a:pPr lvl="2"/>
            <a:r>
              <a:rPr lang="en-US" dirty="0" smtClean="0"/>
              <a:t>Christian youth are struggling to be Christian youth</a:t>
            </a:r>
          </a:p>
          <a:p>
            <a:pPr lvl="2"/>
            <a:r>
              <a:rPr lang="en-US" dirty="0" smtClean="0"/>
              <a:t>Christian homes are struggling to be Christian homes</a:t>
            </a:r>
          </a:p>
          <a:p>
            <a:pPr lvl="2"/>
            <a:r>
              <a:rPr lang="en-US" dirty="0" smtClean="0"/>
              <a:t>Families are hurting for direction, meaning &amp; encouragement </a:t>
            </a:r>
            <a:endParaRPr lang="en-US" dirty="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000"/>
                                        <p:tgtEl>
                                          <p:spTgt spid="3">
                                            <p:txEl>
                                              <p:pRg st="2" end="2"/>
                                            </p:txEl>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childTnLst>
                                </p:cTn>
                              </p:par>
                            </p:childTnLst>
                          </p:cTn>
                        </p:par>
                        <p:par>
                          <p:cTn id="25" fill="hold">
                            <p:stCondLst>
                              <p:cond delay="1000"/>
                            </p:stCondLst>
                            <p:childTnLst>
                              <p:par>
                                <p:cTn id="26" presetID="10" presetClass="entr" presetSubtype="0" fill="hold" grpId="0" nodeType="after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childTnLst>
                                </p:cTn>
                              </p:par>
                            </p:childTnLst>
                          </p:cTn>
                        </p:par>
                        <p:par>
                          <p:cTn id="29" fill="hold">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100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1000"/>
                                        <p:tgtEl>
                                          <p:spTgt spid="3">
                                            <p:txEl>
                                              <p:pRg st="9" end="9"/>
                                            </p:txEl>
                                          </p:spTgt>
                                        </p:tgtEl>
                                      </p:cBhvr>
                                    </p:animEffect>
                                  </p:childTnLst>
                                </p:cTn>
                              </p:par>
                            </p:childTnLst>
                          </p:cTn>
                        </p:par>
                        <p:par>
                          <p:cTn id="42" fill="hold">
                            <p:stCondLst>
                              <p:cond delay="1000"/>
                            </p:stCondLst>
                            <p:childTnLst>
                              <p:par>
                                <p:cTn id="43" presetID="10" presetClass="entr" presetSubtype="0" fill="hold" grpId="0" nodeType="after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1000"/>
                                        <p:tgtEl>
                                          <p:spTgt spid="3">
                                            <p:txEl>
                                              <p:pRg st="10" end="10"/>
                                            </p:txEl>
                                          </p:spTgt>
                                        </p:tgtEl>
                                      </p:cBhvr>
                                    </p:animEffect>
                                  </p:childTnLst>
                                </p:cTn>
                              </p:par>
                            </p:childTnLst>
                          </p:cTn>
                        </p:par>
                        <p:par>
                          <p:cTn id="46" fill="hold">
                            <p:stCondLst>
                              <p:cond delay="2000"/>
                            </p:stCondLst>
                            <p:childTnLst>
                              <p:par>
                                <p:cTn id="47" presetID="10" presetClass="entr" presetSubtype="0" fill="hold" grpId="0" nodeType="after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1000"/>
                                        <p:tgtEl>
                                          <p:spTgt spid="3">
                                            <p:txEl>
                                              <p:pRg st="11" end="11"/>
                                            </p:txEl>
                                          </p:spTgt>
                                        </p:tgtEl>
                                      </p:cBhvr>
                                    </p:animEffect>
                                  </p:childTnLst>
                                </p:cTn>
                              </p:par>
                            </p:childTnLst>
                          </p:cTn>
                        </p:par>
                        <p:par>
                          <p:cTn id="50" fill="hold">
                            <p:stCondLst>
                              <p:cond delay="3000"/>
                            </p:stCondLst>
                            <p:childTnLst>
                              <p:par>
                                <p:cTn id="51" presetID="10" presetClass="entr" presetSubtype="0" fill="hold" grpId="0" nodeType="after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1000"/>
                                        <p:tgtEl>
                                          <p:spTgt spid="3">
                                            <p:txEl>
                                              <p:pRg st="12" end="12"/>
                                            </p:txEl>
                                          </p:spTgt>
                                        </p:tgtEl>
                                      </p:cBhvr>
                                    </p:animEffect>
                                  </p:childTnLst>
                                </p:cTn>
                              </p:par>
                            </p:childTnLst>
                          </p:cTn>
                        </p:par>
                        <p:par>
                          <p:cTn id="54" fill="hold">
                            <p:stCondLst>
                              <p:cond delay="4000"/>
                            </p:stCondLst>
                            <p:childTnLst>
                              <p:par>
                                <p:cTn id="55" presetID="10" presetClass="entr" presetSubtype="0" fill="hold" grpId="0" nodeType="after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1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Challenging Directions of Today’s Church Youth Programs</a:t>
            </a:r>
          </a:p>
          <a:p>
            <a:pPr lvl="1"/>
            <a:r>
              <a:rPr lang="en-US" dirty="0" smtClean="0"/>
              <a:t>Even in the church, young people are being isolated from their parents and mature Christian adults</a:t>
            </a:r>
          </a:p>
          <a:p>
            <a:pPr lvl="2"/>
            <a:r>
              <a:rPr lang="en-US" dirty="0" smtClean="0"/>
              <a:t>Youth Programs begin to look like a “one-eared Mickey Mouse”</a:t>
            </a:r>
          </a:p>
          <a:p>
            <a:pPr lvl="2"/>
            <a:r>
              <a:rPr lang="en-US" dirty="0" smtClean="0"/>
              <a:t>Youth often have nothing vested in the church </a:t>
            </a:r>
            <a:br>
              <a:rPr lang="en-US" dirty="0" smtClean="0"/>
            </a:br>
            <a:r>
              <a:rPr lang="en-US" dirty="0" smtClean="0"/>
              <a:t>when they walk out as high school seniors</a:t>
            </a:r>
            <a:endParaRPr lang="en-US" dirty="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
        <p:nvSpPr>
          <p:cNvPr id="6" name="Oval 5"/>
          <p:cNvSpPr/>
          <p:nvPr/>
        </p:nvSpPr>
        <p:spPr>
          <a:xfrm>
            <a:off x="5562600" y="3733800"/>
            <a:ext cx="2743200" cy="2743200"/>
          </a:xfrm>
          <a:prstGeom prst="ellipse">
            <a:avLst/>
          </a:prstGeom>
          <a:solidFill>
            <a:schemeClr val="bg1"/>
          </a:solidFill>
          <a:ln w="101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2700" b="1" dirty="0" smtClean="0">
                <a:solidFill>
                  <a:schemeClr val="tx1"/>
                </a:solidFill>
              </a:rPr>
              <a:t>Congregation</a:t>
            </a:r>
          </a:p>
        </p:txBody>
      </p:sp>
      <p:sp>
        <p:nvSpPr>
          <p:cNvPr id="7" name="Oval 6"/>
          <p:cNvSpPr/>
          <p:nvPr/>
        </p:nvSpPr>
        <p:spPr>
          <a:xfrm>
            <a:off x="7543800" y="2743200"/>
            <a:ext cx="1524000" cy="1524000"/>
          </a:xfrm>
          <a:prstGeom prst="ellipse">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2400" b="1" dirty="0" smtClean="0">
                <a:solidFill>
                  <a:schemeClr val="tx1"/>
                </a:solidFill>
              </a:rPr>
              <a:t>Youth</a:t>
            </a:r>
          </a:p>
          <a:p>
            <a:pPr algn="ctr"/>
            <a:r>
              <a:rPr lang="en-US" sz="2400" b="1" dirty="0" smtClean="0">
                <a:solidFill>
                  <a:schemeClr val="tx1"/>
                </a:solidFill>
              </a:rPr>
              <a:t>Program</a:t>
            </a:r>
            <a:endParaRPr lang="en-US" sz="2400" b="1" dirty="0">
              <a:solidFill>
                <a:schemeClr val="tx1"/>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childTnLst>
                                </p:cTn>
                              </p:par>
                            </p:childTnLst>
                          </p:cTn>
                        </p:par>
                        <p:par>
                          <p:cTn id="16" fill="hold">
                            <p:stCondLst>
                              <p:cond delay="1000"/>
                            </p:stCondLst>
                            <p:childTnLst>
                              <p:par>
                                <p:cTn id="17" presetID="18" presetClass="entr" presetSubtype="3"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strips(upRight)">
                                      <p:cBhvr>
                                        <p:cTn id="19" dur="1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childTnLst>
                                </p:cTn>
                              </p:par>
                            </p:childTnLst>
                          </p:cTn>
                        </p:par>
                        <p:par>
                          <p:cTn id="25" fill="hold">
                            <p:stCondLst>
                              <p:cond delay="1000"/>
                            </p:stCondLst>
                            <p:childTnLst>
                              <p:par>
                                <p:cTn id="26" presetID="0" presetClass="path" presetSubtype="0" accel="50000" decel="50000" fill="hold" grpId="1" nodeType="afterEffect">
                                  <p:stCondLst>
                                    <p:cond delay="0"/>
                                  </p:stCondLst>
                                  <p:childTnLst>
                                    <p:animMotion origin="layout" path="M 0 0 C -0.00504 -0.00717 -0.01077 -0.01365 -0.01789 -0.01596 C -0.01979 -0.01735 -0.02205 -0.01804 -0.02379 -0.01989 C -0.02518 -0.02151 -0.02535 -0.02452 -0.02691 -0.0259 C -0.02952 -0.02799 -0.03299 -0.02822 -0.03577 -0.02984 C -0.04323 -0.03446 -0.04566 -0.04117 -0.05365 -0.04371 C -0.0599 -0.05204 -0.06667 -0.05412 -0.07466 -0.05782 C -0.08039 -0.06545 -0.08282 -0.06753 -0.09098 -0.06961 C -0.09306 -0.07169 -0.09479 -0.07401 -0.09705 -0.07563 C -0.09844 -0.07655 -0.10018 -0.07655 -0.10139 -0.07771 C -0.10313 -0.07933 -0.10417 -0.08187 -0.10591 -0.08349 C -0.11077 -0.08765 -0.11736 -0.08765 -0.1224 -0.09158 C -0.12848 -0.09644 -0.13386 -0.10176 -0.14028 -0.10546 C -0.14479 -0.108 -0.15052 -0.10939 -0.15521 -0.11147 C -0.15625 -0.11355 -0.1566 -0.11633 -0.15816 -0.11749 C -0.16094 -0.11957 -0.17188 -0.12165 -0.17604 -0.12327 C -0.1849 -0.13136 -0.17587 -0.12419 -0.18646 -0.12928 C -0.18854 -0.13021 -0.19063 -0.13159 -0.19254 -0.13321 C -0.19462 -0.13506 -0.19618 -0.13807 -0.19844 -0.13923 C -0.21285 -0.14732 -0.23611 -0.15102 -0.2507 -0.1531 C -0.29861 -0.15079 -0.31615 -0.15009 -0.35365 -0.14524 C -0.37691 -0.13321 -0.40226 -0.12119 -0.42691 -0.11749 C -0.42882 -0.1161 -0.43073 -0.11448 -0.43282 -0.11332 C -0.43473 -0.1124 -0.43681 -0.11263 -0.43872 -0.11147 C -0.4474 -0.10639 -0.45452 -0.1006 -0.46407 -0.0976 C -0.48507 -0.08326 -0.4566 -0.10361 -0.47466 -0.08765 C -0.48177 -0.08141 -0.49184 -0.08118 -0.5 -0.07771 C -0.50261 -0.06684 -0.49914 -0.07516 -0.50747 -0.06961 C -0.51858 -0.06221 -0.51945 -0.05666 -0.53282 -0.05366 C -0.53438 -0.05111 -0.53542 -0.04787 -0.53733 -0.04579 C -0.53854 -0.04441 -0.54063 -0.0451 -0.54184 -0.04371 C -0.54323 -0.04232 -0.54323 -0.03909 -0.54479 -0.03793 C -0.54844 -0.03515 -0.55278 -0.03562 -0.55677 -0.034 C -0.55868 -0.03192 -0.56059 -0.0296 -0.56268 -0.02799 C -0.56407 -0.02683 -0.5658 -0.02706 -0.56719 -0.0259 C -0.57761 -0.01642 -0.56528 -0.02197 -0.57761 -0.01804 C -0.58559 -0.00948 -0.59914 -0.00324 -0.60591 0.00578 C -0.60747 0.00786 -0.60851 0.0104 -0.61042 0.01179 C -0.61354 0.01411 -0.61736 0.01434 -0.62084 0.01572 C -0.62309 0.02474 -0.63056 0.0296 -0.63733 0.03168 C -0.64462 0.04648 -0.63438 0.02821 -0.64775 0.04163 C -0.64983 0.04371 -0.65052 0.04741 -0.65226 0.04972 C -0.654 0.05203 -0.65625 0.05365 -0.65816 0.0555 C -0.66181 0.0629 -0.66736 0.06868 -0.67309 0.07354 C -0.675 0.07747 -0.67604 0.08256 -0.679 0.08534 C -0.68056 0.08672 -0.68229 0.08788 -0.68351 0.0895 C -0.68872 0.09644 -0.68976 0.10222 -0.69705 0.10522 C -0.69948 0.11054 -0.70209 0.11586 -0.70452 0.12118 C -0.70539 0.12303 -0.70486 0.12558 -0.70591 0.12719 C -0.70851 0.13159 -0.71493 0.13899 -0.71493 0.13899 C -0.7165 0.14593 -0.71875 0.14801 -0.7224 0.1531 C -0.72518 0.16466 -0.73108 0.17645 -0.73577 0.18686 C -0.73768 0.19102 -0.74184 0.19866 -0.74184 0.19866 C -0.74375 0.20698 -0.74462 0.21045 -0.74931 0.2167 C -0.75157 0.22664 -0.75348 0.23404 -0.75816 0.24237 C -0.75973 0.24815 -0.76059 0.25485 -0.76268 0.2604 C -0.76632 0.27035 -0.76511 0.26226 -0.76719 0.2722 C -0.77049 0.28816 -0.77205 0.3062 -0.779 0.32007 C -0.78073 0.33071 -0.78056 0.32655 -0.78056 0.33187 " pathEditMode="relative" ptsTypes="ffffffffffffffffffffffffffffffffffffffffffffffffffffffffffA">
                                      <p:cBhvr>
                                        <p:cTn id="27" dur="2000" fill="hold"/>
                                        <p:tgtEl>
                                          <p:spTgt spid="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P spid="7" grpId="0" animBg="1"/>
      <p:bldP spid="7" grpId="1"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Challenging Directions of Today’s Church Youth Programs</a:t>
            </a:r>
          </a:p>
          <a:p>
            <a:pPr lvl="1"/>
            <a:r>
              <a:rPr lang="en-US" dirty="0" smtClean="0"/>
              <a:t>“Successful” (so-called) Youth Programs often:</a:t>
            </a:r>
          </a:p>
          <a:p>
            <a:pPr lvl="2"/>
            <a:r>
              <a:rPr lang="en-US" dirty="0" smtClean="0"/>
              <a:t>Achieve a strong commitment to the youth group but not to the church or to Christ</a:t>
            </a:r>
          </a:p>
          <a:p>
            <a:pPr lvl="2"/>
            <a:r>
              <a:rPr lang="en-US" dirty="0" smtClean="0"/>
              <a:t>Provide wonderful (and memorable) youth group experiences, but create little interest in pursuing one’s own faith as an adult</a:t>
            </a:r>
          </a:p>
          <a:p>
            <a:pPr lvl="2"/>
            <a:r>
              <a:rPr lang="en-US" dirty="0" smtClean="0"/>
              <a:t>Develop mature Christian teenagers but fail to put them on the track toward mature Christian adulthood</a:t>
            </a:r>
          </a:p>
          <a:p>
            <a:pPr lvl="2"/>
            <a:r>
              <a:rPr lang="en-US" dirty="0" smtClean="0"/>
              <a:t>Focus on short-term objectives rather than long-term goals</a:t>
            </a:r>
          </a:p>
          <a:p>
            <a:pPr lvl="2"/>
            <a:r>
              <a:rPr lang="en-US" dirty="0" smtClean="0"/>
              <a:t>Turn “Bible classes” into “Opinion Sharing Sessions” and “Fun and Games,” rather than unashamedly using God’s Word to create, feed and build their own faith</a:t>
            </a:r>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Challenging Directions of Today’s Church Youth Programs</a:t>
            </a:r>
          </a:p>
          <a:p>
            <a:pPr lvl="1"/>
            <a:r>
              <a:rPr lang="en-US" dirty="0" smtClean="0"/>
              <a:t>“Successful” (so-called) Youth Programs often:</a:t>
            </a:r>
          </a:p>
          <a:p>
            <a:pPr lvl="2"/>
            <a:r>
              <a:rPr lang="en-US" dirty="0" smtClean="0"/>
              <a:t>Put the emphasis on the “bells and whistles” to motivate teens, focus on numbers and think “bigger is better”</a:t>
            </a:r>
          </a:p>
          <a:p>
            <a:pPr lvl="2"/>
            <a:r>
              <a:rPr lang="en-US" dirty="0" smtClean="0"/>
              <a:t>Do very little, if anything, for parents and the family.  Parents are sometimes seen as an interruption, intrusion or obstacle to success, and are, therefore, not wanted and shut out.</a:t>
            </a:r>
          </a:p>
          <a:p>
            <a:pPr lvl="2"/>
            <a:r>
              <a:rPr lang="en-US" dirty="0" smtClean="0"/>
              <a:t>Have the kids “dropped off” away from the parents, away from the church, to do their own thing.</a:t>
            </a:r>
          </a:p>
          <a:p>
            <a:pPr lvl="2"/>
            <a:r>
              <a:rPr lang="en-US" dirty="0" smtClean="0"/>
              <a:t>There is no such thing as successful youth ministry that isolates teenagers from the Lord’s church family.</a:t>
            </a:r>
          </a:p>
          <a:p>
            <a:pPr lvl="1"/>
            <a:r>
              <a:rPr lang="en-US" dirty="0" smtClean="0"/>
              <a:t>Youth Programs sometimes make the wrong assumption that spiritual maturity can be mass-produced, when it requires individual attention and effort </a:t>
            </a:r>
            <a:endParaRPr lang="en-US" dirty="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Observations</a:t>
            </a:r>
          </a:p>
          <a:p>
            <a:pPr lvl="1"/>
            <a:r>
              <a:rPr lang="en-US" dirty="0" smtClean="0"/>
              <a:t>The primary responsibility for young people is given to parents</a:t>
            </a:r>
          </a:p>
          <a:p>
            <a:pPr lvl="1"/>
            <a:r>
              <a:rPr lang="en-US" dirty="0" smtClean="0"/>
              <a:t>The church also has a responsibility to its youth (cf. Titus 2)</a:t>
            </a:r>
          </a:p>
          <a:p>
            <a:pPr lvl="2"/>
            <a:r>
              <a:rPr lang="en-US" dirty="0" smtClean="0"/>
              <a:t>Young Christians are still our brothers &amp; sisters in Christ (cf. 1 Tim. 5:1-2; Gal. 3:28; Rom. 12:5; 1 Cor. 12:12-27)</a:t>
            </a:r>
          </a:p>
          <a:p>
            <a:pPr lvl="1"/>
            <a:r>
              <a:rPr lang="en-US" dirty="0" smtClean="0"/>
              <a:t>Young people will rise to the expectations set for them</a:t>
            </a:r>
            <a:endParaRPr lang="en-US" dirty="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HOME</a:t>
            </a:r>
          </a:p>
          <a:p>
            <a:pPr lvl="2"/>
            <a:r>
              <a:rPr lang="en-US" dirty="0" smtClean="0"/>
              <a:t>Parents are the primary influence in teens’ lives</a:t>
            </a:r>
          </a:p>
          <a:p>
            <a:pPr lvl="2"/>
            <a:r>
              <a:rPr lang="en-US" dirty="0" smtClean="0"/>
              <a:t>Unfortunately, too many are not doing our jobs adequately</a:t>
            </a:r>
          </a:p>
          <a:p>
            <a:pPr lvl="3"/>
            <a:r>
              <a:rPr lang="en-US" dirty="0" smtClean="0"/>
              <a:t>Only 34% of families eat one meal together each day</a:t>
            </a:r>
          </a:p>
          <a:p>
            <a:pPr lvl="3"/>
            <a:r>
              <a:rPr lang="en-US" dirty="0" smtClean="0"/>
              <a:t>Avg. father spends 8 min/day with his children</a:t>
            </a:r>
          </a:p>
          <a:p>
            <a:pPr lvl="3"/>
            <a:r>
              <a:rPr lang="en-US" dirty="0" smtClean="0"/>
              <a:t>Only 12% of families pray together</a:t>
            </a:r>
          </a:p>
          <a:p>
            <a:pPr lvl="3"/>
            <a:r>
              <a:rPr lang="en-US" dirty="0" smtClean="0"/>
              <a:t>Avg. couple spends 4 min/day of uninterrupted time</a:t>
            </a:r>
          </a:p>
          <a:p>
            <a:pPr lvl="3"/>
            <a:r>
              <a:rPr lang="en-US" dirty="0" smtClean="0"/>
              <a:t>We do not have time for relationships; that’s what our behavior says to our children.</a:t>
            </a:r>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childTnLst>
                                </p:cTn>
                              </p:par>
                            </p:childTnLst>
                          </p:cTn>
                        </p:par>
                        <p:par>
                          <p:cTn id="22" fill="hold">
                            <p:stCondLst>
                              <p:cond delay="2000"/>
                            </p:stCondLst>
                            <p:childTnLst>
                              <p:par>
                                <p:cTn id="23" presetID="10" presetClass="entr" presetSubtype="0"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000"/>
                                        <p:tgtEl>
                                          <p:spTgt spid="3">
                                            <p:txEl>
                                              <p:pRg st="5" end="5"/>
                                            </p:txEl>
                                          </p:spTgt>
                                        </p:tgtEl>
                                      </p:cBhvr>
                                    </p:animEffect>
                                  </p:childTnLst>
                                </p:cTn>
                              </p:par>
                            </p:childTnLst>
                          </p:cTn>
                        </p:par>
                        <p:par>
                          <p:cTn id="26" fill="hold">
                            <p:stCondLst>
                              <p:cond delay="3000"/>
                            </p:stCondLst>
                            <p:childTnLst>
                              <p:par>
                                <p:cTn id="27" presetID="10"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childTnLst>
                                </p:cTn>
                              </p:par>
                            </p:childTnLst>
                          </p:cTn>
                        </p:par>
                        <p:par>
                          <p:cTn id="30" fill="hold">
                            <p:stCondLst>
                              <p:cond delay="4000"/>
                            </p:stCondLst>
                            <p:childTnLst>
                              <p:par>
                                <p:cTn id="31" presetID="10" presetClass="entr" presetSubtype="0"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1000"/>
                                        <p:tgtEl>
                                          <p:spTgt spid="3">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HOME</a:t>
            </a:r>
          </a:p>
          <a:p>
            <a:pPr lvl="2"/>
            <a:r>
              <a:rPr lang="en-US" dirty="0" smtClean="0"/>
              <a:t>Parents are the primary influence in teens’ lives</a:t>
            </a:r>
          </a:p>
          <a:p>
            <a:pPr lvl="2"/>
            <a:r>
              <a:rPr lang="en-US" dirty="0" smtClean="0"/>
              <a:t>Unfortunately, too many are not doing our jobs adequately</a:t>
            </a:r>
          </a:p>
          <a:p>
            <a:pPr lvl="2"/>
            <a:r>
              <a:rPr lang="en-US" dirty="0" smtClean="0"/>
              <a:t>The tremendous power of parents’ influence on their children is part of God’s design</a:t>
            </a:r>
          </a:p>
          <a:p>
            <a:pPr lvl="3"/>
            <a:r>
              <a:rPr lang="en-US" dirty="0" smtClean="0"/>
              <a:t>Not particularly b/c of a “lesson taught” but a life lived</a:t>
            </a:r>
          </a:p>
          <a:p>
            <a:pPr lvl="3"/>
            <a:r>
              <a:rPr lang="en-US" dirty="0" smtClean="0"/>
              <a:t>The strength of relationship </a:t>
            </a:r>
            <a:r>
              <a:rPr lang="en-US" dirty="0" err="1" smtClean="0"/>
              <a:t>btwn</a:t>
            </a:r>
            <a:r>
              <a:rPr lang="en-US" dirty="0" smtClean="0"/>
              <a:t> parents and their teens fortifies teenagers with the courage to make wise choices</a:t>
            </a:r>
          </a:p>
          <a:p>
            <a:pPr lvl="3"/>
            <a:r>
              <a:rPr lang="en-US" dirty="0" smtClean="0"/>
              <a:t>A church that focuses on building a level of family closeness that fortifies children and youth is essential </a:t>
            </a:r>
          </a:p>
          <a:p>
            <a:pPr lvl="3"/>
            <a:r>
              <a:rPr lang="en-US" dirty="0" smtClean="0"/>
              <a:t>The most powerful resource that congregations have for their youth programs are the teenagers’ parents themselves</a:t>
            </a:r>
          </a:p>
          <a:p>
            <a:pPr lvl="3"/>
            <a:endParaRPr lang="en-US" dirty="0" smtClean="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10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1920</TotalTime>
  <Words>1370</Words>
  <Application>Microsoft Office PowerPoint</Application>
  <PresentationFormat>On-screen Show (4:3)</PresentationFormat>
  <Paragraphs>132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Cindy Nelson</cp:lastModifiedBy>
  <cp:revision>27</cp:revision>
  <dcterms:created xsi:type="dcterms:W3CDTF">2011-11-06T00:39:13Z</dcterms:created>
  <dcterms:modified xsi:type="dcterms:W3CDTF">2013-01-07T17:42:49Z</dcterms:modified>
</cp:coreProperties>
</file>