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95" r:id="rId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FDE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508" y="-12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2162C3B2-F97C-4688-8FCC-9BB72652FD55}" type="datetimeFigureOut">
              <a:rPr lang="en-US" smtClean="0"/>
              <a:pPr/>
              <a:t>12/30/2012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43772CBE-6530-4CDB-B139-0438EA0E8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/>
              <a:pPr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/>
              <a:pPr/>
              <a:t>12/30/2012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/>
              <a:pPr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/>
              <a:pPr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pblfpr\users\David\_Graphics\Oxygen Graphics\SolidGround\Master\Master-SolidGround_C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609600"/>
          </a:xfrm>
        </p:spPr>
        <p:txBody>
          <a:bodyPr/>
          <a:lstStyle>
            <a:lvl1pPr>
              <a:defRPr b="1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9067800" cy="6019800"/>
          </a:xfrm>
        </p:spPr>
        <p:txBody>
          <a:bodyPr>
            <a:normAutofit/>
          </a:bodyPr>
          <a:lstStyle>
            <a:lvl1pPr>
              <a:defRPr sz="2800" b="1">
                <a:solidFill>
                  <a:srgbClr val="FFFF0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  <a:lvl2pPr>
              <a:defRPr sz="24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2pPr>
            <a:lvl3pPr>
              <a:defRPr sz="24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3pPr>
            <a:lvl4pPr>
              <a:defRPr sz="24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4pPr>
            <a:lvl5pPr>
              <a:defRPr sz="24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\\pblfpr\users\David\_Graphics\Oxygen Graphics\SolidGround\Master\Master-SolidGround_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2743200" y="838200"/>
            <a:ext cx="6400800" cy="6019800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FFFF0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  <a:lvl2pPr>
              <a:defRPr sz="28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2pPr>
            <a:lvl3pPr>
              <a:defRPr sz="28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3pPr>
            <a:lvl4pPr>
              <a:defRPr sz="28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4pPr>
            <a:lvl5pPr>
              <a:defRPr sz="28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76200"/>
            <a:ext cx="6400800" cy="609600"/>
          </a:xfrm>
        </p:spPr>
        <p:txBody>
          <a:bodyPr>
            <a:noAutofit/>
          </a:bodyPr>
          <a:lstStyle>
            <a:lvl1pPr>
              <a:defRPr sz="4400" b="1">
                <a:solidFill>
                  <a:srgbClr val="D3FDE7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/>
              <a:pPr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/>
              <a:pPr/>
              <a:t>12/30/2012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/>
              <a:pPr/>
              <a:t>12/30/2012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/>
              <a:pPr/>
              <a:t>12/30/2012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/>
              <a:pPr/>
              <a:t>12/30/2012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/>
              <a:pPr/>
              <a:t>12/30/2012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82E83-8FCF-44CB-AD50-40D9011C2C5D}" type="datetimeFigureOut">
              <a:rPr lang="en-US" smtClean="0"/>
              <a:pPr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0A70E-C66F-46CB-9279-BCD8FF348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pblfpr\users\David\_Graphics\Oxygen Graphics\SolidGround\Master\Master-SolidGround_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5602069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4400" b="1" cap="none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+mj-lt"/>
              </a:rPr>
              <a:t>My Church Family’s Responsibility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600" b="1" cap="none" spc="150" dirty="0" smtClean="0">
                <a:ln w="11430"/>
                <a:solidFill>
                  <a:srgbClr val="FFFF00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Lucida Handwriting" pitchFamily="66" charset="0"/>
              </a:rPr>
              <a:t>Toward Its Young People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51816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chemeClr val="bg1"/>
                </a:solidFill>
              </a:rPr>
              <a:t>Lesson 8</a:t>
            </a:r>
            <a:r>
              <a:rPr lang="en-US" sz="2800" b="1" dirty="0" smtClean="0">
                <a:solidFill>
                  <a:schemeClr val="bg1"/>
                </a:solidFill>
              </a:rPr>
              <a:t>: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57800" y="76200"/>
            <a:ext cx="384592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Lucida Handwriting" pitchFamily="66" charset="0"/>
              </a:rPr>
              <a:t>My Church Family</a:t>
            </a:r>
            <a:endParaRPr lang="en-US" sz="2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Lucida Handwriting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Challenging Dangers of Today’s Culture</a:t>
            </a:r>
          </a:p>
          <a:p>
            <a:pPr lvl="1"/>
            <a:r>
              <a:rPr lang="en-US" dirty="0" smtClean="0"/>
              <a:t>Our culture is constantly pulling at our youth</a:t>
            </a:r>
          </a:p>
          <a:p>
            <a:pPr lvl="2"/>
            <a:r>
              <a:rPr lang="en-US" dirty="0" smtClean="0"/>
              <a:t>Pulling them into self-indulgent, peer-centered isolation</a:t>
            </a:r>
          </a:p>
          <a:p>
            <a:pPr lvl="2"/>
            <a:r>
              <a:rPr lang="en-US" dirty="0" smtClean="0"/>
              <a:t>Pulling them away from parents &amp; mature Christian adults</a:t>
            </a:r>
          </a:p>
          <a:p>
            <a:pPr lvl="1"/>
            <a:r>
              <a:rPr lang="en-US" dirty="0" smtClean="0"/>
              <a:t>Our culture is constantly </a:t>
            </a:r>
            <a:r>
              <a:rPr lang="en-US" dirty="0" err="1" smtClean="0"/>
              <a:t>villainizing</a:t>
            </a:r>
            <a:r>
              <a:rPr lang="en-US" dirty="0" smtClean="0"/>
              <a:t> parents</a:t>
            </a:r>
          </a:p>
          <a:p>
            <a:pPr lvl="2"/>
            <a:r>
              <a:rPr lang="en-US" dirty="0" smtClean="0"/>
              <a:t>Convincing kids their parents are “against them”</a:t>
            </a:r>
          </a:p>
          <a:p>
            <a:pPr lvl="1"/>
            <a:r>
              <a:rPr lang="en-US" dirty="0" smtClean="0"/>
              <a:t>Our culture is playing a powerful role (perhaps the most powerful role) in the formation of young people’s values</a:t>
            </a:r>
          </a:p>
          <a:p>
            <a:pPr lvl="2"/>
            <a:r>
              <a:rPr lang="en-US" dirty="0" smtClean="0"/>
              <a:t>Helping young people determine right vs. wrong</a:t>
            </a:r>
          </a:p>
          <a:p>
            <a:pPr lvl="1"/>
            <a:r>
              <a:rPr lang="en-US" dirty="0" smtClean="0"/>
              <a:t>Our culture does not and is not encouraging “critical thinking”</a:t>
            </a:r>
          </a:p>
          <a:p>
            <a:pPr lvl="2"/>
            <a:r>
              <a:rPr lang="en-US" dirty="0" smtClean="0"/>
              <a:t>The unbiased collection of data from various sources and drawing only such conclusions demanded by the evidence</a:t>
            </a:r>
          </a:p>
          <a:p>
            <a:pPr lvl="1"/>
            <a:r>
              <a:rPr lang="en-US" dirty="0" smtClean="0"/>
              <a:t>Our culture does/is not helping teens grow into mature adults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3528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600" b="1" cap="none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+mj-lt"/>
              </a:rPr>
              <a:t>Responsibility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3124200" y="86380"/>
            <a:ext cx="5943600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3000" b="1" cap="none" spc="150" dirty="0" smtClean="0">
                <a:ln w="11430"/>
                <a:solidFill>
                  <a:srgbClr val="FFFF00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Lucida Handwriting" pitchFamily="66" charset="0"/>
              </a:rPr>
              <a:t>Toward Its Young People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1866</TotalTime>
  <Words>131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25</cp:revision>
  <dcterms:created xsi:type="dcterms:W3CDTF">2011-11-06T00:39:13Z</dcterms:created>
  <dcterms:modified xsi:type="dcterms:W3CDTF">2012-12-30T21:10:55Z</dcterms:modified>
</cp:coreProperties>
</file>