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AC00"/>
    <a:srgbClr val="D7D200"/>
    <a:srgbClr val="FFFF66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80" y="-7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A104-E32D-4A5B-BE9E-597E50F89876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1DE9-E312-4D7B-9E19-6F8178E5BBE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14" descr="belong_slide"/>
          <p:cNvPicPr>
            <a:picLocks noChangeAspect="1" noChangeArrowheads="1"/>
          </p:cNvPicPr>
          <p:nvPr userDrawn="1"/>
        </p:nvPicPr>
        <p:blipFill>
          <a:blip r:embed="rId2" cstate="print"/>
          <a:srcRect b="17759"/>
          <a:stretch>
            <a:fillRect/>
          </a:stretch>
        </p:blipFill>
        <p:spPr bwMode="auto">
          <a:xfrm>
            <a:off x="0" y="1219200"/>
            <a:ext cx="9144000" cy="56388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A104-E32D-4A5B-BE9E-597E50F89876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1DE9-E312-4D7B-9E19-6F8178E5BB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A104-E32D-4A5B-BE9E-597E50F89876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1DE9-E312-4D7B-9E19-6F8178E5BB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981200"/>
            <a:ext cx="8686800" cy="609600"/>
          </a:xfrm>
        </p:spPr>
        <p:txBody>
          <a:bodyPr>
            <a:noAutofit/>
          </a:bodyPr>
          <a:lstStyle>
            <a:lvl1pPr>
              <a:defRPr sz="4000" b="1">
                <a:solidFill>
                  <a:srgbClr val="FFFF00"/>
                </a:solidFill>
                <a:effectLst>
                  <a:outerShdw blurRad="25400" dist="25400" dir="2700000" algn="ctr" rotWithShape="0">
                    <a:schemeClr val="bg1"/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667000"/>
            <a:ext cx="8686800" cy="4191000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  <a:lvl2pPr>
              <a:defRPr sz="2400" b="1">
                <a:solidFill>
                  <a:srgbClr val="FFFF66"/>
                </a:solidFill>
              </a:defRPr>
            </a:lvl2pPr>
            <a:lvl3pPr>
              <a:defRPr sz="2000" b="1">
                <a:solidFill>
                  <a:srgbClr val="FFFF66"/>
                </a:solidFill>
              </a:defRPr>
            </a:lvl3pPr>
            <a:lvl4pPr>
              <a:defRPr sz="1800" b="1">
                <a:solidFill>
                  <a:schemeClr val="bg1"/>
                </a:solidFill>
              </a:defRPr>
            </a:lvl4pPr>
            <a:lvl5pPr>
              <a:defRPr sz="18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A104-E32D-4A5B-BE9E-597E50F89876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1DE9-E312-4D7B-9E19-6F8178E5BB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A104-E32D-4A5B-BE9E-597E50F89876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1DE9-E312-4D7B-9E19-6F8178E5BB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A104-E32D-4A5B-BE9E-597E50F89876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1DE9-E312-4D7B-9E19-6F8178E5BB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A104-E32D-4A5B-BE9E-597E50F89876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1DE9-E312-4D7B-9E19-6F8178E5BB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A104-E32D-4A5B-BE9E-597E50F89876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1DE9-E312-4D7B-9E19-6F8178E5BB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A104-E32D-4A5B-BE9E-597E50F89876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1DE9-E312-4D7B-9E19-6F8178E5BB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A104-E32D-4A5B-BE9E-597E50F89876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1DE9-E312-4D7B-9E19-6F8178E5BB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4" descr="belong_slide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3A104-E32D-4A5B-BE9E-597E50F89876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B1DE9-E312-4D7B-9E19-6F8178E5BB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5690" y="3886200"/>
            <a:ext cx="827111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Treating My Family</a:t>
            </a:r>
          </a:p>
        </p:txBody>
      </p:sp>
      <p:sp>
        <p:nvSpPr>
          <p:cNvPr id="3" name="Rectangle 2"/>
          <p:cNvSpPr/>
          <p:nvPr/>
        </p:nvSpPr>
        <p:spPr>
          <a:xfrm>
            <a:off x="159075" y="5020270"/>
            <a:ext cx="8840882" cy="10618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3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Lucida Handwriting" pitchFamily="66" charset="0"/>
              </a:rPr>
              <a:t>Like I’d Treat Jesus</a:t>
            </a:r>
            <a:endParaRPr lang="en-US" sz="63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Lucida Handwriting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49711" y="685800"/>
            <a:ext cx="489428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Lucida Handwriting" pitchFamily="66" charset="0"/>
              </a:rPr>
              <a:t>My Church Family</a:t>
            </a:r>
            <a:endParaRPr lang="en-US" sz="36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Lucida Handwriting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350520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chemeClr val="bg1"/>
                </a:solidFill>
              </a:rPr>
              <a:t>Lesson 5</a:t>
            </a:r>
            <a:r>
              <a:rPr lang="en-US" sz="2800" b="1" dirty="0" smtClean="0">
                <a:solidFill>
                  <a:schemeClr val="bg1"/>
                </a:solidFill>
              </a:rPr>
              <a:t>: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15200" y="587758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>
                <a:solidFill>
                  <a:schemeClr val="bg1"/>
                </a:solidFill>
              </a:rPr>
              <a:t>(cont.)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81200"/>
            <a:ext cx="9144000" cy="609600"/>
          </a:xfrm>
        </p:spPr>
        <p:txBody>
          <a:bodyPr>
            <a:noAutofit/>
          </a:bodyPr>
          <a:lstStyle/>
          <a:p>
            <a:r>
              <a:rPr lang="en-US" sz="3600" dirty="0" smtClean="0"/>
              <a:t>“Christ-ward” </a:t>
            </a:r>
            <a:r>
              <a:rPr lang="en-US" sz="3600" u="sng" dirty="0" smtClean="0"/>
              <a:t>Attitudes</a:t>
            </a:r>
            <a:r>
              <a:rPr lang="en-US" sz="3600" dirty="0" smtClean="0"/>
              <a:t> Toward One Another</a:t>
            </a:r>
            <a:endParaRPr lang="en-US" sz="3400" spc="-2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667000"/>
            <a:ext cx="8915400" cy="4191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624"/>
              </a:spcBef>
            </a:pPr>
            <a:r>
              <a:rPr lang="en-US" sz="2600" dirty="0" smtClean="0"/>
              <a:t>“</a:t>
            </a:r>
            <a:r>
              <a:rPr lang="en-US" sz="2600" u="sng" dirty="0" smtClean="0"/>
              <a:t>Love</a:t>
            </a:r>
            <a:r>
              <a:rPr lang="en-US" sz="2600" dirty="0" smtClean="0"/>
              <a:t> one another” – John 13:34, 35; 15:12, 17; Rom. 13:8; 1 Thess. 4:9; 1 John 3:11; 4:7, 11, 12; 2 John 5</a:t>
            </a:r>
          </a:p>
          <a:p>
            <a:pPr lvl="1">
              <a:lnSpc>
                <a:spcPct val="80000"/>
              </a:lnSpc>
              <a:spcBef>
                <a:spcPts val="624"/>
              </a:spcBef>
            </a:pPr>
            <a:r>
              <a:rPr lang="en-US" sz="2200" dirty="0" smtClean="0"/>
              <a:t>“</a:t>
            </a:r>
            <a:r>
              <a:rPr lang="en-US" sz="2200" u="sng" dirty="0" smtClean="0"/>
              <a:t>increase &amp; abound</a:t>
            </a:r>
            <a:r>
              <a:rPr lang="en-US" sz="2200" dirty="0" smtClean="0"/>
              <a:t> in love to one another” – 1 Thess. 3:12</a:t>
            </a:r>
          </a:p>
          <a:p>
            <a:pPr lvl="1">
              <a:lnSpc>
                <a:spcPct val="80000"/>
              </a:lnSpc>
              <a:spcBef>
                <a:spcPts val="624"/>
              </a:spcBef>
            </a:pPr>
            <a:r>
              <a:rPr lang="en-US" sz="2200" dirty="0" smtClean="0"/>
              <a:t>“love one another </a:t>
            </a:r>
            <a:r>
              <a:rPr lang="en-US" sz="2200" u="sng" dirty="0" smtClean="0"/>
              <a:t>fervently</a:t>
            </a:r>
            <a:r>
              <a:rPr lang="en-US" sz="2200" dirty="0" smtClean="0"/>
              <a:t> with a pure heart” – 1 Pet. 1:22</a:t>
            </a:r>
          </a:p>
          <a:p>
            <a:pPr lvl="1">
              <a:lnSpc>
                <a:spcPct val="80000"/>
              </a:lnSpc>
              <a:spcBef>
                <a:spcPts val="624"/>
              </a:spcBef>
            </a:pPr>
            <a:r>
              <a:rPr lang="en-US" sz="2200" dirty="0" smtClean="0"/>
              <a:t>“love as </a:t>
            </a:r>
            <a:r>
              <a:rPr lang="en-US" sz="2200" u="sng" dirty="0" smtClean="0"/>
              <a:t>brothers</a:t>
            </a:r>
            <a:r>
              <a:rPr lang="en-US" sz="2200" dirty="0" smtClean="0"/>
              <a:t>” – 1 Pet. 3:8</a:t>
            </a:r>
          </a:p>
          <a:p>
            <a:pPr lvl="1">
              <a:lnSpc>
                <a:spcPct val="80000"/>
              </a:lnSpc>
              <a:spcBef>
                <a:spcPts val="624"/>
              </a:spcBef>
            </a:pPr>
            <a:r>
              <a:rPr lang="en-US" sz="2200" dirty="0" smtClean="0"/>
              <a:t>“love not in </a:t>
            </a:r>
            <a:r>
              <a:rPr lang="en-US" sz="2200" u="sng" dirty="0" smtClean="0"/>
              <a:t>word</a:t>
            </a:r>
            <a:r>
              <a:rPr lang="en-US" sz="2200" dirty="0" smtClean="0"/>
              <a:t> [only] but in </a:t>
            </a:r>
            <a:r>
              <a:rPr lang="en-US" sz="2200" u="sng" dirty="0" smtClean="0"/>
              <a:t>deed &amp; in truth</a:t>
            </a:r>
            <a:r>
              <a:rPr lang="en-US" sz="2200" dirty="0" smtClean="0"/>
              <a:t>” – 1 John 3:17-18</a:t>
            </a:r>
          </a:p>
          <a:p>
            <a:pPr lvl="1">
              <a:lnSpc>
                <a:spcPct val="80000"/>
              </a:lnSpc>
              <a:spcBef>
                <a:spcPts val="624"/>
              </a:spcBef>
            </a:pPr>
            <a:r>
              <a:rPr lang="en-US" sz="2200" dirty="0" smtClean="0"/>
              <a:t>“love one another as </a:t>
            </a:r>
            <a:r>
              <a:rPr lang="en-US" sz="2200" u="sng" dirty="0" smtClean="0"/>
              <a:t>[Jesus] loved you</a:t>
            </a:r>
            <a:r>
              <a:rPr lang="en-US" sz="2200" dirty="0" smtClean="0"/>
              <a:t>” – John 13:34; 15:12</a:t>
            </a:r>
          </a:p>
          <a:p>
            <a:pPr>
              <a:lnSpc>
                <a:spcPct val="80000"/>
              </a:lnSpc>
              <a:spcBef>
                <a:spcPts val="624"/>
              </a:spcBef>
            </a:pPr>
            <a:r>
              <a:rPr lang="en-US" sz="2600" dirty="0" smtClean="0"/>
              <a:t>“</a:t>
            </a:r>
            <a:r>
              <a:rPr lang="en-US" sz="2600" u="sng" dirty="0" smtClean="0"/>
              <a:t>Compassion</a:t>
            </a:r>
            <a:r>
              <a:rPr lang="en-US" sz="2600" dirty="0" smtClean="0"/>
              <a:t> for one another” – 1 Pet. 3:8</a:t>
            </a:r>
          </a:p>
          <a:p>
            <a:pPr lvl="1">
              <a:lnSpc>
                <a:spcPct val="80000"/>
              </a:lnSpc>
              <a:spcBef>
                <a:spcPts val="624"/>
              </a:spcBef>
            </a:pPr>
            <a:r>
              <a:rPr lang="en-US" sz="2200" dirty="0" smtClean="0"/>
              <a:t>“</a:t>
            </a:r>
            <a:r>
              <a:rPr lang="en-US" sz="2200" u="sng" dirty="0" smtClean="0"/>
              <a:t>Same</a:t>
            </a:r>
            <a:r>
              <a:rPr lang="en-US" sz="2200" dirty="0" smtClean="0"/>
              <a:t> mind toward one another” – Rom. 12:16</a:t>
            </a:r>
          </a:p>
          <a:p>
            <a:pPr lvl="1">
              <a:lnSpc>
                <a:spcPct val="80000"/>
              </a:lnSpc>
              <a:spcBef>
                <a:spcPts val="624"/>
              </a:spcBef>
            </a:pPr>
            <a:r>
              <a:rPr lang="en-US" sz="2200" dirty="0" smtClean="0"/>
              <a:t>“</a:t>
            </a:r>
            <a:r>
              <a:rPr lang="en-US" sz="2200" u="sng" dirty="0" smtClean="0"/>
              <a:t>Like-minded</a:t>
            </a:r>
            <a:r>
              <a:rPr lang="en-US" sz="2200" dirty="0" smtClean="0"/>
              <a:t> toward one another” – Rom. 15:5</a:t>
            </a:r>
          </a:p>
          <a:p>
            <a:pPr lvl="1">
              <a:lnSpc>
                <a:spcPct val="80000"/>
              </a:lnSpc>
              <a:spcBef>
                <a:spcPts val="624"/>
              </a:spcBef>
            </a:pPr>
            <a:r>
              <a:rPr lang="en-US" sz="2200" dirty="0" smtClean="0"/>
              <a:t>“</a:t>
            </a:r>
            <a:r>
              <a:rPr lang="en-US" sz="2200" u="sng" dirty="0" smtClean="0"/>
              <a:t>Consider</a:t>
            </a:r>
            <a:r>
              <a:rPr lang="en-US" sz="2200" dirty="0" smtClean="0"/>
              <a:t> one another” – Heb. 10:24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81200"/>
            <a:ext cx="9144000" cy="609600"/>
          </a:xfrm>
        </p:spPr>
        <p:txBody>
          <a:bodyPr>
            <a:noAutofit/>
          </a:bodyPr>
          <a:lstStyle/>
          <a:p>
            <a:r>
              <a:rPr lang="en-US" sz="3600" dirty="0" smtClean="0"/>
              <a:t>“Christ-ward” </a:t>
            </a:r>
            <a:r>
              <a:rPr lang="en-US" sz="3600" u="sng" dirty="0" smtClean="0"/>
              <a:t>Attitudes</a:t>
            </a:r>
            <a:r>
              <a:rPr lang="en-US" sz="3600" dirty="0" smtClean="0"/>
              <a:t> Toward One Another</a:t>
            </a:r>
            <a:endParaRPr lang="en-US" sz="3400" spc="-2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667000"/>
            <a:ext cx="8915400" cy="4191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600" dirty="0" smtClean="0"/>
              <a:t>“Love one another” – John 13:34, 35; 15:12, 17; etc.</a:t>
            </a:r>
          </a:p>
          <a:p>
            <a:pPr>
              <a:lnSpc>
                <a:spcPct val="80000"/>
              </a:lnSpc>
            </a:pPr>
            <a:r>
              <a:rPr lang="en-US" sz="2600" dirty="0" smtClean="0"/>
              <a:t>“Compassion for one another” – 1 Pet. 3:8</a:t>
            </a:r>
          </a:p>
          <a:p>
            <a:pPr>
              <a:lnSpc>
                <a:spcPct val="80000"/>
              </a:lnSpc>
            </a:pPr>
            <a:r>
              <a:rPr lang="en-US" sz="2600" dirty="0" smtClean="0"/>
              <a:t>“Giving </a:t>
            </a:r>
            <a:r>
              <a:rPr lang="en-US" sz="2600" u="sng" dirty="0" smtClean="0"/>
              <a:t>preference</a:t>
            </a:r>
            <a:r>
              <a:rPr lang="en-US" sz="2600" dirty="0" smtClean="0"/>
              <a:t> to one another” – Rom. 12:10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“</a:t>
            </a:r>
            <a:r>
              <a:rPr lang="en-US" sz="2200" u="sng" dirty="0" smtClean="0"/>
              <a:t>Submissive</a:t>
            </a:r>
            <a:r>
              <a:rPr lang="en-US" sz="2200" dirty="0" smtClean="0"/>
              <a:t> to one another” – 1 Pet. 5:5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“</a:t>
            </a:r>
            <a:r>
              <a:rPr lang="en-US" sz="2200" u="sng" dirty="0" smtClean="0"/>
              <a:t>Submitting</a:t>
            </a:r>
            <a:r>
              <a:rPr lang="en-US" sz="2200" dirty="0" smtClean="0"/>
              <a:t> to one another” – Eph. 5:21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“Clothed with </a:t>
            </a:r>
            <a:r>
              <a:rPr lang="en-US" sz="2200" u="sng" dirty="0" smtClean="0"/>
              <a:t>humility</a:t>
            </a:r>
            <a:r>
              <a:rPr lang="en-US" sz="2200" dirty="0" smtClean="0"/>
              <a:t>” – 1 Pet. 5:5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“</a:t>
            </a:r>
            <a:r>
              <a:rPr lang="en-US" sz="2200" u="sng" dirty="0" smtClean="0"/>
              <a:t>Lowliness</a:t>
            </a:r>
            <a:r>
              <a:rPr lang="en-US" sz="2200" dirty="0" smtClean="0"/>
              <a:t>” – Eph. 4:2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“</a:t>
            </a:r>
            <a:r>
              <a:rPr lang="en-US" sz="2200" u="sng" dirty="0" smtClean="0"/>
              <a:t>Courteous</a:t>
            </a:r>
            <a:r>
              <a:rPr lang="en-US" sz="2200" dirty="0" smtClean="0"/>
              <a:t>” – 1 Pet. 3:8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81200"/>
            <a:ext cx="9144000" cy="609600"/>
          </a:xfrm>
        </p:spPr>
        <p:txBody>
          <a:bodyPr>
            <a:noAutofit/>
          </a:bodyPr>
          <a:lstStyle/>
          <a:p>
            <a:r>
              <a:rPr lang="en-US" sz="3600" dirty="0" smtClean="0"/>
              <a:t>“Christ-ward” </a:t>
            </a:r>
            <a:r>
              <a:rPr lang="en-US" sz="3600" u="sng" dirty="0" smtClean="0"/>
              <a:t>Attitudes</a:t>
            </a:r>
            <a:r>
              <a:rPr lang="en-US" sz="3600" dirty="0" smtClean="0"/>
              <a:t> Toward One Another</a:t>
            </a:r>
            <a:endParaRPr lang="en-US" sz="3400" spc="-2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667000"/>
            <a:ext cx="8915400" cy="4191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600" dirty="0" smtClean="0"/>
              <a:t>“Love one another” – John 13:34, 35; 15:12, 17; etc.</a:t>
            </a:r>
          </a:p>
          <a:p>
            <a:pPr>
              <a:lnSpc>
                <a:spcPct val="80000"/>
              </a:lnSpc>
            </a:pPr>
            <a:r>
              <a:rPr lang="en-US" sz="2600" dirty="0" smtClean="0"/>
              <a:t>“Compassion for one another” – 1 Pet. 3:8</a:t>
            </a:r>
          </a:p>
          <a:p>
            <a:pPr>
              <a:lnSpc>
                <a:spcPct val="80000"/>
              </a:lnSpc>
            </a:pPr>
            <a:r>
              <a:rPr lang="en-US" sz="2600" dirty="0" smtClean="0"/>
              <a:t>“Giving preference to one another” – Rom. 12:10</a:t>
            </a:r>
          </a:p>
          <a:p>
            <a:pPr>
              <a:lnSpc>
                <a:spcPct val="80000"/>
              </a:lnSpc>
            </a:pPr>
            <a:r>
              <a:rPr lang="en-US" sz="2600" dirty="0" smtClean="0"/>
              <a:t>“Be </a:t>
            </a:r>
            <a:r>
              <a:rPr lang="en-US" sz="2600" u="sng" dirty="0" smtClean="0"/>
              <a:t>kindly affectionate</a:t>
            </a:r>
            <a:r>
              <a:rPr lang="en-US" sz="2600" dirty="0" smtClean="0"/>
              <a:t> to one another” – Rom. 12:10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“</a:t>
            </a:r>
            <a:r>
              <a:rPr lang="en-US" sz="2200" u="sng" dirty="0" smtClean="0"/>
              <a:t>Gentleness</a:t>
            </a:r>
            <a:r>
              <a:rPr lang="en-US" sz="2200" dirty="0" smtClean="0"/>
              <a:t>” – Eph. 4:2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“</a:t>
            </a:r>
            <a:r>
              <a:rPr lang="en-US" sz="2200" u="sng" dirty="0" smtClean="0"/>
              <a:t>Kind</a:t>
            </a:r>
            <a:r>
              <a:rPr lang="en-US" sz="2200" dirty="0" smtClean="0"/>
              <a:t> to one another” – Eph. 4:32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“</a:t>
            </a:r>
            <a:r>
              <a:rPr lang="en-US" sz="2200" u="sng" dirty="0" smtClean="0"/>
              <a:t>Tenderhearted</a:t>
            </a:r>
            <a:r>
              <a:rPr lang="en-US" sz="2200" dirty="0" smtClean="0"/>
              <a:t>” – Eph. 4:32; 1 Pet. 3:8</a:t>
            </a:r>
          </a:p>
          <a:p>
            <a:pPr>
              <a:lnSpc>
                <a:spcPct val="80000"/>
              </a:lnSpc>
            </a:pPr>
            <a:r>
              <a:rPr lang="en-US" sz="2600" dirty="0" smtClean="0"/>
              <a:t>“</a:t>
            </a:r>
            <a:r>
              <a:rPr lang="en-US" sz="2600" u="sng" dirty="0" smtClean="0"/>
              <a:t>Bearing</a:t>
            </a:r>
            <a:r>
              <a:rPr lang="en-US" sz="2600" dirty="0" smtClean="0"/>
              <a:t> with one another” – Eph. 4:2; Col. 3:13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“</a:t>
            </a:r>
            <a:r>
              <a:rPr lang="en-US" sz="2200" u="sng" dirty="0" smtClean="0"/>
              <a:t>Longsuffering</a:t>
            </a:r>
            <a:r>
              <a:rPr lang="en-US" sz="2200" dirty="0" smtClean="0"/>
              <a:t>” – Eph. 4:2</a:t>
            </a:r>
          </a:p>
          <a:p>
            <a:pPr>
              <a:lnSpc>
                <a:spcPct val="80000"/>
              </a:lnSpc>
            </a:pPr>
            <a:r>
              <a:rPr lang="en-US" sz="2600" dirty="0" smtClean="0"/>
              <a:t>“</a:t>
            </a:r>
            <a:r>
              <a:rPr lang="en-US" sz="2600" u="sng" dirty="0" smtClean="0"/>
              <a:t>Forgiving</a:t>
            </a:r>
            <a:r>
              <a:rPr lang="en-US" sz="2600" dirty="0" smtClean="0"/>
              <a:t> one another” – Eph. 4:32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1532</TotalTime>
  <Words>385</Words>
  <Application>Microsoft Office PowerPoint</Application>
  <PresentationFormat>On-screen Show 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“Christ-ward” Attitudes Toward One Another</vt:lpstr>
      <vt:lpstr>“Christ-ward” Attitudes Toward One Another</vt:lpstr>
      <vt:lpstr>“Christ-ward” Attitudes Toward One Another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Cindy</cp:lastModifiedBy>
  <cp:revision>21</cp:revision>
  <dcterms:created xsi:type="dcterms:W3CDTF">2011-08-08T21:50:19Z</dcterms:created>
  <dcterms:modified xsi:type="dcterms:W3CDTF">2012-12-20T16:05:55Z</dcterms:modified>
</cp:coreProperties>
</file>