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D7D200"/>
    <a:srgbClr val="FFFF66"/>
    <a:srgbClr val="99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2" cstate="print"/>
          <a:srcRect b="17759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1200"/>
            <a:ext cx="8686800" cy="60960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FFFF00"/>
                </a:solidFill>
                <a:effectLst>
                  <a:outerShdw blurRad="25400" dist="25400" dir="2700000" algn="ctr" rotWithShape="0">
                    <a:schemeClr val="bg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686800" cy="41910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  <a:lvl2pPr>
              <a:defRPr sz="2400" b="1">
                <a:solidFill>
                  <a:srgbClr val="FFFF66"/>
                </a:solidFill>
              </a:defRPr>
            </a:lvl2pPr>
            <a:lvl3pPr>
              <a:defRPr sz="2000" b="1">
                <a:solidFill>
                  <a:srgbClr val="FFFF66"/>
                </a:solidFill>
              </a:defRPr>
            </a:lvl3pPr>
            <a:lvl4pPr>
              <a:defRPr sz="1800" b="1">
                <a:solidFill>
                  <a:schemeClr val="bg1"/>
                </a:solidFill>
              </a:defRPr>
            </a:lvl4pPr>
            <a:lvl5pPr>
              <a:defRPr sz="18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4" descr="belong_slid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3A104-E32D-4A5B-BE9E-597E50F8987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B1DE9-E312-4D7B-9E19-6F8178E5BB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6512" y="5148352"/>
            <a:ext cx="417107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Family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68906" y="3688140"/>
            <a:ext cx="30298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God’s</a:t>
            </a:r>
          </a:p>
        </p:txBody>
      </p:sp>
      <p:sp>
        <p:nvSpPr>
          <p:cNvPr id="3" name="Rectangle 2"/>
          <p:cNvSpPr/>
          <p:nvPr/>
        </p:nvSpPr>
        <p:spPr>
          <a:xfrm>
            <a:off x="1135706" y="4775537"/>
            <a:ext cx="777969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Adopted-By-Birth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49711" y="685800"/>
            <a:ext cx="48942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Lucida Handwriting" pitchFamily="66" charset="0"/>
              </a:rPr>
              <a:t>My Church Family</a:t>
            </a: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Lucida Handwriting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3505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Lesson 3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Church Is A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Word “Family” Emphasizes “Relationships”</a:t>
            </a:r>
            <a:endParaRPr lang="en-US" sz="4400" dirty="0" smtClean="0"/>
          </a:p>
          <a:p>
            <a:pPr lvl="0"/>
            <a:r>
              <a:rPr lang="en-US" dirty="0" smtClean="0"/>
              <a:t>We Have Many Relationships in the “Church Family”</a:t>
            </a:r>
            <a:endParaRPr lang="en-US" sz="4400" dirty="0" smtClean="0"/>
          </a:p>
          <a:p>
            <a:pPr lvl="1"/>
            <a:r>
              <a:rPr lang="en-US" dirty="0" smtClean="0"/>
              <a:t>The Father:  God is our Father</a:t>
            </a:r>
            <a:endParaRPr lang="en-US" sz="4000" dirty="0" smtClean="0"/>
          </a:p>
          <a:p>
            <a:pPr lvl="1"/>
            <a:r>
              <a:rPr lang="en-US" dirty="0" smtClean="0"/>
              <a:t>The Older Brother:  Christ Jesus is our older Brother</a:t>
            </a:r>
            <a:endParaRPr lang="en-US" sz="4000" dirty="0" smtClean="0"/>
          </a:p>
          <a:p>
            <a:pPr lvl="1"/>
            <a:r>
              <a:rPr lang="en-US" dirty="0" smtClean="0"/>
              <a:t>The Children:  All Christians </a:t>
            </a:r>
            <a:r>
              <a:rPr lang="en-US" sz="2000" dirty="0" smtClean="0"/>
              <a:t>(&amp; only Christians) </a:t>
            </a:r>
            <a:r>
              <a:rPr lang="en-US" dirty="0" smtClean="0"/>
              <a:t>are God’s children</a:t>
            </a:r>
            <a:endParaRPr lang="en-US" sz="4000" dirty="0" smtClean="0"/>
          </a:p>
          <a:p>
            <a:pPr lvl="1"/>
            <a:r>
              <a:rPr lang="en-US" dirty="0" smtClean="0"/>
              <a:t>The Siblings:  All Christians are brothers and sisters in Christ</a:t>
            </a:r>
            <a:endParaRPr lang="en-US" sz="4000" dirty="0" smtClean="0"/>
          </a:p>
          <a:p>
            <a:pPr lvl="1"/>
            <a:r>
              <a:rPr lang="en-US" dirty="0" smtClean="0"/>
              <a:t>The Leaders:  The Chief Shepherd and His Shepherds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family…by faith (Gal. 3:26-27)</a:t>
            </a:r>
            <a:endParaRPr lang="en-US" sz="4400" dirty="0" smtClean="0"/>
          </a:p>
          <a:p>
            <a:r>
              <a:rPr lang="en-US" dirty="0" smtClean="0"/>
              <a:t>We are all family…by birth (Gal. 3:26-27)</a:t>
            </a:r>
            <a:endParaRPr lang="en-US" sz="4400" dirty="0" smtClean="0"/>
          </a:p>
          <a:p>
            <a:r>
              <a:rPr lang="en-US" dirty="0" smtClean="0"/>
              <a:t>We are all family…without distinction (Gal. 3:28)</a:t>
            </a:r>
            <a:endParaRPr lang="en-US" sz="4400" dirty="0" smtClean="0"/>
          </a:p>
          <a:p>
            <a:pPr lvl="1"/>
            <a:r>
              <a:rPr lang="en-US" sz="2200" dirty="0" smtClean="0"/>
              <a:t>We all have equal standing before the Father when we are in Christ</a:t>
            </a:r>
          </a:p>
          <a:p>
            <a:pPr lvl="1"/>
            <a:r>
              <a:rPr lang="en-US" sz="2200" dirty="0" smtClean="0"/>
              <a:t>Must not think of ourselves any better or any less than anyone else</a:t>
            </a:r>
          </a:p>
          <a:p>
            <a:pPr lvl="1"/>
            <a:r>
              <a:rPr lang="en-US" sz="2200" dirty="0" smtClean="0"/>
              <a:t>The Lord brings different people together in the church family!</a:t>
            </a:r>
          </a:p>
          <a:p>
            <a:pPr lvl="1"/>
            <a:r>
              <a:rPr lang="en-US" sz="2200" dirty="0" smtClean="0"/>
              <a:t>The value and worth of each Christian in the eyes of God is equal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family…by adoption (Gal. 3:29)</a:t>
            </a:r>
            <a:endParaRPr lang="en-US" sz="4400" dirty="0" smtClean="0"/>
          </a:p>
          <a:p>
            <a:pPr lvl="1"/>
            <a:r>
              <a:rPr lang="en-US" dirty="0" smtClean="0"/>
              <a:t>We become God’s children by birth-adoption</a:t>
            </a:r>
            <a:endParaRPr lang="en-US" sz="4000" dirty="0" smtClean="0"/>
          </a:p>
          <a:p>
            <a:pPr lvl="2"/>
            <a:r>
              <a:rPr lang="en-US" sz="2100" dirty="0" smtClean="0"/>
              <a:t>“Adoption” = the process of placing as a son one not naturally a son</a:t>
            </a:r>
          </a:p>
          <a:p>
            <a:pPr lvl="2"/>
            <a:r>
              <a:rPr lang="en-US" sz="2100" dirty="0" smtClean="0"/>
              <a:t>In first century, an adopted son was deliberately chosen by the father to perpetuate his name &amp; inherit his estate</a:t>
            </a:r>
          </a:p>
          <a:p>
            <a:pPr lvl="2"/>
            <a:r>
              <a:rPr lang="en-US" sz="2100" dirty="0" smtClean="0"/>
              <a:t>Adoption was a past action, not an ever-present state</a:t>
            </a:r>
          </a:p>
          <a:p>
            <a:pPr lvl="2"/>
            <a:r>
              <a:rPr lang="en-US" sz="2100" dirty="0" smtClean="0"/>
              <a:t>Once adopted, the child is not one bit inferior to any other child</a:t>
            </a:r>
          </a:p>
          <a:p>
            <a:pPr lvl="2"/>
            <a:r>
              <a:rPr lang="en-US" sz="2100" dirty="0" smtClean="0"/>
              <a:t>Being adopted makes one a “son”; being loved makes one an “heir”</a:t>
            </a:r>
            <a:endParaRPr lang="en-US" sz="2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family…with one real, common purpose</a:t>
            </a:r>
            <a:br>
              <a:rPr lang="en-US" dirty="0" smtClean="0"/>
            </a:br>
            <a:r>
              <a:rPr lang="en-US" dirty="0" smtClean="0"/>
              <a:t>(Gal. 2:10; 3:13, 14, 17, 22, 24, 26, 27, 28, 29; 4:7; 5:1; 6:14, 18)</a:t>
            </a:r>
          </a:p>
          <a:p>
            <a:pPr lvl="1"/>
            <a:r>
              <a:rPr lang="en-US" sz="2800" dirty="0" smtClean="0"/>
              <a:t>CHRIST!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We are all family…in God’s “church family”</a:t>
            </a:r>
          </a:p>
          <a:p>
            <a:pPr lvl="1"/>
            <a:r>
              <a:rPr lang="en-US" dirty="0" smtClean="0"/>
              <a:t>The manner by which one person enters the “church family” is the same by which every member enters the “church family”</a:t>
            </a:r>
            <a:endParaRPr lang="en-US" sz="4000" dirty="0" smtClean="0"/>
          </a:p>
          <a:p>
            <a:pPr lvl="2"/>
            <a:r>
              <a:rPr lang="en-US" dirty="0" smtClean="0"/>
              <a:t>What is required of God (as a whole!) to get “into” His family?</a:t>
            </a:r>
            <a:endParaRPr lang="en-US" sz="3400" dirty="0" smtClean="0"/>
          </a:p>
          <a:p>
            <a:pPr lvl="3"/>
            <a:r>
              <a:rPr lang="en-US" sz="2000" dirty="0" smtClean="0"/>
              <a:t>Receiving Jesus by believing in His name (John 1:12 + Gal. 3:26)</a:t>
            </a:r>
            <a:endParaRPr lang="en-US" sz="3600" dirty="0" smtClean="0"/>
          </a:p>
          <a:p>
            <a:pPr lvl="3"/>
            <a:r>
              <a:rPr lang="en-US" sz="2000" dirty="0" smtClean="0"/>
              <a:t>Being baptized into Christ (Gal. 3:27)</a:t>
            </a:r>
            <a:endParaRPr lang="en-US" sz="3600" dirty="0" smtClean="0"/>
          </a:p>
          <a:p>
            <a:pPr lvl="3"/>
            <a:r>
              <a:rPr lang="en-US" sz="2000" dirty="0" smtClean="0"/>
              <a:t>Being born again thru obedience (John 3:3-5; 1 Pet. 1:22-23; 4:17)</a:t>
            </a:r>
            <a:endParaRPr lang="en-US" sz="3600" dirty="0" smtClean="0"/>
          </a:p>
          <a:p>
            <a:pPr lvl="2"/>
            <a:r>
              <a:rPr lang="en-US" dirty="0" smtClean="0"/>
              <a:t>What is required of God to “stay in” His family?</a:t>
            </a:r>
            <a:endParaRPr lang="en-US" sz="3400" dirty="0" smtClean="0"/>
          </a:p>
          <a:p>
            <a:pPr lvl="3"/>
            <a:r>
              <a:rPr lang="en-US" sz="2000" dirty="0" smtClean="0"/>
              <a:t>Continually holding fast to the faith (Heb. 3:6)</a:t>
            </a:r>
            <a:endParaRPr lang="en-US" sz="3600" dirty="0" smtClean="0"/>
          </a:p>
          <a:p>
            <a:pPr lvl="3"/>
            <a:r>
              <a:rPr lang="en-US" sz="2000" dirty="0" smtClean="0"/>
              <a:t>Faithfully following the Word of God (Rom. 8:14-18)</a:t>
            </a:r>
            <a:endParaRPr lang="en-US" sz="8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9144000" cy="609600"/>
          </a:xfrm>
        </p:spPr>
        <p:txBody>
          <a:bodyPr>
            <a:noAutofit/>
          </a:bodyPr>
          <a:lstStyle/>
          <a:p>
            <a:r>
              <a:rPr lang="en-US" sz="3400" spc="-20" dirty="0" smtClean="0"/>
              <a:t>Summary of Our Relationship in the Church Family</a:t>
            </a:r>
            <a:endParaRPr lang="en-US" sz="3400" spc="-2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We are all family…in God’s “church family”</a:t>
            </a:r>
          </a:p>
          <a:p>
            <a:pPr lvl="1"/>
            <a:r>
              <a:rPr lang="en-US" dirty="0" smtClean="0"/>
              <a:t>The family of God </a:t>
            </a:r>
            <a:r>
              <a:rPr lang="en-US" u="sng" dirty="0" smtClean="0"/>
              <a:t>wants</a:t>
            </a:r>
            <a:r>
              <a:rPr lang="en-US" dirty="0" smtClean="0"/>
              <a:t> everyone to be in the family</a:t>
            </a:r>
            <a:endParaRPr lang="en-US" sz="4000" dirty="0" smtClean="0"/>
          </a:p>
          <a:p>
            <a:pPr lvl="2"/>
            <a:r>
              <a:rPr lang="en-US" dirty="0" smtClean="0"/>
              <a:t>“Outsiders” (Matt. 28:18-20)</a:t>
            </a:r>
            <a:endParaRPr lang="en-US" sz="3400" dirty="0" smtClean="0"/>
          </a:p>
          <a:p>
            <a:pPr lvl="2"/>
            <a:r>
              <a:rPr lang="en-US" dirty="0" smtClean="0"/>
              <a:t>“Insiders” (Gal. 6:1-2; Jas. 5:19-20)</a:t>
            </a:r>
            <a:endParaRPr lang="en-US" sz="3400" dirty="0" smtClean="0"/>
          </a:p>
          <a:p>
            <a:pPr lvl="2"/>
            <a:r>
              <a:rPr lang="en-US" dirty="0" smtClean="0"/>
              <a:t>“The little children” (Matt. 19:13-14; 18:3; Mark 9:37)</a:t>
            </a:r>
            <a:endParaRPr lang="en-US" sz="3400" dirty="0" smtClean="0"/>
          </a:p>
          <a:p>
            <a:pPr lvl="1"/>
            <a:r>
              <a:rPr lang="en-US" dirty="0" smtClean="0"/>
              <a:t>The family of God </a:t>
            </a:r>
            <a:r>
              <a:rPr lang="en-US" u="sng" dirty="0" smtClean="0"/>
              <a:t>gives</a:t>
            </a:r>
            <a:r>
              <a:rPr lang="en-US" dirty="0" smtClean="0"/>
              <a:t> each member the sense of belonging.</a:t>
            </a:r>
            <a:endParaRPr lang="en-US" sz="4000" dirty="0" smtClean="0"/>
          </a:p>
          <a:p>
            <a:pPr lvl="2"/>
            <a:r>
              <a:rPr lang="en-US" dirty="0" smtClean="0"/>
              <a:t>Those “born” into a family know they “belong” in the family</a:t>
            </a:r>
            <a:endParaRPr lang="en-US" sz="3400" dirty="0" smtClean="0"/>
          </a:p>
          <a:p>
            <a:pPr lvl="2"/>
            <a:r>
              <a:rPr lang="en-US" dirty="0" smtClean="0"/>
              <a:t>Those “coming in from outside” have a hard time feeling they belong</a:t>
            </a:r>
            <a:endParaRPr lang="en-US" sz="3400" dirty="0" smtClean="0"/>
          </a:p>
          <a:p>
            <a:pPr lvl="2"/>
            <a:r>
              <a:rPr lang="en-US" dirty="0" smtClean="0"/>
              <a:t>Those “little ones growing up” have a hard time feeling they belong</a:t>
            </a:r>
            <a:endParaRPr lang="en-US" sz="3400" dirty="0" smtClean="0"/>
          </a:p>
          <a:p>
            <a:pPr lvl="2"/>
            <a:r>
              <a:rPr lang="en-US" dirty="0" smtClean="0"/>
              <a:t>Every member “belongs to Christ” (Gal. 3:29 + 5:24, NASB)</a:t>
            </a:r>
            <a:endParaRPr lang="en-US" sz="3400" dirty="0" smtClean="0"/>
          </a:p>
          <a:p>
            <a:pPr lvl="2"/>
            <a:r>
              <a:rPr lang="en-US" dirty="0" smtClean="0"/>
              <a:t>Every member “belongs to the family” (Rom. 12:5 + Gal. 6:10, NIV)</a:t>
            </a:r>
            <a:endParaRPr lang="en-US" sz="3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</TotalTime>
  <Words>577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The Church Is A Family</vt:lpstr>
      <vt:lpstr>Summary of Our Relationship in the Church Family</vt:lpstr>
      <vt:lpstr>Summary of Our Relationship in the Church Family</vt:lpstr>
      <vt:lpstr>Summary of Our Relationship in the Church Family</vt:lpstr>
      <vt:lpstr>Summary of Our Relationship in the Church Family</vt:lpstr>
      <vt:lpstr>Summary of Our Relationship in the Church Family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Cindy</cp:lastModifiedBy>
  <cp:revision>17</cp:revision>
  <dcterms:created xsi:type="dcterms:W3CDTF">2011-08-08T21:50:19Z</dcterms:created>
  <dcterms:modified xsi:type="dcterms:W3CDTF">2012-12-13T19:44:35Z</dcterms:modified>
</cp:coreProperties>
</file>