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9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000"/>
    <a:srgbClr val="0054A6"/>
    <a:srgbClr val="8D1A1D"/>
    <a:srgbClr val="005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pblfpr\users\David\_Graphics\ChurchFamil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ChurchFamily - empty fram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2" descr="\\pblfpr\users\David\_Graphics\ChurchFamily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76200"/>
            <a:ext cx="34544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867400" cy="914400"/>
          </a:xfrm>
        </p:spPr>
        <p:txBody>
          <a:bodyPr>
            <a:noAutofit/>
          </a:bodyPr>
          <a:lstStyle>
            <a:lvl1pPr>
              <a:defRPr sz="4000" b="1">
                <a:ln w="12700">
                  <a:solidFill>
                    <a:schemeClr val="bg1"/>
                  </a:solidFill>
                </a:ln>
                <a:solidFill>
                  <a:srgbClr val="8D1A1D"/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rgbClr val="FFFF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3pPr>
            <a:lvl4pPr>
              <a:defRPr sz="1800" b="1"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4pPr>
            <a:lvl5pPr>
              <a:defRPr sz="1800" b="1"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ChurchFamil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"/>
            <a:ext cx="34544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248400" cy="914400"/>
          </a:xfrm>
        </p:spPr>
        <p:txBody>
          <a:bodyPr>
            <a:noAutofit/>
          </a:bodyPr>
          <a:lstStyle>
            <a:lvl1pPr>
              <a:defRPr sz="4800" b="1">
                <a:ln w="12700">
                  <a:solidFill>
                    <a:schemeClr val="bg1"/>
                  </a:solidFill>
                </a:ln>
                <a:solidFill>
                  <a:srgbClr val="8D1A1D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610600" cy="571500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54A6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chemeClr val="tx1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solidFill>
                  <a:srgbClr val="790000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3pPr>
            <a:lvl4pPr>
              <a:defRPr sz="1800" b="1"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4pPr>
            <a:lvl5pPr>
              <a:defRPr sz="1800" b="1"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42E7-9247-484A-981F-5B8BD4964B8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943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empus Sans ITC" pitchFamily="82" charset="0"/>
              </a:rPr>
              <a:t>Lesson 2:</a:t>
            </a:r>
            <a:endParaRPr lang="en-US" sz="3200" b="1" dirty="0">
              <a:latin typeface="Tempus Sans ITC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830669"/>
            <a:ext cx="6200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79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Tempus Sans ITC" pitchFamily="82" charset="0"/>
              </a:rPr>
              <a:t>The Church Is A Family! </a:t>
            </a:r>
            <a:r>
              <a:rPr lang="en-US" sz="2800" b="1" dirty="0" smtClean="0">
                <a:solidFill>
                  <a:srgbClr val="79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Tempus Sans ITC" pitchFamily="82" charset="0"/>
              </a:rPr>
              <a:t>(Part 2)</a:t>
            </a:r>
            <a:endParaRPr lang="en-US" sz="3600" b="1" dirty="0">
              <a:solidFill>
                <a:srgbClr val="790000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r>
              <a:rPr lang="en-US" dirty="0" smtClean="0"/>
              <a:t>Relationships in the “Church Family”</a:t>
            </a:r>
          </a:p>
          <a:p>
            <a:pPr lvl="1"/>
            <a:r>
              <a:rPr lang="en-US" dirty="0" smtClean="0"/>
              <a:t>The Father:  </a:t>
            </a:r>
            <a:br>
              <a:rPr lang="en-US" dirty="0" smtClean="0"/>
            </a:br>
            <a:r>
              <a:rPr lang="en-US" dirty="0" smtClean="0"/>
              <a:t>God is our Father</a:t>
            </a:r>
          </a:p>
          <a:p>
            <a:pPr lvl="2"/>
            <a:r>
              <a:rPr lang="en-US" dirty="0" smtClean="0"/>
              <a:t>Matthew 6:9; cf. 23:9</a:t>
            </a:r>
          </a:p>
          <a:p>
            <a:pPr lvl="2"/>
            <a:r>
              <a:rPr lang="en-US" dirty="0" smtClean="0"/>
              <a:t>Ephesians 4:6</a:t>
            </a:r>
          </a:p>
          <a:p>
            <a:pPr lvl="2"/>
            <a:r>
              <a:rPr lang="en-US" dirty="0" smtClean="0"/>
              <a:t>Ephesians 3:14-15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r>
              <a:rPr lang="en-US" dirty="0" smtClean="0"/>
              <a:t>Relationships in the “Church Family”</a:t>
            </a:r>
          </a:p>
          <a:p>
            <a:pPr lvl="1"/>
            <a:r>
              <a:rPr lang="en-US" dirty="0" smtClean="0"/>
              <a:t>The Older Brother:  </a:t>
            </a:r>
            <a:br>
              <a:rPr lang="en-US" dirty="0" smtClean="0"/>
            </a:br>
            <a:r>
              <a:rPr lang="en-US" dirty="0" smtClean="0"/>
              <a:t>Christ Jesus is our older Brother</a:t>
            </a:r>
          </a:p>
          <a:p>
            <a:pPr lvl="2"/>
            <a:r>
              <a:rPr lang="en-US" dirty="0" smtClean="0"/>
              <a:t>Hebrews 3:6</a:t>
            </a:r>
          </a:p>
          <a:p>
            <a:pPr lvl="2"/>
            <a:r>
              <a:rPr lang="en-US" dirty="0" smtClean="0"/>
              <a:t>Hebrews 2:17-18</a:t>
            </a:r>
          </a:p>
          <a:p>
            <a:pPr lvl="2"/>
            <a:r>
              <a:rPr lang="en-US" dirty="0" smtClean="0"/>
              <a:t>Hebrews 2:11-12</a:t>
            </a:r>
          </a:p>
          <a:p>
            <a:pPr lvl="2"/>
            <a:r>
              <a:rPr lang="en-US" dirty="0" smtClean="0"/>
              <a:t>Romans 8:16-17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r>
              <a:rPr lang="en-US" dirty="0" smtClean="0"/>
              <a:t>Relationships in the “Church Family”</a:t>
            </a:r>
          </a:p>
          <a:p>
            <a:pPr lvl="1"/>
            <a:r>
              <a:rPr lang="en-US" dirty="0" smtClean="0"/>
              <a:t>The Children:  </a:t>
            </a:r>
            <a:br>
              <a:rPr lang="en-US" dirty="0" smtClean="0"/>
            </a:br>
            <a:r>
              <a:rPr lang="en-US" dirty="0" smtClean="0"/>
              <a:t>All Christians (and only Christians) are God’s children</a:t>
            </a:r>
          </a:p>
          <a:p>
            <a:pPr lvl="2"/>
            <a:r>
              <a:rPr lang="en-US" dirty="0" smtClean="0"/>
              <a:t>Only two possible families of which to be a part </a:t>
            </a:r>
            <a:br>
              <a:rPr lang="en-US" dirty="0" smtClean="0"/>
            </a:br>
            <a:r>
              <a:rPr lang="en-US" dirty="0" smtClean="0"/>
              <a:t>(John 8:42-44; 1 John 3:10)</a:t>
            </a:r>
          </a:p>
          <a:p>
            <a:pPr lvl="2"/>
            <a:r>
              <a:rPr lang="en-US" dirty="0" smtClean="0"/>
              <a:t>It is a great manifestation of His love to call Christians His children </a:t>
            </a:r>
            <a:br>
              <a:rPr lang="en-US" dirty="0" smtClean="0"/>
            </a:br>
            <a:r>
              <a:rPr lang="en-US" dirty="0" smtClean="0"/>
              <a:t>(1 John 3:1-2)</a:t>
            </a:r>
          </a:p>
          <a:p>
            <a:pPr lvl="2"/>
            <a:r>
              <a:rPr lang="en-US" dirty="0" smtClean="0"/>
              <a:t>God wants all to be in Christ and to be one of His children </a:t>
            </a:r>
            <a:br>
              <a:rPr lang="en-US" dirty="0" smtClean="0"/>
            </a:br>
            <a:r>
              <a:rPr lang="en-US" dirty="0" smtClean="0"/>
              <a:t>(Eph. 1:4-5)</a:t>
            </a:r>
          </a:p>
          <a:p>
            <a:pPr lvl="2"/>
            <a:r>
              <a:rPr lang="en-US" dirty="0" smtClean="0"/>
              <a:t>But only certain ones have been given a right to become children </a:t>
            </a:r>
            <a:br>
              <a:rPr lang="en-US" dirty="0" smtClean="0"/>
            </a:br>
            <a:r>
              <a:rPr lang="en-US" dirty="0" smtClean="0"/>
              <a:t>(John 1:12-13)</a:t>
            </a:r>
          </a:p>
          <a:p>
            <a:pPr lvl="2"/>
            <a:r>
              <a:rPr lang="en-US" dirty="0" smtClean="0"/>
              <a:t>Even among those who have been given the right, only certain ones will exercise that right and become a child of God </a:t>
            </a:r>
            <a:br>
              <a:rPr lang="en-US" dirty="0" smtClean="0"/>
            </a:br>
            <a:r>
              <a:rPr lang="en-US" dirty="0" smtClean="0"/>
              <a:t>(Gal. 3:26-27; Rom. 8:15-17).</a:t>
            </a:r>
          </a:p>
          <a:p>
            <a:pPr lvl="2"/>
            <a:r>
              <a:rPr lang="en-US" dirty="0" smtClean="0"/>
              <a:t>Being a child of God is an “exclusive” relationship (God draws a line)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r>
              <a:rPr lang="en-US" dirty="0" smtClean="0"/>
              <a:t>Relationships in the “Church Family”</a:t>
            </a:r>
          </a:p>
          <a:p>
            <a:pPr lvl="1"/>
            <a:r>
              <a:rPr lang="en-US" dirty="0" smtClean="0"/>
              <a:t>The Siblings:  </a:t>
            </a:r>
            <a:br>
              <a:rPr lang="en-US" dirty="0" smtClean="0"/>
            </a:br>
            <a:r>
              <a:rPr lang="en-US" dirty="0" smtClean="0"/>
              <a:t>All Christians are brothers and sisters in Christ</a:t>
            </a:r>
          </a:p>
          <a:p>
            <a:pPr lvl="2"/>
            <a:r>
              <a:rPr lang="en-US" dirty="0" smtClean="0"/>
              <a:t>“Brethren” 193 in NT; </a:t>
            </a:r>
            <a:br>
              <a:rPr lang="en-US" dirty="0" smtClean="0"/>
            </a:br>
            <a:r>
              <a:rPr lang="en-US" dirty="0" smtClean="0"/>
              <a:t>“Brother, -s, -</a:t>
            </a:r>
            <a:r>
              <a:rPr lang="en-US" dirty="0" err="1" smtClean="0"/>
              <a:t>ly</a:t>
            </a:r>
            <a:r>
              <a:rPr lang="en-US" dirty="0" smtClean="0"/>
              <a:t>, -hood” 165 times in NT</a:t>
            </a:r>
            <a:br>
              <a:rPr lang="en-US" dirty="0" smtClean="0"/>
            </a:br>
            <a:r>
              <a:rPr lang="en-US" dirty="0" smtClean="0"/>
              <a:t> (1 out of every 340 words in NT; 0.3% of words in NT)</a:t>
            </a:r>
          </a:p>
          <a:p>
            <a:pPr lvl="2"/>
            <a:r>
              <a:rPr lang="en-US" dirty="0" smtClean="0"/>
              <a:t>There is a special relationship between brothers &amp; sisters in Christ</a:t>
            </a:r>
          </a:p>
          <a:p>
            <a:pPr lvl="3"/>
            <a:r>
              <a:rPr lang="en-US" sz="2000" dirty="0" smtClean="0"/>
              <a:t>We are to treat each other as family members (cf. 1 Tim. 5:1-2)</a:t>
            </a:r>
          </a:p>
          <a:p>
            <a:pPr lvl="2"/>
            <a:r>
              <a:rPr lang="en-US" dirty="0" smtClean="0"/>
              <a:t>There are special blessings for brothers &amp; sisters in Christ</a:t>
            </a:r>
          </a:p>
          <a:p>
            <a:pPr lvl="2"/>
            <a:r>
              <a:rPr lang="en-US" dirty="0" smtClean="0"/>
              <a:t>There are special responsibilities of brothers &amp; sisters in Christ</a:t>
            </a:r>
          </a:p>
          <a:p>
            <a:pPr lvl="2"/>
            <a:r>
              <a:rPr lang="en-US" dirty="0" smtClean="0"/>
              <a:t>Every member of God’s family is important!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Relationships in the “Church Family”</a:t>
            </a:r>
          </a:p>
          <a:p>
            <a:pPr lvl="1"/>
            <a:r>
              <a:rPr lang="en-US" dirty="0" smtClean="0"/>
              <a:t>The Leaders:  </a:t>
            </a:r>
            <a:br>
              <a:rPr lang="en-US" dirty="0" smtClean="0"/>
            </a:br>
            <a:r>
              <a:rPr lang="en-US" dirty="0" smtClean="0"/>
              <a:t>The Chief Shepherd and His Shepherds</a:t>
            </a:r>
          </a:p>
          <a:p>
            <a:pPr lvl="2"/>
            <a:r>
              <a:rPr lang="en-US" dirty="0" smtClean="0"/>
              <a:t>God is THE Father of the church (1 Thess. 1:1; 2 Thess. 1:1)</a:t>
            </a:r>
          </a:p>
          <a:p>
            <a:pPr lvl="3"/>
            <a:r>
              <a:rPr lang="en-US" sz="2000" dirty="0" smtClean="0"/>
              <a:t>We must reverence and respect Him (Heb. 12:28; Matt. 10:28)</a:t>
            </a:r>
          </a:p>
          <a:p>
            <a:pPr lvl="2"/>
            <a:r>
              <a:rPr lang="en-US" dirty="0" smtClean="0"/>
              <a:t>Christ is THE head &amp; Chief Shepherd of the church (Eph. 5:23; 1 Pet. 5:4)</a:t>
            </a:r>
          </a:p>
          <a:p>
            <a:pPr lvl="3"/>
            <a:r>
              <a:rPr lang="en-US" sz="2000" dirty="0" smtClean="0"/>
              <a:t>We must submit to Him and put Him first in all things (Col. 1:18)</a:t>
            </a:r>
          </a:p>
          <a:p>
            <a:pPr lvl="2"/>
            <a:r>
              <a:rPr lang="en-US" dirty="0" smtClean="0"/>
              <a:t>The elders are THE shepherds of the local church (Acts 20:28; 1 Pet. 5:2-4)</a:t>
            </a:r>
          </a:p>
          <a:p>
            <a:pPr lvl="3"/>
            <a:r>
              <a:rPr lang="en-US" sz="2000" dirty="0" smtClean="0"/>
              <a:t>We must appreciate &amp; esteem them highly  them (1 Thess. 5:12-13)</a:t>
            </a:r>
          </a:p>
          <a:p>
            <a:pPr lvl="3"/>
            <a:r>
              <a:rPr lang="en-US" sz="2000" dirty="0" smtClean="0"/>
              <a:t>We must submit and obey them (Heb. 13:17)</a:t>
            </a:r>
          </a:p>
          <a:p>
            <a:pPr lvl="3"/>
            <a:r>
              <a:rPr lang="en-US" sz="2000" dirty="0" smtClean="0"/>
              <a:t>We must honor them (1 Tim. 5:17-18)</a:t>
            </a:r>
          </a:p>
          <a:p>
            <a:pPr lvl="3"/>
            <a:r>
              <a:rPr lang="en-US" sz="2000" dirty="0" smtClean="0"/>
              <a:t>We must be slow and cautious with criticism (1 Tim. 5:19-20)</a:t>
            </a:r>
          </a:p>
          <a:p>
            <a:pPr lvl="3"/>
            <a:r>
              <a:rPr lang="en-US" sz="2000" dirty="0" smtClean="0"/>
              <a:t>We must emulate their faith (Heb. 13:7)</a:t>
            </a:r>
          </a:p>
          <a:p>
            <a:pPr lvl="3"/>
            <a:r>
              <a:rPr lang="en-US" sz="2000" dirty="0" smtClean="0"/>
              <a:t>We must pray for them (1 Tim. 2:1-2)</a:t>
            </a:r>
          </a:p>
          <a:p>
            <a:pPr lvl="3"/>
            <a:r>
              <a:rPr lang="en-US" sz="2000" dirty="0" smtClean="0"/>
              <a:t>We must let them lead us with joy (Heb. 13:17)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r>
              <a:rPr lang="en-US" dirty="0" smtClean="0"/>
              <a:t>Manner By Which One Enters </a:t>
            </a:r>
            <a:br>
              <a:rPr lang="en-US" dirty="0" smtClean="0"/>
            </a:br>
            <a:r>
              <a:rPr lang="en-US" dirty="0" smtClean="0"/>
              <a:t>the “Church Family,” Becoming a </a:t>
            </a:r>
            <a:br>
              <a:rPr lang="en-US" dirty="0" smtClean="0"/>
            </a:br>
            <a:r>
              <a:rPr lang="en-US" dirty="0" smtClean="0"/>
              <a:t>“Child of God” in His Family</a:t>
            </a:r>
          </a:p>
          <a:p>
            <a:pPr lvl="1"/>
            <a:r>
              <a:rPr lang="en-US" dirty="0" smtClean="0"/>
              <a:t>What is required of God (as a whole!) </a:t>
            </a:r>
            <a:br>
              <a:rPr lang="en-US" dirty="0" smtClean="0"/>
            </a:br>
            <a:r>
              <a:rPr lang="en-US" dirty="0" smtClean="0"/>
              <a:t>to get “into” His family?</a:t>
            </a:r>
          </a:p>
          <a:p>
            <a:pPr lvl="2"/>
            <a:r>
              <a:rPr lang="en-US" dirty="0" smtClean="0"/>
              <a:t>Receiving Jesus by believing in His name (John 1:12)</a:t>
            </a:r>
          </a:p>
          <a:p>
            <a:pPr lvl="2"/>
            <a:r>
              <a:rPr lang="en-US" dirty="0" smtClean="0"/>
              <a:t>Having faith in Christ Jesus (Gal. 3:26)</a:t>
            </a:r>
          </a:p>
          <a:p>
            <a:pPr lvl="2"/>
            <a:r>
              <a:rPr lang="en-US" dirty="0" smtClean="0"/>
              <a:t>Being baptized into Christ (Gal. 3:27)</a:t>
            </a:r>
          </a:p>
          <a:p>
            <a:pPr lvl="2"/>
            <a:r>
              <a:rPr lang="en-US" dirty="0" smtClean="0"/>
              <a:t>Being born again (John 3:3-5)</a:t>
            </a:r>
          </a:p>
          <a:p>
            <a:pPr lvl="2"/>
            <a:r>
              <a:rPr lang="en-US" dirty="0" smtClean="0"/>
              <a:t>Being born again through obedience to God’s Word (1 Pet. 1:22-23)</a:t>
            </a:r>
          </a:p>
          <a:p>
            <a:pPr lvl="2"/>
            <a:r>
              <a:rPr lang="en-US" dirty="0" smtClean="0"/>
              <a:t>Obeying the gospel of God (1 Pet. 4:17)</a:t>
            </a:r>
          </a:p>
          <a:p>
            <a:pPr lvl="1"/>
            <a:r>
              <a:rPr lang="en-US" dirty="0" smtClean="0"/>
              <a:t>What is required of God to “stay in” His family?</a:t>
            </a:r>
          </a:p>
          <a:p>
            <a:pPr lvl="2"/>
            <a:r>
              <a:rPr lang="en-US" dirty="0" smtClean="0"/>
              <a:t>Continually holding fast to the faith (Heb. 3:6)</a:t>
            </a:r>
          </a:p>
          <a:p>
            <a:pPr lvl="2"/>
            <a:r>
              <a:rPr lang="en-US" dirty="0" smtClean="0"/>
              <a:t>Faithfully following the Word of God (Rom. 8:14-18)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pPr lvl="0"/>
            <a:r>
              <a:rPr lang="en-US" dirty="0" smtClean="0"/>
              <a:t>Brief Summary of Our Relationship </a:t>
            </a:r>
            <a:br>
              <a:rPr lang="en-US" dirty="0" smtClean="0"/>
            </a:br>
            <a:r>
              <a:rPr lang="en-US" dirty="0" smtClean="0"/>
              <a:t>in the “Church Family”</a:t>
            </a:r>
          </a:p>
          <a:p>
            <a:pPr lvl="1"/>
            <a:r>
              <a:rPr lang="en-US" dirty="0" smtClean="0"/>
              <a:t>We are all family…by faith (Gal. 3:26-27; cf. John 1:12)</a:t>
            </a:r>
          </a:p>
          <a:p>
            <a:pPr lvl="1"/>
            <a:r>
              <a:rPr lang="en-US" dirty="0" smtClean="0"/>
              <a:t>We are all family…by birth (Gal. 3:26-27; cf. John 3:3-5)</a:t>
            </a:r>
          </a:p>
          <a:p>
            <a:pPr lvl="1"/>
            <a:r>
              <a:rPr lang="en-US" dirty="0" smtClean="0"/>
              <a:t>We are all family…without distinction (Gal. 3:28)</a:t>
            </a:r>
          </a:p>
          <a:p>
            <a:pPr lvl="2"/>
            <a:r>
              <a:rPr lang="en-US" dirty="0" smtClean="0"/>
              <a:t>We all have equal standing before the Father when we are in Christ</a:t>
            </a:r>
          </a:p>
          <a:p>
            <a:pPr lvl="2"/>
            <a:r>
              <a:rPr lang="en-US" dirty="0" smtClean="0"/>
              <a:t>We must not think of ourselves any better or any less than anyone else</a:t>
            </a:r>
          </a:p>
          <a:p>
            <a:pPr lvl="2"/>
            <a:r>
              <a:rPr lang="en-US" dirty="0" smtClean="0"/>
              <a:t>The value and worth of each Christian in the eyes of God is equal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116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The Church Is a Family!</vt:lpstr>
      <vt:lpstr>The Church Is a Family!</vt:lpstr>
      <vt:lpstr>The Church Is a Family!</vt:lpstr>
      <vt:lpstr>The Church Is a Family!</vt:lpstr>
      <vt:lpstr>The Church Is a Family!</vt:lpstr>
      <vt:lpstr>The Church Is a Family!</vt:lpstr>
      <vt:lpstr>The Church Is a Family!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Cindy</cp:lastModifiedBy>
  <cp:revision>14</cp:revision>
  <dcterms:created xsi:type="dcterms:W3CDTF">2012-11-30T20:47:25Z</dcterms:created>
  <dcterms:modified xsi:type="dcterms:W3CDTF">2012-12-06T01:18:30Z</dcterms:modified>
</cp:coreProperties>
</file>