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0000"/>
    <a:srgbClr val="0054A6"/>
    <a:srgbClr val="8D1A1D"/>
    <a:srgbClr val="005B7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4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442E7-9247-484A-981F-5B8BD4964B8A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97A0E-F6F1-4595-9A44-9E7A7D45CBA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\\pblfpr\users\David\_Graphics\ChurchFamily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442E7-9247-484A-981F-5B8BD4964B8A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97A0E-F6F1-4595-9A44-9E7A7D45CB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442E7-9247-484A-981F-5B8BD4964B8A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97A0E-F6F1-4595-9A44-9E7A7D45CB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442E7-9247-484A-981F-5B8BD4964B8A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97A0E-F6F1-4595-9A44-9E7A7D45CB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pblfpr\users\David\_Graphics\ChurchFamily - empty fram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7" name="Picture 2" descr="\\pblfpr\users\David\_Graphics\ChurchFamily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76200"/>
            <a:ext cx="3454400" cy="2590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perspectiveHeroicExtremeLeftFacing"/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5867400" cy="914400"/>
          </a:xfrm>
        </p:spPr>
        <p:txBody>
          <a:bodyPr>
            <a:noAutofit/>
          </a:bodyPr>
          <a:lstStyle>
            <a:lvl1pPr>
              <a:defRPr sz="4000" b="1">
                <a:ln w="12700">
                  <a:solidFill>
                    <a:schemeClr val="bg1"/>
                  </a:solidFill>
                </a:ln>
                <a:solidFill>
                  <a:srgbClr val="8D1A1D"/>
                </a:solidFill>
                <a:effectLst>
                  <a:outerShdw blurRad="38100" dist="38100" dir="2700000" algn="ctr" rotWithShape="0">
                    <a:schemeClr val="bg1"/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</a:defRPr>
            </a:lvl1pPr>
            <a:lvl2pPr>
              <a:defRPr sz="2400" b="1">
                <a:solidFill>
                  <a:srgbClr val="FFFF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</a:defRPr>
            </a:lvl2pPr>
            <a:lvl3pPr>
              <a:defRPr sz="2000" b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</a:defRPr>
            </a:lvl3pPr>
            <a:lvl4pPr>
              <a:defRPr sz="1800" b="1">
                <a:effectLst>
                  <a:outerShdw blurRad="38100" dist="38100" dir="2700000" algn="ctr" rotWithShape="0">
                    <a:schemeClr val="tx1"/>
                  </a:outerShdw>
                </a:effectLst>
              </a:defRPr>
            </a:lvl4pPr>
            <a:lvl5pPr>
              <a:defRPr sz="1800" b="1">
                <a:effectLst>
                  <a:outerShdw blurRad="38100" dist="381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442E7-9247-484A-981F-5B8BD4964B8A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97A0E-F6F1-4595-9A44-9E7A7D45CB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pblfpr\users\David\_Graphics\ChurchFamily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76200"/>
            <a:ext cx="3454400" cy="2590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perspectiveHeroicExtremeLeftFacing"/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6248400" cy="914400"/>
          </a:xfrm>
        </p:spPr>
        <p:txBody>
          <a:bodyPr>
            <a:noAutofit/>
          </a:bodyPr>
          <a:lstStyle>
            <a:lvl1pPr>
              <a:defRPr sz="4800" b="1">
                <a:ln w="12700">
                  <a:solidFill>
                    <a:schemeClr val="bg1"/>
                  </a:solidFill>
                </a:ln>
                <a:solidFill>
                  <a:srgbClr val="8D1A1D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8610600" cy="5715000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0054A6"/>
                </a:solidFill>
                <a:effectLst>
                  <a:outerShdw blurRad="38100" dist="25400" dir="2700000" algn="ctr" rotWithShape="0">
                    <a:schemeClr val="tx1"/>
                  </a:outerShdw>
                </a:effectLst>
              </a:defRPr>
            </a:lvl1pPr>
            <a:lvl2pPr>
              <a:defRPr sz="2400" b="1">
                <a:solidFill>
                  <a:schemeClr val="tx1"/>
                </a:solidFill>
                <a:effectLst>
                  <a:outerShdw blurRad="38100" dist="25400" dir="2700000" algn="ctr" rotWithShape="0">
                    <a:schemeClr val="tx1"/>
                  </a:outerShdw>
                </a:effectLst>
              </a:defRPr>
            </a:lvl2pPr>
            <a:lvl3pPr>
              <a:defRPr sz="2000" b="1">
                <a:solidFill>
                  <a:srgbClr val="790000"/>
                </a:solidFill>
                <a:effectLst>
                  <a:outerShdw blurRad="38100" dist="25400" dir="2700000" algn="ctr" rotWithShape="0">
                    <a:schemeClr val="tx1"/>
                  </a:outerShdw>
                </a:effectLst>
              </a:defRPr>
            </a:lvl3pPr>
            <a:lvl4pPr>
              <a:defRPr sz="1800" b="1">
                <a:effectLst>
                  <a:outerShdw blurRad="38100" dist="25400" dir="2700000" algn="ctr" rotWithShape="0">
                    <a:schemeClr val="tx1"/>
                  </a:outerShdw>
                </a:effectLst>
              </a:defRPr>
            </a:lvl4pPr>
            <a:lvl5pPr>
              <a:defRPr sz="1800" b="1">
                <a:effectLst>
                  <a:outerShdw blurRad="38100" dist="254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442E7-9247-484A-981F-5B8BD4964B8A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97A0E-F6F1-4595-9A44-9E7A7D45CB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442E7-9247-484A-981F-5B8BD4964B8A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97A0E-F6F1-4595-9A44-9E7A7D45CB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442E7-9247-484A-981F-5B8BD4964B8A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97A0E-F6F1-4595-9A44-9E7A7D45CB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442E7-9247-484A-981F-5B8BD4964B8A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97A0E-F6F1-4595-9A44-9E7A7D45CB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442E7-9247-484A-981F-5B8BD4964B8A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97A0E-F6F1-4595-9A44-9E7A7D45CB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442E7-9247-484A-981F-5B8BD4964B8A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97A0E-F6F1-4595-9A44-9E7A7D45CB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442E7-9247-484A-981F-5B8BD4964B8A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97A0E-F6F1-4595-9A44-9E7A7D45CB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59436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empus Sans ITC" pitchFamily="82" charset="0"/>
              </a:rPr>
              <a:t>Lesson 1:</a:t>
            </a:r>
            <a:endParaRPr lang="en-US" sz="3200" b="1" dirty="0">
              <a:latin typeface="Tempus Sans ITC" pitchFamily="8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6400" y="5830669"/>
            <a:ext cx="48750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600" b="1" dirty="0" smtClean="0">
                <a:solidFill>
                  <a:srgbClr val="790000"/>
                </a:solidFill>
                <a:effectLst>
                  <a:outerShdw blurRad="25400" dist="25400" dir="2700000" algn="ctr" rotWithShape="0">
                    <a:schemeClr val="tx1"/>
                  </a:outerShdw>
                </a:effectLst>
                <a:latin typeface="Tempus Sans ITC" pitchFamily="82" charset="0"/>
              </a:rPr>
              <a:t>The Church Is A Family!</a:t>
            </a:r>
            <a:endParaRPr lang="en-US" sz="3600" b="1" dirty="0">
              <a:solidFill>
                <a:srgbClr val="790000"/>
              </a:solidFill>
              <a:effectLst>
                <a:outerShdw blurRad="25400" dist="25400" dir="2700000" algn="ctr" rotWithShape="0">
                  <a:schemeClr val="tx1"/>
                </a:outerShdw>
              </a:effectLst>
              <a:latin typeface="Tempus Sans ITC" pitchFamily="8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Church Is a Family!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8610600" cy="5715000"/>
          </a:xfrm>
        </p:spPr>
        <p:txBody>
          <a:bodyPr/>
          <a:lstStyle/>
          <a:p>
            <a:r>
              <a:rPr lang="en-US" dirty="0" smtClean="0"/>
              <a:t>The Church Is An “Institution”</a:t>
            </a:r>
          </a:p>
          <a:p>
            <a:pPr lvl="1"/>
            <a:r>
              <a:rPr lang="en-US" dirty="0" smtClean="0"/>
              <a:t>Definition: An organization or </a:t>
            </a:r>
            <a:br>
              <a:rPr lang="en-US" dirty="0" smtClean="0"/>
            </a:br>
            <a:r>
              <a:rPr lang="en-US" dirty="0" smtClean="0"/>
              <a:t>establishment founded for and </a:t>
            </a:r>
            <a:br>
              <a:rPr lang="en-US" dirty="0" smtClean="0"/>
            </a:br>
            <a:r>
              <a:rPr lang="en-US" dirty="0" smtClean="0"/>
              <a:t>devoted to a specific purpose</a:t>
            </a:r>
          </a:p>
          <a:p>
            <a:pPr lvl="1"/>
            <a:r>
              <a:rPr lang="en-US" dirty="0" smtClean="0"/>
              <a:t>As related to the church:</a:t>
            </a:r>
          </a:p>
          <a:p>
            <a:pPr lvl="2"/>
            <a:r>
              <a:rPr lang="en-US" dirty="0" smtClean="0"/>
              <a:t>The Lord’s church is to be organized</a:t>
            </a:r>
          </a:p>
          <a:p>
            <a:pPr lvl="2"/>
            <a:r>
              <a:rPr lang="en-US" dirty="0" smtClean="0"/>
              <a:t>The Lord’s church is to have purpose </a:t>
            </a:r>
          </a:p>
          <a:p>
            <a:pPr lvl="2"/>
            <a:r>
              <a:rPr lang="en-US" dirty="0" smtClean="0"/>
              <a:t>The Lord’s church is to abide by laws</a:t>
            </a:r>
          </a:p>
          <a:p>
            <a:pPr lvl="1"/>
            <a:r>
              <a:rPr lang="en-US" dirty="0" smtClean="0"/>
              <a:t>“Institution” emphasizes </a:t>
            </a:r>
            <a:r>
              <a:rPr lang="en-US" u="sng" dirty="0" smtClean="0"/>
              <a:t>organization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914400"/>
            <a:ext cx="5486400" cy="304800"/>
          </a:xfrm>
          <a:prstGeom prst="rect">
            <a:avLst/>
          </a:prstGeom>
          <a:solidFill>
            <a:srgbClr val="79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60375"/>
            <a:r>
              <a:rPr lang="en-US" sz="2000" b="1" dirty="0" smtClean="0"/>
              <a:t>Introduction</a:t>
            </a:r>
            <a:endParaRPr lang="en-US" sz="20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Church Is a Family!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9067800" cy="5715000"/>
          </a:xfrm>
        </p:spPr>
        <p:txBody>
          <a:bodyPr/>
          <a:lstStyle/>
          <a:p>
            <a:r>
              <a:rPr lang="en-US" dirty="0" smtClean="0"/>
              <a:t>The Church Is A “Society”</a:t>
            </a:r>
          </a:p>
          <a:p>
            <a:pPr lvl="1"/>
            <a:r>
              <a:rPr lang="en-US" dirty="0" smtClean="0"/>
              <a:t>Definition: A voluntary association of </a:t>
            </a:r>
            <a:br>
              <a:rPr lang="en-US" dirty="0" smtClean="0"/>
            </a:br>
            <a:r>
              <a:rPr lang="en-US" dirty="0" smtClean="0"/>
              <a:t>individuals for common ends; especially </a:t>
            </a:r>
            <a:br>
              <a:rPr lang="en-US" dirty="0" smtClean="0"/>
            </a:br>
            <a:r>
              <a:rPr lang="en-US" dirty="0" smtClean="0"/>
              <a:t>an organized group working together and meeting </a:t>
            </a:r>
            <a:br>
              <a:rPr lang="en-US" dirty="0" smtClean="0"/>
            </a:br>
            <a:r>
              <a:rPr lang="en-US" dirty="0" smtClean="0"/>
              <a:t>together because of common interests and beliefs</a:t>
            </a:r>
          </a:p>
          <a:p>
            <a:pPr lvl="1"/>
            <a:r>
              <a:rPr lang="en-US" dirty="0" smtClean="0"/>
              <a:t>As related to the church:</a:t>
            </a:r>
          </a:p>
          <a:p>
            <a:pPr lvl="2"/>
            <a:r>
              <a:rPr lang="en-US" dirty="0" smtClean="0"/>
              <a:t>The Lord’s church is made up of people</a:t>
            </a:r>
          </a:p>
          <a:p>
            <a:pPr lvl="2"/>
            <a:r>
              <a:rPr lang="en-US" dirty="0" smtClean="0"/>
              <a:t>The Lord’s church, comprised of real people, have ONE thing in common</a:t>
            </a:r>
          </a:p>
          <a:p>
            <a:pPr lvl="2"/>
            <a:r>
              <a:rPr lang="en-US" dirty="0" smtClean="0"/>
              <a:t>The Lord’s church, comprised of real people, all have the same goal</a:t>
            </a:r>
          </a:p>
          <a:p>
            <a:pPr lvl="1"/>
            <a:r>
              <a:rPr lang="en-US" dirty="0" smtClean="0"/>
              <a:t>“Society” emphasizes </a:t>
            </a:r>
            <a:r>
              <a:rPr lang="en-US" u="sng" dirty="0" smtClean="0"/>
              <a:t>people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914400"/>
            <a:ext cx="5486400" cy="304800"/>
          </a:xfrm>
          <a:prstGeom prst="rect">
            <a:avLst/>
          </a:prstGeom>
          <a:solidFill>
            <a:srgbClr val="79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60375"/>
            <a:r>
              <a:rPr lang="en-US" sz="2000" b="1" dirty="0" smtClean="0"/>
              <a:t>Introduction</a:t>
            </a:r>
            <a:endParaRPr lang="en-US" sz="20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Church Is a Family!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9067800" cy="5715000"/>
          </a:xfrm>
        </p:spPr>
        <p:txBody>
          <a:bodyPr/>
          <a:lstStyle/>
          <a:p>
            <a:r>
              <a:rPr lang="en-US" dirty="0" smtClean="0"/>
              <a:t>The Church Is A “Family”</a:t>
            </a:r>
          </a:p>
          <a:p>
            <a:pPr lvl="1"/>
            <a:r>
              <a:rPr lang="en-US" dirty="0" smtClean="0"/>
              <a:t>Definition: Any group of persons closely </a:t>
            </a:r>
            <a:br>
              <a:rPr lang="en-US" dirty="0" smtClean="0"/>
            </a:br>
            <a:r>
              <a:rPr lang="en-US" dirty="0" smtClean="0"/>
              <a:t>related by blood, united by certain </a:t>
            </a:r>
            <a:br>
              <a:rPr lang="en-US" dirty="0" smtClean="0"/>
            </a:br>
            <a:r>
              <a:rPr lang="en-US" dirty="0" smtClean="0"/>
              <a:t>convictions or a common affiliation</a:t>
            </a:r>
          </a:p>
          <a:p>
            <a:pPr lvl="1"/>
            <a:r>
              <a:rPr lang="en-US" dirty="0" smtClean="0"/>
              <a:t>As related to the church:</a:t>
            </a:r>
          </a:p>
          <a:p>
            <a:pPr lvl="2"/>
            <a:r>
              <a:rPr lang="en-US" dirty="0" smtClean="0"/>
              <a:t>The Lord’s church is a family!</a:t>
            </a:r>
          </a:p>
          <a:p>
            <a:pPr lvl="2"/>
            <a:r>
              <a:rPr lang="en-US" dirty="0" smtClean="0"/>
              <a:t>Each member of the family has been bought with blood (Eph. 1:4-7)</a:t>
            </a:r>
          </a:p>
          <a:p>
            <a:pPr lvl="2"/>
            <a:r>
              <a:rPr lang="en-US" dirty="0" smtClean="0"/>
              <a:t>Every member of the family is to be of one mind (1 Pet. 3:8)</a:t>
            </a:r>
          </a:p>
          <a:p>
            <a:pPr lvl="2"/>
            <a:r>
              <a:rPr lang="en-US" dirty="0" smtClean="0"/>
              <a:t>1 Timothy 3:15; cf. v. 4-5</a:t>
            </a:r>
          </a:p>
          <a:p>
            <a:pPr lvl="2"/>
            <a:r>
              <a:rPr lang="en-US" dirty="0" smtClean="0"/>
              <a:t>Ephesians 2:19</a:t>
            </a:r>
          </a:p>
          <a:p>
            <a:pPr lvl="2"/>
            <a:r>
              <a:rPr lang="en-US" dirty="0" smtClean="0"/>
              <a:t>Hebrews 3:6</a:t>
            </a:r>
          </a:p>
          <a:p>
            <a:pPr lvl="2"/>
            <a:r>
              <a:rPr lang="en-US" dirty="0" smtClean="0"/>
              <a:t>1 Peter 2:5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914400"/>
            <a:ext cx="5486400" cy="304800"/>
          </a:xfrm>
          <a:prstGeom prst="rect">
            <a:avLst/>
          </a:prstGeom>
          <a:solidFill>
            <a:srgbClr val="79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60375"/>
            <a:r>
              <a:rPr lang="en-US" sz="2000" b="1" dirty="0" smtClean="0"/>
              <a:t>Introduction</a:t>
            </a:r>
            <a:endParaRPr lang="en-US" sz="20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Church Is a Family!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9067800" cy="5715000"/>
          </a:xfrm>
        </p:spPr>
        <p:txBody>
          <a:bodyPr/>
          <a:lstStyle/>
          <a:p>
            <a:r>
              <a:rPr lang="en-US" dirty="0" smtClean="0"/>
              <a:t>Relationships in the “Church Family”</a:t>
            </a:r>
          </a:p>
          <a:p>
            <a:pPr lvl="1"/>
            <a:r>
              <a:rPr lang="en-US" dirty="0" smtClean="0"/>
              <a:t>The Father:  </a:t>
            </a:r>
            <a:br>
              <a:rPr lang="en-US" dirty="0" smtClean="0"/>
            </a:br>
            <a:r>
              <a:rPr lang="en-US" dirty="0" smtClean="0"/>
              <a:t>God is our Father</a:t>
            </a:r>
          </a:p>
          <a:p>
            <a:pPr lvl="2"/>
            <a:r>
              <a:rPr lang="en-US" dirty="0" smtClean="0"/>
              <a:t>Matthew 6:9; cf. 23:9</a:t>
            </a:r>
          </a:p>
          <a:p>
            <a:pPr lvl="2"/>
            <a:r>
              <a:rPr lang="en-US" dirty="0" smtClean="0"/>
              <a:t>Ephesians 4:6</a:t>
            </a:r>
          </a:p>
          <a:p>
            <a:pPr lvl="2"/>
            <a:r>
              <a:rPr lang="en-US" dirty="0" smtClean="0"/>
              <a:t>Ephesians 3:14-15</a:t>
            </a:r>
          </a:p>
          <a:p>
            <a:pPr lvl="2"/>
            <a:r>
              <a:rPr lang="en-US" dirty="0" smtClean="0"/>
              <a:t>Our Father:</a:t>
            </a:r>
          </a:p>
          <a:p>
            <a:pPr lvl="3"/>
            <a:r>
              <a:rPr lang="en-US" sz="2000" dirty="0" smtClean="0">
                <a:solidFill>
                  <a:srgbClr val="790000"/>
                </a:solidFill>
              </a:rPr>
              <a:t>Provides love (1 John 3:1; 4:7-19)</a:t>
            </a:r>
          </a:p>
          <a:p>
            <a:pPr lvl="3"/>
            <a:r>
              <a:rPr lang="en-US" sz="2000" dirty="0" smtClean="0">
                <a:solidFill>
                  <a:srgbClr val="790000"/>
                </a:solidFill>
              </a:rPr>
              <a:t>Provides needs (Matt. 6:8, 33; Heb. 4:14-16)</a:t>
            </a:r>
          </a:p>
          <a:p>
            <a:pPr lvl="3"/>
            <a:r>
              <a:rPr lang="en-US" sz="2000" dirty="0" smtClean="0">
                <a:solidFill>
                  <a:srgbClr val="790000"/>
                </a:solidFill>
              </a:rPr>
              <a:t>Provides protection (1 Cor. 10:13)</a:t>
            </a:r>
          </a:p>
          <a:p>
            <a:pPr lvl="3"/>
            <a:r>
              <a:rPr lang="en-US" sz="2000" dirty="0" smtClean="0">
                <a:solidFill>
                  <a:srgbClr val="790000"/>
                </a:solidFill>
              </a:rPr>
              <a:t>Provides comfort (2 Cor. 1:3)</a:t>
            </a:r>
          </a:p>
          <a:p>
            <a:pPr lvl="3"/>
            <a:r>
              <a:rPr lang="en-US" sz="2000" dirty="0" smtClean="0">
                <a:solidFill>
                  <a:srgbClr val="790000"/>
                </a:solidFill>
              </a:rPr>
              <a:t>Provides correction/discipline (Heb. 12:5-6)</a:t>
            </a:r>
          </a:p>
          <a:p>
            <a:pPr lvl="3"/>
            <a:r>
              <a:rPr lang="en-US" sz="2000" dirty="0" smtClean="0">
                <a:solidFill>
                  <a:srgbClr val="790000"/>
                </a:solidFill>
              </a:rPr>
              <a:t>Provides inheritance (Rom. 8:16-17)</a:t>
            </a:r>
          </a:p>
          <a:p>
            <a:pPr lvl="2"/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Church Is a Family!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9067800" cy="5715000"/>
          </a:xfrm>
        </p:spPr>
        <p:txBody>
          <a:bodyPr/>
          <a:lstStyle/>
          <a:p>
            <a:r>
              <a:rPr lang="en-US" dirty="0" smtClean="0"/>
              <a:t>Relationships in the “Church Family”</a:t>
            </a:r>
          </a:p>
          <a:p>
            <a:pPr lvl="1"/>
            <a:r>
              <a:rPr lang="en-US" dirty="0" smtClean="0"/>
              <a:t>The Older Brother:  </a:t>
            </a:r>
            <a:br>
              <a:rPr lang="en-US" dirty="0" smtClean="0"/>
            </a:br>
            <a:r>
              <a:rPr lang="en-US" dirty="0" smtClean="0"/>
              <a:t>Christ Jesus is our older Brother</a:t>
            </a:r>
          </a:p>
          <a:p>
            <a:pPr lvl="2"/>
            <a:r>
              <a:rPr lang="en-US" dirty="0" smtClean="0"/>
              <a:t>Hebrews 3:6</a:t>
            </a:r>
          </a:p>
          <a:p>
            <a:pPr lvl="2"/>
            <a:r>
              <a:rPr lang="en-US" dirty="0" smtClean="0"/>
              <a:t>Hebrews 2:17-18</a:t>
            </a:r>
          </a:p>
          <a:p>
            <a:pPr lvl="2"/>
            <a:r>
              <a:rPr lang="en-US" dirty="0" smtClean="0"/>
              <a:t>Hebrews 2:11-12</a:t>
            </a:r>
          </a:p>
          <a:p>
            <a:pPr lvl="2"/>
            <a:r>
              <a:rPr lang="en-US" dirty="0" smtClean="0"/>
              <a:t>Romans 8:16-17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Church Is a Family!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9067800" cy="5715000"/>
          </a:xfrm>
        </p:spPr>
        <p:txBody>
          <a:bodyPr/>
          <a:lstStyle/>
          <a:p>
            <a:r>
              <a:rPr lang="en-US" dirty="0" smtClean="0"/>
              <a:t>Relationships in the “Church Family”</a:t>
            </a:r>
          </a:p>
          <a:p>
            <a:pPr lvl="1"/>
            <a:r>
              <a:rPr lang="en-US" dirty="0" smtClean="0"/>
              <a:t>The Children:  </a:t>
            </a:r>
            <a:br>
              <a:rPr lang="en-US" dirty="0" smtClean="0"/>
            </a:br>
            <a:r>
              <a:rPr lang="en-US" dirty="0" smtClean="0"/>
              <a:t>All Christians (and only Christians) are God’s children</a:t>
            </a:r>
          </a:p>
          <a:p>
            <a:pPr lvl="2"/>
            <a:r>
              <a:rPr lang="en-US" dirty="0" smtClean="0"/>
              <a:t>Only two possible families of which to be a part </a:t>
            </a:r>
            <a:br>
              <a:rPr lang="en-US" dirty="0" smtClean="0"/>
            </a:br>
            <a:r>
              <a:rPr lang="en-US" dirty="0" smtClean="0"/>
              <a:t>(John 8:42-44; 1 John 3:10)</a:t>
            </a:r>
          </a:p>
          <a:p>
            <a:pPr lvl="2"/>
            <a:r>
              <a:rPr lang="en-US" dirty="0" smtClean="0"/>
              <a:t>It is a great manifestation of His love to call Christians His children </a:t>
            </a:r>
            <a:br>
              <a:rPr lang="en-US" dirty="0" smtClean="0"/>
            </a:br>
            <a:r>
              <a:rPr lang="en-US" dirty="0" smtClean="0"/>
              <a:t>(1 John 3:1-2)</a:t>
            </a:r>
          </a:p>
          <a:p>
            <a:pPr lvl="2"/>
            <a:r>
              <a:rPr lang="en-US" dirty="0" smtClean="0"/>
              <a:t>God wants all to be in Christ and to be one of His children </a:t>
            </a:r>
            <a:br>
              <a:rPr lang="en-US" dirty="0" smtClean="0"/>
            </a:br>
            <a:r>
              <a:rPr lang="en-US" dirty="0" smtClean="0"/>
              <a:t>(Eph. 1:4-5)</a:t>
            </a:r>
          </a:p>
          <a:p>
            <a:pPr lvl="2"/>
            <a:r>
              <a:rPr lang="en-US" dirty="0" smtClean="0"/>
              <a:t>But only certain ones have been given a right to become children </a:t>
            </a:r>
            <a:br>
              <a:rPr lang="en-US" dirty="0" smtClean="0"/>
            </a:br>
            <a:r>
              <a:rPr lang="en-US" dirty="0" smtClean="0"/>
              <a:t>(John 1:12-13)</a:t>
            </a:r>
          </a:p>
          <a:p>
            <a:pPr lvl="2"/>
            <a:r>
              <a:rPr lang="en-US" dirty="0" smtClean="0"/>
              <a:t>Even among those who have been given the right, only certain ones will exercise that right and become a child of God </a:t>
            </a:r>
            <a:br>
              <a:rPr lang="en-US" dirty="0" smtClean="0"/>
            </a:br>
            <a:r>
              <a:rPr lang="en-US" dirty="0" smtClean="0"/>
              <a:t>(Gal. 3:26-27; Rom. 8:15-17).</a:t>
            </a:r>
          </a:p>
          <a:p>
            <a:pPr lvl="2"/>
            <a:r>
              <a:rPr lang="en-US" dirty="0" smtClean="0"/>
              <a:t>Being a child of God is an “exclusive” relationship (God draws a line)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Church Is a Family!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9067800" cy="5715000"/>
          </a:xfrm>
        </p:spPr>
        <p:txBody>
          <a:bodyPr/>
          <a:lstStyle/>
          <a:p>
            <a:r>
              <a:rPr lang="en-US" dirty="0" smtClean="0"/>
              <a:t>Relationships in the “Church Family”</a:t>
            </a:r>
          </a:p>
          <a:p>
            <a:pPr lvl="1"/>
            <a:r>
              <a:rPr lang="en-US" dirty="0" smtClean="0"/>
              <a:t>The Siblings:  </a:t>
            </a:r>
            <a:br>
              <a:rPr lang="en-US" dirty="0" smtClean="0"/>
            </a:br>
            <a:r>
              <a:rPr lang="en-US" dirty="0" smtClean="0"/>
              <a:t>All Christians are brothers and sisters in Christ</a:t>
            </a:r>
          </a:p>
          <a:p>
            <a:pPr lvl="2"/>
            <a:r>
              <a:rPr lang="en-US" dirty="0" smtClean="0"/>
              <a:t>“Brethren” 193 in NT; </a:t>
            </a:r>
            <a:br>
              <a:rPr lang="en-US" dirty="0" smtClean="0"/>
            </a:br>
            <a:r>
              <a:rPr lang="en-US" dirty="0" smtClean="0"/>
              <a:t>“Brother, -s, -</a:t>
            </a:r>
            <a:r>
              <a:rPr lang="en-US" dirty="0" err="1" smtClean="0"/>
              <a:t>ly</a:t>
            </a:r>
            <a:r>
              <a:rPr lang="en-US" dirty="0" smtClean="0"/>
              <a:t>, -hood” 165 times in NT</a:t>
            </a:r>
            <a:br>
              <a:rPr lang="en-US" dirty="0" smtClean="0"/>
            </a:br>
            <a:r>
              <a:rPr lang="en-US" dirty="0" smtClean="0"/>
              <a:t> (1 out of every 340 words in NT; 0.3% of words in NT)</a:t>
            </a:r>
          </a:p>
          <a:p>
            <a:pPr lvl="2"/>
            <a:r>
              <a:rPr lang="en-US" dirty="0" smtClean="0"/>
              <a:t>There is a special relationship between brothers &amp; sisters in Christ</a:t>
            </a:r>
          </a:p>
          <a:p>
            <a:pPr lvl="2"/>
            <a:r>
              <a:rPr lang="en-US" dirty="0" smtClean="0"/>
              <a:t>There are special blessings for brothers &amp; sisters in Christ</a:t>
            </a:r>
          </a:p>
          <a:p>
            <a:pPr lvl="2"/>
            <a:r>
              <a:rPr lang="en-US" dirty="0" smtClean="0"/>
              <a:t>There are special responsibilities of brothers &amp; sisters in Christ</a:t>
            </a:r>
          </a:p>
          <a:p>
            <a:pPr lvl="2"/>
            <a:r>
              <a:rPr lang="en-US" dirty="0" smtClean="0"/>
              <a:t>Every member of God’s family is important!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877</TotalTime>
  <Words>134</Words>
  <Application>Microsoft Office PowerPoint</Application>
  <PresentationFormat>On-screen Show (4:3)</PresentationFormat>
  <Paragraphs>69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The Church Is a Family!</vt:lpstr>
      <vt:lpstr>The Church Is a Family!</vt:lpstr>
      <vt:lpstr>The Church Is a Family!</vt:lpstr>
      <vt:lpstr>The Church Is a Family!</vt:lpstr>
      <vt:lpstr>The Church Is a Family!</vt:lpstr>
      <vt:lpstr>The Church Is a Family!</vt:lpstr>
      <vt:lpstr>The Church Is a Family!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</dc:creator>
  <cp:lastModifiedBy>David</cp:lastModifiedBy>
  <cp:revision>10</cp:revision>
  <dcterms:created xsi:type="dcterms:W3CDTF">2012-11-30T20:47:25Z</dcterms:created>
  <dcterms:modified xsi:type="dcterms:W3CDTF">2012-12-03T13:10:06Z</dcterms:modified>
</cp:coreProperties>
</file>