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2" r:id="rId6"/>
    <p:sldId id="263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Bible Books\Colossians PP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EEC8E-BF2F-485A-A27B-4D2CC4CA5D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C523C-277C-4499-B48E-25D5FDB0C0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A70-8185-4323-BFF3-2830F241F3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CC6A4-AC10-4C05-B860-0FD2854AC0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C561D-486A-4427-B003-A1CC9A5A24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A9718-9E63-4C7E-9EA4-3D4371036C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0C965-14E5-49C3-B487-3C13A4A20C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8B2F9-5AD3-412F-B9A5-90301A24F7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blfpr\users\David\_Graphics\Bible Books\Colossians PPT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800600"/>
          </a:xfrm>
        </p:spPr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D3AF5-1471-401F-BA11-4BCE11B0D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0F009-3EBA-49D4-AB24-533D84B13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378DD-796B-4B1C-85A9-6E02280FB8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9A13-8572-4854-A666-A6FD19CD2E23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C95D-7FB6-44C1-9105-9A365F48A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2FA8D6-C77F-4878-926D-48F3A3E529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The Supreme Glory &amp; Preeminence of Christ</a:t>
            </a:r>
            <a:endParaRPr lang="en-US" sz="5400" b="1" dirty="0">
              <a:ln w="1905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Written by Paul about 60-62 A.D.</a:t>
            </a:r>
          </a:p>
          <a:p>
            <a:pPr lvl="1"/>
            <a:r>
              <a:rPr lang="en-US" dirty="0" smtClean="0"/>
              <a:t>After Paul from </a:t>
            </a:r>
            <a:r>
              <a:rPr lang="en-US" dirty="0" err="1" smtClean="0"/>
              <a:t>Epaphras</a:t>
            </a:r>
            <a:r>
              <a:rPr lang="en-US" dirty="0" smtClean="0"/>
              <a:t> about false teachers</a:t>
            </a:r>
          </a:p>
          <a:p>
            <a:r>
              <a:rPr lang="en-US" dirty="0" smtClean="0"/>
              <a:t>During his first Roman imprisonment (Acts 28:30)</a:t>
            </a:r>
          </a:p>
          <a:p>
            <a:pPr lvl="1"/>
            <a:r>
              <a:rPr lang="en-US" dirty="0" smtClean="0"/>
              <a:t>Along with Philemon, Ephesians &amp; Philippians</a:t>
            </a:r>
          </a:p>
          <a:p>
            <a:pPr lvl="1"/>
            <a:r>
              <a:rPr lang="en-US" dirty="0" smtClean="0"/>
              <a:t>Colossians, Philemon &amp; Ephesians carried by </a:t>
            </a:r>
            <a:r>
              <a:rPr lang="en-US" dirty="0" err="1" smtClean="0"/>
              <a:t>Tychicus</a:t>
            </a:r>
            <a:r>
              <a:rPr lang="en-US" dirty="0" smtClean="0"/>
              <a:t> &amp; </a:t>
            </a:r>
            <a:r>
              <a:rPr lang="en-US" dirty="0" err="1" smtClean="0"/>
              <a:t>Onesimus</a:t>
            </a:r>
            <a:endParaRPr lang="en-US" dirty="0" smtClean="0"/>
          </a:p>
          <a:p>
            <a:r>
              <a:rPr lang="en-US" dirty="0" smtClean="0"/>
              <a:t>Ephesians &amp; Colossians – “The Twin Epistles”</a:t>
            </a:r>
          </a:p>
          <a:p>
            <a:pPr lvl="1"/>
            <a:r>
              <a:rPr lang="en-US" dirty="0" smtClean="0"/>
              <a:t>Ephesians: Emphasizes the Church as the Body of Christ (Eph. 1:22-23)</a:t>
            </a:r>
          </a:p>
          <a:p>
            <a:pPr lvl="1"/>
            <a:r>
              <a:rPr lang="en-US" dirty="0" smtClean="0"/>
              <a:t>Colossians: Emphasizes Christ as the Head of the Church (Col. 1:18)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 3rd journey"/>
          <p:cNvPicPr>
            <a:picLocks noChangeAspect="1" noChangeArrowheads="1"/>
          </p:cNvPicPr>
          <p:nvPr/>
        </p:nvPicPr>
        <p:blipFill>
          <a:blip r:embed="rId2" cstate="print"/>
          <a:srcRect l="4913" t="4790" r="8600" b="21744"/>
          <a:stretch>
            <a:fillRect/>
          </a:stretch>
        </p:blipFill>
        <p:spPr bwMode="auto">
          <a:xfrm>
            <a:off x="0" y="0"/>
            <a:ext cx="9829800" cy="68532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p 7 churches"/>
          <p:cNvPicPr>
            <a:picLocks noChangeAspect="1" noChangeArrowheads="1"/>
          </p:cNvPicPr>
          <p:nvPr/>
        </p:nvPicPr>
        <p:blipFill>
          <a:blip r:embed="rId2" cstate="print"/>
          <a:srcRect l="29568" t="13277" r="9323" b="14297"/>
          <a:stretch>
            <a:fillRect/>
          </a:stretch>
        </p:blipFill>
        <p:spPr bwMode="auto">
          <a:xfrm>
            <a:off x="1295400" y="0"/>
            <a:ext cx="59959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 7 churches"/>
          <p:cNvPicPr>
            <a:picLocks noChangeAspect="1" noChangeArrowheads="1"/>
          </p:cNvPicPr>
          <p:nvPr/>
        </p:nvPicPr>
        <p:blipFill>
          <a:blip r:embed="rId2" cstate="print"/>
          <a:srcRect l="56749" t="43051" r="19176" b="35220"/>
          <a:stretch>
            <a:fillRect/>
          </a:stretch>
        </p:blipFill>
        <p:spPr bwMode="auto">
          <a:xfrm>
            <a:off x="457200" y="0"/>
            <a:ext cx="7924800" cy="6902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534400" cy="510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False </a:t>
            </a:r>
            <a:r>
              <a:rPr lang="en-US" dirty="0"/>
              <a:t>teaching contained elements </a:t>
            </a:r>
            <a:r>
              <a:rPr lang="en-US" dirty="0" smtClean="0"/>
              <a:t>of:</a:t>
            </a:r>
            <a:r>
              <a:rPr lang="en-US" dirty="0"/>
              <a:t> </a:t>
            </a:r>
          </a:p>
          <a:p>
            <a:r>
              <a:rPr lang="en-US" u="sng" dirty="0" err="1"/>
              <a:t>Judaistic</a:t>
            </a:r>
            <a:r>
              <a:rPr lang="en-US" u="sng" dirty="0"/>
              <a:t> tendencies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circumcision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law, and </a:t>
            </a:r>
            <a:r>
              <a:rPr lang="en-US" dirty="0" smtClean="0"/>
              <a:t>special seasons</a:t>
            </a:r>
            <a:endParaRPr lang="en-US" dirty="0"/>
          </a:p>
          <a:p>
            <a:pPr lvl="1"/>
            <a:r>
              <a:rPr lang="en-US" dirty="0" smtClean="0"/>
              <a:t>insisted </a:t>
            </a:r>
            <a:r>
              <a:rPr lang="en-US" dirty="0"/>
              <a:t>on strict observance of certain Jewish </a:t>
            </a:r>
            <a:r>
              <a:rPr lang="en-US" dirty="0" smtClean="0"/>
              <a:t>requirements</a:t>
            </a:r>
            <a:endParaRPr lang="en-US" dirty="0"/>
          </a:p>
          <a:p>
            <a:r>
              <a:rPr lang="en-US" u="sng" dirty="0" smtClean="0"/>
              <a:t>Greek philosophy tendencies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sort of “higher thought” cult</a:t>
            </a:r>
            <a:r>
              <a:rPr lang="en-US" dirty="0"/>
              <a:t>, parading </a:t>
            </a:r>
            <a:r>
              <a:rPr lang="en-US" dirty="0" smtClean="0"/>
              <a:t>as “philosophy</a:t>
            </a:r>
            <a:r>
              <a:rPr lang="en-US" dirty="0"/>
              <a:t>” (2:8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put </a:t>
            </a:r>
            <a:r>
              <a:rPr lang="en-US" dirty="0"/>
              <a:t>forth </a:t>
            </a:r>
            <a:r>
              <a:rPr lang="en-US" dirty="0" smtClean="0"/>
              <a:t>high-sounding </a:t>
            </a:r>
            <a:r>
              <a:rPr lang="en-US" dirty="0"/>
              <a:t>phrases of an assumed </a:t>
            </a:r>
            <a:r>
              <a:rPr lang="en-US" dirty="0" smtClean="0"/>
              <a:t>superiority</a:t>
            </a:r>
            <a:endParaRPr lang="en-US" dirty="0"/>
          </a:p>
          <a:p>
            <a:r>
              <a:rPr lang="en-US" u="sng" dirty="0" smtClean="0"/>
              <a:t>Incipient Gnosticism </a:t>
            </a:r>
            <a:r>
              <a:rPr lang="en-US" u="sng" dirty="0"/>
              <a:t>tendencies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seen in the theory that matter is essentially evil and that matter is the source of evil</a:t>
            </a:r>
          </a:p>
          <a:p>
            <a:pPr lvl="1"/>
            <a:r>
              <a:rPr lang="en-US" dirty="0"/>
              <a:t>claims for its devotees superior knowledge in matters beyond the range of mere human </a:t>
            </a:r>
            <a:r>
              <a:rPr lang="en-US" dirty="0" smtClean="0"/>
              <a:t>observation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610600" cy="510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00" dirty="0"/>
              <a:t>From these premises, the false teachers </a:t>
            </a:r>
            <a:r>
              <a:rPr lang="en-US" sz="2200" dirty="0" smtClean="0"/>
              <a:t>concluded:</a:t>
            </a:r>
            <a:r>
              <a:rPr lang="en-US" sz="2200" dirty="0"/>
              <a:t> </a:t>
            </a:r>
          </a:p>
          <a:p>
            <a:pPr lvl="0">
              <a:lnSpc>
                <a:spcPct val="80000"/>
              </a:lnSpc>
            </a:pPr>
            <a:r>
              <a:rPr lang="en-US" sz="2200" dirty="0"/>
              <a:t>God and matter must be antagonistic to one another.  </a:t>
            </a:r>
          </a:p>
          <a:p>
            <a:pPr lvl="0">
              <a:lnSpc>
                <a:spcPct val="80000"/>
              </a:lnSpc>
            </a:pPr>
            <a:r>
              <a:rPr lang="en-US" sz="2200" dirty="0"/>
              <a:t>If matter is evil, God could </a:t>
            </a:r>
            <a:r>
              <a:rPr lang="en-US" sz="2200" dirty="0" smtClean="0"/>
              <a:t>not have created or </a:t>
            </a:r>
            <a:r>
              <a:rPr lang="en-US" sz="2200" dirty="0"/>
              <a:t>governed the world.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They </a:t>
            </a:r>
            <a:r>
              <a:rPr lang="en-US" sz="2200" dirty="0"/>
              <a:t>concluded that God must have used </a:t>
            </a:r>
            <a:r>
              <a:rPr lang="en-US" sz="2200" dirty="0" smtClean="0"/>
              <a:t>intermediate beings to </a:t>
            </a:r>
            <a:r>
              <a:rPr lang="en-US" sz="2200" dirty="0"/>
              <a:t>create </a:t>
            </a:r>
            <a:r>
              <a:rPr lang="en-US" sz="2200" dirty="0" smtClean="0"/>
              <a:t>and serve the world (led to the </a:t>
            </a:r>
            <a:r>
              <a:rPr lang="en-US" sz="2200" dirty="0"/>
              <a:t>worship of </a:t>
            </a:r>
            <a:r>
              <a:rPr lang="en-US" sz="2200" dirty="0" smtClean="0"/>
              <a:t>angels).</a:t>
            </a:r>
            <a:endParaRPr lang="en-US" sz="2200" dirty="0"/>
          </a:p>
          <a:p>
            <a:pPr lvl="0">
              <a:lnSpc>
                <a:spcPct val="80000"/>
              </a:lnSpc>
            </a:pPr>
            <a:r>
              <a:rPr lang="en-US" sz="2200" dirty="0"/>
              <a:t>Two extremes for the treatment of the body resulted:  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If </a:t>
            </a:r>
            <a:r>
              <a:rPr lang="en-US" sz="2200" dirty="0"/>
              <a:t>the body is evil, it must </a:t>
            </a:r>
            <a:r>
              <a:rPr lang="en-US" sz="2200" dirty="0" smtClean="0"/>
              <a:t>be denied </a:t>
            </a:r>
            <a:r>
              <a:rPr lang="en-US" sz="2200" dirty="0"/>
              <a:t>its natural desires </a:t>
            </a:r>
            <a:r>
              <a:rPr lang="en-US" sz="2200" dirty="0" smtClean="0"/>
              <a:t>(spiritual </a:t>
            </a:r>
            <a:r>
              <a:rPr lang="en-US" sz="2200" dirty="0"/>
              <a:t>growth can come </a:t>
            </a:r>
            <a:r>
              <a:rPr lang="en-US" sz="2200" dirty="0" smtClean="0"/>
              <a:t>only </a:t>
            </a:r>
            <a:r>
              <a:rPr lang="en-US" sz="2200" dirty="0"/>
              <a:t>by </a:t>
            </a:r>
            <a:r>
              <a:rPr lang="en-US" sz="2200" dirty="0" smtClean="0"/>
              <a:t>complete separation from all matter).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counter view </a:t>
            </a:r>
            <a:r>
              <a:rPr lang="en-US" sz="2200" dirty="0" smtClean="0"/>
              <a:t>was </a:t>
            </a:r>
            <a:r>
              <a:rPr lang="en-US" sz="2200" dirty="0"/>
              <a:t>that </a:t>
            </a:r>
            <a:r>
              <a:rPr lang="en-US" sz="2200" dirty="0" smtClean="0"/>
              <a:t>the </a:t>
            </a:r>
            <a:r>
              <a:rPr lang="en-US" sz="2200" dirty="0"/>
              <a:t>soul was not affected by what the body did.  Since the body is material and evil, none of its deeds are to be spiritually accounted </a:t>
            </a:r>
            <a:r>
              <a:rPr lang="en-US" sz="2200" dirty="0" smtClean="0"/>
              <a:t>for.</a:t>
            </a:r>
            <a:endParaRPr lang="en-US" sz="2200" dirty="0"/>
          </a:p>
          <a:p>
            <a:pPr lvl="0">
              <a:lnSpc>
                <a:spcPct val="80000"/>
              </a:lnSpc>
            </a:pPr>
            <a:r>
              <a:rPr lang="en-US" sz="2200" dirty="0" smtClean="0"/>
              <a:t>All </a:t>
            </a:r>
            <a:r>
              <a:rPr lang="en-US" sz="2200" dirty="0"/>
              <a:t>flesh is evil, </a:t>
            </a:r>
            <a:r>
              <a:rPr lang="en-US" sz="2200" dirty="0" smtClean="0"/>
              <a:t>thus Christ </a:t>
            </a:r>
            <a:r>
              <a:rPr lang="en-US" sz="2200" dirty="0"/>
              <a:t>could not have become man—deity would not have touched sinful flesh. </a:t>
            </a:r>
            <a:r>
              <a:rPr lang="en-US" sz="2200" dirty="0" smtClean="0"/>
              <a:t>He </a:t>
            </a:r>
            <a:r>
              <a:rPr lang="en-US" sz="2200" dirty="0"/>
              <a:t>did not live in a human body, but </a:t>
            </a:r>
            <a:r>
              <a:rPr lang="en-US" sz="2200" dirty="0" smtClean="0"/>
              <a:t>appeared </a:t>
            </a:r>
            <a:r>
              <a:rPr lang="en-US" sz="2200" dirty="0"/>
              <a:t>in a spirit form, who only </a:t>
            </a:r>
            <a:r>
              <a:rPr lang="en-US" sz="2200" i="1" dirty="0"/>
              <a:t>seemed </a:t>
            </a:r>
            <a:r>
              <a:rPr lang="en-US" sz="2200" dirty="0"/>
              <a:t>to be a human being.  </a:t>
            </a:r>
            <a:endParaRPr lang="en-US" sz="2200" dirty="0" smtClean="0"/>
          </a:p>
          <a:p>
            <a:pPr lvl="0">
              <a:lnSpc>
                <a:spcPct val="80000"/>
              </a:lnSpc>
            </a:pPr>
            <a:r>
              <a:rPr lang="en-US" sz="2200" dirty="0" smtClean="0"/>
              <a:t>These false theories limited the greatness and authority of Jesus Christ and the sufficiency of redemption in Him (1:15; 2:9-10).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101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Default Design</vt:lpstr>
      <vt:lpstr>The Supreme Glory &amp; Preeminence of Christ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Supreme Glory &amp; Preeminence of Christ</dc:title>
  <dc:creator>David</dc:creator>
  <cp:lastModifiedBy>David</cp:lastModifiedBy>
  <cp:revision>2</cp:revision>
  <dcterms:created xsi:type="dcterms:W3CDTF">2012-06-17T00:27:50Z</dcterms:created>
  <dcterms:modified xsi:type="dcterms:W3CDTF">2012-06-17T12:44:30Z</dcterms:modified>
</cp:coreProperties>
</file>