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47.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Layouts/slideLayout15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Override PartName="/ppt/slideLayouts/slideLayout180.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6" r:id="rId3"/>
    <p:sldMasterId id="2147483705" r:id="rId4"/>
    <p:sldMasterId id="2147483724" r:id="rId5"/>
    <p:sldMasterId id="2147483743" r:id="rId6"/>
    <p:sldMasterId id="2147483762" r:id="rId7"/>
    <p:sldMasterId id="2147483781" r:id="rId8"/>
    <p:sldMasterId id="2147483800" r:id="rId9"/>
    <p:sldMasterId id="2147483819" r:id="rId10"/>
  </p:sldMasterIdLst>
  <p:handoutMasterIdLst>
    <p:handoutMasterId r:id="rId38"/>
  </p:handoutMasterIdLst>
  <p:sldIdLst>
    <p:sldId id="257" r:id="rId11"/>
    <p:sldId id="267" r:id="rId12"/>
    <p:sldId id="268" r:id="rId13"/>
    <p:sldId id="357" r:id="rId14"/>
    <p:sldId id="359" r:id="rId15"/>
    <p:sldId id="360" r:id="rId16"/>
    <p:sldId id="361" r:id="rId17"/>
    <p:sldId id="372" r:id="rId18"/>
    <p:sldId id="373" r:id="rId19"/>
    <p:sldId id="374" r:id="rId20"/>
    <p:sldId id="375" r:id="rId21"/>
    <p:sldId id="376" r:id="rId22"/>
    <p:sldId id="362" r:id="rId23"/>
    <p:sldId id="377" r:id="rId24"/>
    <p:sldId id="363" r:id="rId25"/>
    <p:sldId id="364" r:id="rId26"/>
    <p:sldId id="365" r:id="rId27"/>
    <p:sldId id="358" r:id="rId28"/>
    <p:sldId id="378" r:id="rId29"/>
    <p:sldId id="379" r:id="rId30"/>
    <p:sldId id="366" r:id="rId31"/>
    <p:sldId id="367" r:id="rId32"/>
    <p:sldId id="368" r:id="rId33"/>
    <p:sldId id="369" r:id="rId34"/>
    <p:sldId id="370" r:id="rId35"/>
    <p:sldId id="371" r:id="rId36"/>
    <p:sldId id="356" r:id="rId3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A2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524" y="-10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570" y="-90"/>
      </p:cViewPr>
      <p:guideLst>
        <p:guide orient="horz" pos="2932"/>
        <p:guide pos="221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71DF1510-F5A3-4FC6-B024-17C6EB412307}" type="datetimeFigureOut">
              <a:rPr lang="en-US" smtClean="0"/>
              <a:pPr/>
              <a:t>8/15/2012</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98DC5400-BBD2-4E0F-A6FB-57B87927718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descr="\\pblfpr\users\David\_Graphics\Lesson-Event PPT Graphics\Community Churches in Light of Scripture.jpg"/>
          <p:cNvPicPr>
            <a:picLocks noChangeAspect="1" noChangeArrowheads="1"/>
          </p:cNvPicPr>
          <p:nvPr userDrawn="1"/>
        </p:nvPicPr>
        <p:blipFill>
          <a:blip r:embed="rId2" cstate="print"/>
          <a:srcRect/>
          <a:stretch>
            <a:fillRect/>
          </a:stretch>
        </p:blipFill>
        <p:spPr bwMode="auto">
          <a:xfrm>
            <a:off x="0" y="0"/>
            <a:ext cx="9144000" cy="6862740"/>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C008C-323D-493E-8365-5A0B6C60CDB3}" type="datetimeFigureOut">
              <a:rPr lang="en-US" smtClean="0"/>
              <a:pPr/>
              <a:t>8/15/2012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descr="\\pblfpr\users\David\_Graphics\Lesson-Event PPT Graphics\Community Churches in Light of Scripture.jpg"/>
          <p:cNvPicPr>
            <a:picLocks noChangeAspect="1" noChangeArrowheads="1"/>
          </p:cNvPicPr>
          <p:nvPr userDrawn="1"/>
        </p:nvPicPr>
        <p:blipFill>
          <a:blip r:embed="rId2" cstate="print"/>
          <a:srcRect/>
          <a:stretch>
            <a:fillRect/>
          </a:stretch>
        </p:blipFill>
        <p:spPr bwMode="auto">
          <a:xfrm>
            <a:off x="0" y="0"/>
            <a:ext cx="9144000" cy="6862740"/>
          </a:xfrm>
          <a:prstGeom prst="rect">
            <a:avLst/>
          </a:prstGeom>
          <a:noFill/>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C008C-323D-493E-8365-5A0B6C60CDB3}" type="datetimeFigureOut">
              <a:rPr lang="en-US" smtClean="0"/>
              <a:pPr/>
              <a:t>8/15/2012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pblfpr\users\David\_Graphics\Bibles\bible6.jpg"/>
          <p:cNvPicPr>
            <a:picLocks noChangeAspect="1" noChangeArrowheads="1"/>
          </p:cNvPicPr>
          <p:nvPr userDrawn="1"/>
        </p:nvPicPr>
        <p:blipFill>
          <a:blip r:embed="rId2" cstate="print">
            <a:lum bright="45000" contrast="-45000"/>
          </a:blip>
          <a:srcRect l="1573" r="404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76200"/>
            <a:ext cx="8991600" cy="914400"/>
          </a:xfrm>
        </p:spPr>
        <p:txBody>
          <a:bodyPr/>
          <a:lstStyle>
            <a:lvl1pPr>
              <a:defRPr b="1">
                <a:solidFill>
                  <a:srgbClr val="000099"/>
                </a:solidFill>
                <a:effectLst>
                  <a:outerShdw blurRad="50800" dist="50800" dir="2700000" algn="ctr" rotWithShape="0">
                    <a:schemeClr val="bg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763000" cy="5867400"/>
          </a:xfrm>
        </p:spPr>
        <p:txBody>
          <a:bodyPr/>
          <a:lstStyle>
            <a:lvl1pPr>
              <a:defRPr sz="2800" b="1"/>
            </a:lvl1pPr>
            <a:lvl2pPr>
              <a:defRPr b="1">
                <a:solidFill>
                  <a:srgbClr val="000099"/>
                </a:solidFill>
              </a:defRPr>
            </a:lvl2pPr>
            <a:lvl3pPr>
              <a:defRPr b="1">
                <a:solidFill>
                  <a:srgbClr val="A20000"/>
                </a:solidFill>
              </a:defRPr>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050" name="Picture 2" descr="\\pblfpr\users\David\_Graphics\Lesson-Event PPT Graphics\Community Church.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228600" y="76200"/>
            <a:ext cx="8686800" cy="914400"/>
          </a:xfrm>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686800" cy="5867400"/>
          </a:xfrm>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descr="\\pblfpr\users\David\_Graphics\Willow Creek Worship.jpg"/>
          <p:cNvPicPr>
            <a:picLocks noChangeAspect="1" noChangeArrowheads="1"/>
          </p:cNvPicPr>
          <p:nvPr userDrawn="1"/>
        </p:nvPicPr>
        <p:blipFill>
          <a:blip r:embed="rId2" cstate="print"/>
          <a:srcRect r="2867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solidFill>
            <a:schemeClr val="tx1">
              <a:alpha val="51000"/>
            </a:schemeClr>
          </a:solid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2050" name="Picture 2" descr="\\pblfpr\users\David\_Graphics\saddleback-church-overdrive-insid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no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pblfpr\users\David\_Files\Denominations\Community Church\Willow_Creek_Community_Church_sign.jpg"/>
          <p:cNvPicPr>
            <a:picLocks noChangeAspect="1" noChangeArrowheads="1"/>
          </p:cNvPicPr>
          <p:nvPr userDrawn="1"/>
        </p:nvPicPr>
        <p:blipFill>
          <a:blip r:embed="rId2" cstate="print"/>
          <a:srcRect l="12718" t="28152" r="31838" b="18358"/>
          <a:stretch>
            <a:fillRect/>
          </a:stretch>
        </p:blipFill>
        <p:spPr bwMode="auto">
          <a:xfrm>
            <a:off x="0" y="0"/>
            <a:ext cx="6248400" cy="1760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pblfpr\users\David\_Files\Denominations\Community Church\Saddleback Church sign2.jpg"/>
          <p:cNvPicPr>
            <a:picLocks noChangeAspect="1" noChangeArrowheads="1"/>
          </p:cNvPicPr>
          <p:nvPr userDrawn="1"/>
        </p:nvPicPr>
        <p:blipFill>
          <a:blip r:embed="rId2" cstate="print">
            <a:lum bright="10000" contrast="5000"/>
          </a:blip>
          <a:srcRect l="8023" t="36787" r="6512" b="31250"/>
          <a:stretch>
            <a:fillRect/>
          </a:stretch>
        </p:blipFill>
        <p:spPr bwMode="auto">
          <a:xfrm>
            <a:off x="0" y="0"/>
            <a:ext cx="6248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27851" t="36158" r="26942" b="46906"/>
          <a:stretch>
            <a:fillRect/>
          </a:stretch>
        </p:blipFill>
        <p:spPr bwMode="auto">
          <a:xfrm>
            <a:off x="0" y="0"/>
            <a:ext cx="6248400" cy="1755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098" name="Picture 2" descr="\\pblfpr\users\David\_Files\Denominations\Community Church\Lakewood Church sign.jpg"/>
          <p:cNvPicPr>
            <a:picLocks noChangeAspect="1" noChangeArrowheads="1"/>
          </p:cNvPicPr>
          <p:nvPr userDrawn="1"/>
        </p:nvPicPr>
        <p:blipFill>
          <a:blip r:embed="rId2" cstate="print"/>
          <a:srcRect t="14062" r="12109" b="43750"/>
          <a:stretch>
            <a:fillRect/>
          </a:stretch>
        </p:blipFill>
        <p:spPr bwMode="auto">
          <a:xfrm>
            <a:off x="1371600" y="0"/>
            <a:ext cx="4876800" cy="1755648"/>
          </a:xfrm>
          <a:prstGeom prst="rect">
            <a:avLst/>
          </a:prstGeom>
          <a:noFill/>
        </p:spPr>
      </p:pic>
      <p:pic>
        <p:nvPicPr>
          <p:cNvPr id="4099" name="Picture 3" descr="\\pblfpr\users\David\_Files\Denominations\Community Church\Joel-Osteen.jpg"/>
          <p:cNvPicPr>
            <a:picLocks noChangeAspect="1" noChangeArrowheads="1"/>
          </p:cNvPicPr>
          <p:nvPr userDrawn="1"/>
        </p:nvPicPr>
        <p:blipFill>
          <a:blip r:embed="rId3" cstate="print"/>
          <a:srcRect l="6246" b="39474"/>
          <a:stretch>
            <a:fillRect/>
          </a:stretch>
        </p:blipFill>
        <p:spPr bwMode="auto">
          <a:xfrm>
            <a:off x="0" y="0"/>
            <a:ext cx="2287711"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C008C-323D-493E-8365-5A0B6C60CDB3}" type="datetimeFigureOut">
              <a:rPr lang="en-US" smtClean="0"/>
              <a:pPr/>
              <a:t>8/15/2012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descr="\\pblfpr\users\David\_Graphics\Lesson-Event PPT Graphics\Community Churches in Light of Scripture.jpg"/>
          <p:cNvPicPr>
            <a:picLocks noChangeAspect="1" noChangeArrowheads="1"/>
          </p:cNvPicPr>
          <p:nvPr userDrawn="1"/>
        </p:nvPicPr>
        <p:blipFill>
          <a:blip r:embed="rId2" cstate="print"/>
          <a:srcRect/>
          <a:stretch>
            <a:fillRect/>
          </a:stretch>
        </p:blipFill>
        <p:spPr bwMode="auto">
          <a:xfrm>
            <a:off x="0" y="0"/>
            <a:ext cx="9144000" cy="6862740"/>
          </a:xfrm>
          <a:prstGeom prst="rect">
            <a:avLst/>
          </a:prstGeom>
          <a:noFill/>
        </p:spPr>
      </p:pic>
    </p:spTree>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pblfpr\users\David\_Graphics\Bibles\bible6.jpg"/>
          <p:cNvPicPr>
            <a:picLocks noChangeAspect="1" noChangeArrowheads="1"/>
          </p:cNvPicPr>
          <p:nvPr userDrawn="1"/>
        </p:nvPicPr>
        <p:blipFill>
          <a:blip r:embed="rId2" cstate="print">
            <a:lum bright="45000" contrast="-45000"/>
          </a:blip>
          <a:srcRect l="1573" r="404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76200"/>
            <a:ext cx="8991600" cy="914400"/>
          </a:xfrm>
        </p:spPr>
        <p:txBody>
          <a:bodyPr/>
          <a:lstStyle>
            <a:lvl1pPr>
              <a:defRPr b="1">
                <a:solidFill>
                  <a:srgbClr val="000099"/>
                </a:solidFill>
                <a:effectLst>
                  <a:outerShdw blurRad="50800" dist="50800" dir="2700000" algn="ctr" rotWithShape="0">
                    <a:schemeClr val="bg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763000" cy="5867400"/>
          </a:xfrm>
        </p:spPr>
        <p:txBody>
          <a:bodyPr/>
          <a:lstStyle>
            <a:lvl1pPr>
              <a:defRPr sz="2800" b="1"/>
            </a:lvl1pPr>
            <a:lvl2pPr>
              <a:defRPr b="1">
                <a:solidFill>
                  <a:srgbClr val="000099"/>
                </a:solidFill>
              </a:defRPr>
            </a:lvl2pPr>
            <a:lvl3pPr>
              <a:defRPr b="1">
                <a:solidFill>
                  <a:srgbClr val="A20000"/>
                </a:solidFill>
              </a:defRPr>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050" name="Picture 2" descr="\\pblfpr\users\David\_Graphics\Lesson-Event PPT Graphics\Community Church.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228600" y="76200"/>
            <a:ext cx="8686800" cy="914400"/>
          </a:xfrm>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686800" cy="5867400"/>
          </a:xfrm>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C008C-323D-493E-8365-5A0B6C60CDB3}" type="datetimeFigureOut">
              <a:rPr lang="en-US" smtClean="0"/>
              <a:pPr/>
              <a:t>8/15/2012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descr="\\pblfpr\users\David\_Graphics\Willow Creek Worship.jpg"/>
          <p:cNvPicPr>
            <a:picLocks noChangeAspect="1" noChangeArrowheads="1"/>
          </p:cNvPicPr>
          <p:nvPr userDrawn="1"/>
        </p:nvPicPr>
        <p:blipFill>
          <a:blip r:embed="rId2" cstate="print"/>
          <a:srcRect r="2867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solidFill>
            <a:schemeClr val="tx1">
              <a:alpha val="51000"/>
            </a:schemeClr>
          </a:solid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2050" name="Picture 2" descr="\\pblfpr\users\David\_Graphics\saddleback-church-overdrive-insid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no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pblfpr\users\David\_Files\Denominations\Community Church\Willow_Creek_Community_Church_sign.jpg"/>
          <p:cNvPicPr>
            <a:picLocks noChangeAspect="1" noChangeArrowheads="1"/>
          </p:cNvPicPr>
          <p:nvPr userDrawn="1"/>
        </p:nvPicPr>
        <p:blipFill>
          <a:blip r:embed="rId2" cstate="print"/>
          <a:srcRect l="12718" t="28152" r="31838" b="18358"/>
          <a:stretch>
            <a:fillRect/>
          </a:stretch>
        </p:blipFill>
        <p:spPr bwMode="auto">
          <a:xfrm>
            <a:off x="0" y="0"/>
            <a:ext cx="6248400" cy="1760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pblfpr\users\David\_Files\Denominations\Community Church\Saddleback Church sign2.jpg"/>
          <p:cNvPicPr>
            <a:picLocks noChangeAspect="1" noChangeArrowheads="1"/>
          </p:cNvPicPr>
          <p:nvPr userDrawn="1"/>
        </p:nvPicPr>
        <p:blipFill>
          <a:blip r:embed="rId2" cstate="print">
            <a:lum bright="10000" contrast="5000"/>
          </a:blip>
          <a:srcRect l="8023" t="36787" r="6512" b="31250"/>
          <a:stretch>
            <a:fillRect/>
          </a:stretch>
        </p:blipFill>
        <p:spPr bwMode="auto">
          <a:xfrm>
            <a:off x="0" y="0"/>
            <a:ext cx="6248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27851" t="36158" r="26942" b="46906"/>
          <a:stretch>
            <a:fillRect/>
          </a:stretch>
        </p:blipFill>
        <p:spPr bwMode="auto">
          <a:xfrm>
            <a:off x="0" y="0"/>
            <a:ext cx="6248400" cy="1755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098" name="Picture 2" descr="\\pblfpr\users\David\_Files\Denominations\Community Church\Lakewood Church sign.jpg"/>
          <p:cNvPicPr>
            <a:picLocks noChangeAspect="1" noChangeArrowheads="1"/>
          </p:cNvPicPr>
          <p:nvPr userDrawn="1"/>
        </p:nvPicPr>
        <p:blipFill>
          <a:blip r:embed="rId2" cstate="print"/>
          <a:srcRect t="14062" r="12109" b="43750"/>
          <a:stretch>
            <a:fillRect/>
          </a:stretch>
        </p:blipFill>
        <p:spPr bwMode="auto">
          <a:xfrm>
            <a:off x="1371600" y="0"/>
            <a:ext cx="4876800" cy="1755648"/>
          </a:xfrm>
          <a:prstGeom prst="rect">
            <a:avLst/>
          </a:prstGeom>
          <a:noFill/>
        </p:spPr>
      </p:pic>
      <p:pic>
        <p:nvPicPr>
          <p:cNvPr id="4099" name="Picture 3" descr="\\pblfpr\users\David\_Files\Denominations\Community Church\Joel-Osteen.jpg"/>
          <p:cNvPicPr>
            <a:picLocks noChangeAspect="1" noChangeArrowheads="1"/>
          </p:cNvPicPr>
          <p:nvPr userDrawn="1"/>
        </p:nvPicPr>
        <p:blipFill>
          <a:blip r:embed="rId3" cstate="print"/>
          <a:srcRect l="6246" b="39474"/>
          <a:stretch>
            <a:fillRect/>
          </a:stretch>
        </p:blipFill>
        <p:spPr bwMode="auto">
          <a:xfrm>
            <a:off x="0" y="0"/>
            <a:ext cx="2287711"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C008C-323D-493E-8365-5A0B6C60CDB3}" type="datetimeFigureOut">
              <a:rPr lang="en-US" smtClean="0"/>
              <a:pPr/>
              <a:t>8/15/2012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descr="\\pblfpr\users\David\_Graphics\Lesson-Event PPT Graphics\Community Churches in Light of Scripture.jpg"/>
          <p:cNvPicPr>
            <a:picLocks noChangeAspect="1" noChangeArrowheads="1"/>
          </p:cNvPicPr>
          <p:nvPr userDrawn="1"/>
        </p:nvPicPr>
        <p:blipFill>
          <a:blip r:embed="rId2" cstate="print"/>
          <a:srcRect/>
          <a:stretch>
            <a:fillRect/>
          </a:stretch>
        </p:blipFill>
        <p:spPr bwMode="auto">
          <a:xfrm>
            <a:off x="0" y="0"/>
            <a:ext cx="9144000" cy="6862740"/>
          </a:xfrm>
          <a:prstGeom prst="rect">
            <a:avLst/>
          </a:prstGeom>
          <a:noFill/>
        </p:spPr>
      </p:pic>
    </p:spTree>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pblfpr\users\David\_Graphics\Bibles\bible6.jpg"/>
          <p:cNvPicPr>
            <a:picLocks noChangeAspect="1" noChangeArrowheads="1"/>
          </p:cNvPicPr>
          <p:nvPr userDrawn="1"/>
        </p:nvPicPr>
        <p:blipFill>
          <a:blip r:embed="rId2" cstate="print">
            <a:lum bright="45000" contrast="-45000"/>
          </a:blip>
          <a:srcRect l="1573" r="404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76200"/>
            <a:ext cx="8991600" cy="914400"/>
          </a:xfrm>
        </p:spPr>
        <p:txBody>
          <a:bodyPr/>
          <a:lstStyle>
            <a:lvl1pPr>
              <a:defRPr b="1">
                <a:solidFill>
                  <a:srgbClr val="000099"/>
                </a:solidFill>
                <a:effectLst>
                  <a:outerShdw blurRad="50800" dist="50800" dir="2700000" algn="ctr" rotWithShape="0">
                    <a:schemeClr val="bg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763000" cy="5867400"/>
          </a:xfrm>
        </p:spPr>
        <p:txBody>
          <a:bodyPr/>
          <a:lstStyle>
            <a:lvl1pPr>
              <a:defRPr sz="2800" b="1"/>
            </a:lvl1pPr>
            <a:lvl2pPr>
              <a:defRPr b="1">
                <a:solidFill>
                  <a:srgbClr val="000099"/>
                </a:solidFill>
              </a:defRPr>
            </a:lvl2pPr>
            <a:lvl3pPr>
              <a:defRPr b="1">
                <a:solidFill>
                  <a:srgbClr val="A20000"/>
                </a:solidFill>
              </a:defRPr>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050" name="Picture 2" descr="\\pblfpr\users\David\_Graphics\Lesson-Event PPT Graphics\Community Church.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228600" y="76200"/>
            <a:ext cx="8686800" cy="914400"/>
          </a:xfrm>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686800" cy="5867400"/>
          </a:xfrm>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descr="\\pblfpr\users\David\_Graphics\Willow Creek Worship.jpg"/>
          <p:cNvPicPr>
            <a:picLocks noChangeAspect="1" noChangeArrowheads="1"/>
          </p:cNvPicPr>
          <p:nvPr userDrawn="1"/>
        </p:nvPicPr>
        <p:blipFill>
          <a:blip r:embed="rId2" cstate="print"/>
          <a:srcRect r="2867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solidFill>
            <a:schemeClr val="tx1">
              <a:alpha val="51000"/>
            </a:schemeClr>
          </a:solid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2050" name="Picture 2" descr="\\pblfpr\users\David\_Graphics\saddleback-church-overdrive-insid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no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pPr/>
              <a:t>8/15/2012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pblfpr\users\David\_Files\Denominations\Community Church\Willow_Creek_Community_Church_sign.jpg"/>
          <p:cNvPicPr>
            <a:picLocks noChangeAspect="1" noChangeArrowheads="1"/>
          </p:cNvPicPr>
          <p:nvPr userDrawn="1"/>
        </p:nvPicPr>
        <p:blipFill>
          <a:blip r:embed="rId2" cstate="print"/>
          <a:srcRect l="12718" t="28152" r="31838" b="18358"/>
          <a:stretch>
            <a:fillRect/>
          </a:stretch>
        </p:blipFill>
        <p:spPr bwMode="auto">
          <a:xfrm>
            <a:off x="0" y="0"/>
            <a:ext cx="6248400" cy="1760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pblfpr\users\David\_Files\Denominations\Community Church\Saddleback Church sign2.jpg"/>
          <p:cNvPicPr>
            <a:picLocks noChangeAspect="1" noChangeArrowheads="1"/>
          </p:cNvPicPr>
          <p:nvPr userDrawn="1"/>
        </p:nvPicPr>
        <p:blipFill>
          <a:blip r:embed="rId2" cstate="print">
            <a:lum bright="10000" contrast="5000"/>
          </a:blip>
          <a:srcRect l="8023" t="36787" r="6512" b="31250"/>
          <a:stretch>
            <a:fillRect/>
          </a:stretch>
        </p:blipFill>
        <p:spPr bwMode="auto">
          <a:xfrm>
            <a:off x="0" y="0"/>
            <a:ext cx="6248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27851" t="36158" r="26942" b="46906"/>
          <a:stretch>
            <a:fillRect/>
          </a:stretch>
        </p:blipFill>
        <p:spPr bwMode="auto">
          <a:xfrm>
            <a:off x="0" y="0"/>
            <a:ext cx="6248400" cy="1755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098" name="Picture 2" descr="\\pblfpr\users\David\_Files\Denominations\Community Church\Lakewood Church sign.jpg"/>
          <p:cNvPicPr>
            <a:picLocks noChangeAspect="1" noChangeArrowheads="1"/>
          </p:cNvPicPr>
          <p:nvPr userDrawn="1"/>
        </p:nvPicPr>
        <p:blipFill>
          <a:blip r:embed="rId2" cstate="print"/>
          <a:srcRect t="14062" r="12109" b="43750"/>
          <a:stretch>
            <a:fillRect/>
          </a:stretch>
        </p:blipFill>
        <p:spPr bwMode="auto">
          <a:xfrm>
            <a:off x="1371600" y="0"/>
            <a:ext cx="4876800" cy="1755648"/>
          </a:xfrm>
          <a:prstGeom prst="rect">
            <a:avLst/>
          </a:prstGeom>
          <a:noFill/>
        </p:spPr>
      </p:pic>
      <p:pic>
        <p:nvPicPr>
          <p:cNvPr id="4099" name="Picture 3" descr="\\pblfpr\users\David\_Files\Denominations\Community Church\Joel-Osteen.jpg"/>
          <p:cNvPicPr>
            <a:picLocks noChangeAspect="1" noChangeArrowheads="1"/>
          </p:cNvPicPr>
          <p:nvPr userDrawn="1"/>
        </p:nvPicPr>
        <p:blipFill>
          <a:blip r:embed="rId3" cstate="print"/>
          <a:srcRect l="6246" b="39474"/>
          <a:stretch>
            <a:fillRect/>
          </a:stretch>
        </p:blipFill>
        <p:spPr bwMode="auto">
          <a:xfrm>
            <a:off x="0" y="0"/>
            <a:ext cx="2287711"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pPr/>
              <a:t>8/15/2012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descr="\\pblfpr\users\David\_Graphics\Lesson-Event PPT Graphics\Community Churches in Light of Scripture.jpg"/>
          <p:cNvPicPr>
            <a:picLocks noChangeAspect="1" noChangeArrowheads="1"/>
          </p:cNvPicPr>
          <p:nvPr userDrawn="1"/>
        </p:nvPicPr>
        <p:blipFill>
          <a:blip r:embed="rId2" cstate="print"/>
          <a:srcRect/>
          <a:stretch>
            <a:fillRect/>
          </a:stretch>
        </p:blipFill>
        <p:spPr bwMode="auto">
          <a:xfrm>
            <a:off x="0" y="0"/>
            <a:ext cx="9144000" cy="6862740"/>
          </a:xfrm>
          <a:prstGeom prst="rect">
            <a:avLst/>
          </a:prstGeom>
          <a:noFill/>
        </p:spPr>
      </p:pic>
    </p:spTree>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pblfpr\users\David\_Graphics\Bibles\bible6.jpg"/>
          <p:cNvPicPr>
            <a:picLocks noChangeAspect="1" noChangeArrowheads="1"/>
          </p:cNvPicPr>
          <p:nvPr userDrawn="1"/>
        </p:nvPicPr>
        <p:blipFill>
          <a:blip r:embed="rId2" cstate="print">
            <a:lum bright="45000" contrast="-45000"/>
          </a:blip>
          <a:srcRect l="1573" r="404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76200"/>
            <a:ext cx="8991600" cy="914400"/>
          </a:xfrm>
        </p:spPr>
        <p:txBody>
          <a:bodyPr/>
          <a:lstStyle>
            <a:lvl1pPr>
              <a:defRPr b="1">
                <a:solidFill>
                  <a:srgbClr val="000099"/>
                </a:solidFill>
                <a:effectLst>
                  <a:outerShdw blurRad="50800" dist="50800" dir="2700000" algn="ctr" rotWithShape="0">
                    <a:schemeClr val="bg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763000" cy="5867400"/>
          </a:xfrm>
        </p:spPr>
        <p:txBody>
          <a:bodyPr/>
          <a:lstStyle>
            <a:lvl1pPr>
              <a:defRPr sz="2800" b="1"/>
            </a:lvl1pPr>
            <a:lvl2pPr>
              <a:defRPr b="1">
                <a:solidFill>
                  <a:srgbClr val="000099"/>
                </a:solidFill>
              </a:defRPr>
            </a:lvl2pPr>
            <a:lvl3pPr>
              <a:defRPr b="1">
                <a:solidFill>
                  <a:srgbClr val="A20000"/>
                </a:solidFill>
              </a:defRPr>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050" name="Picture 2" descr="\\pblfpr\users\David\_Graphics\Lesson-Event PPT Graphics\Community Church.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228600" y="76200"/>
            <a:ext cx="8686800" cy="914400"/>
          </a:xfrm>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686800" cy="5867400"/>
          </a:xfrm>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descr="\\pblfpr\users\David\_Graphics\Willow Creek Worship.jpg"/>
          <p:cNvPicPr>
            <a:picLocks noChangeAspect="1" noChangeArrowheads="1"/>
          </p:cNvPicPr>
          <p:nvPr userDrawn="1"/>
        </p:nvPicPr>
        <p:blipFill>
          <a:blip r:embed="rId2" cstate="print"/>
          <a:srcRect r="2867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solidFill>
            <a:schemeClr val="tx1">
              <a:alpha val="51000"/>
            </a:schemeClr>
          </a:solid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2050" name="Picture 2" descr="\\pblfpr\users\David\_Graphics\saddleback-church-overdrive-insid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no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pblfpr\users\David\_Files\Denominations\Community Church\Willow_Creek_Community_Church_sign.jpg"/>
          <p:cNvPicPr>
            <a:picLocks noChangeAspect="1" noChangeArrowheads="1"/>
          </p:cNvPicPr>
          <p:nvPr userDrawn="1"/>
        </p:nvPicPr>
        <p:blipFill>
          <a:blip r:embed="rId2" cstate="print"/>
          <a:srcRect l="12718" t="28152" r="31838" b="18358"/>
          <a:stretch>
            <a:fillRect/>
          </a:stretch>
        </p:blipFill>
        <p:spPr bwMode="auto">
          <a:xfrm>
            <a:off x="0" y="0"/>
            <a:ext cx="6248400" cy="1760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pblfpr\users\David\_Files\Denominations\Community Church\Saddleback Church sign2.jpg"/>
          <p:cNvPicPr>
            <a:picLocks noChangeAspect="1" noChangeArrowheads="1"/>
          </p:cNvPicPr>
          <p:nvPr userDrawn="1"/>
        </p:nvPicPr>
        <p:blipFill>
          <a:blip r:embed="rId2" cstate="print">
            <a:lum bright="10000" contrast="5000"/>
          </a:blip>
          <a:srcRect l="8023" t="36787" r="6512" b="31250"/>
          <a:stretch>
            <a:fillRect/>
          </a:stretch>
        </p:blipFill>
        <p:spPr bwMode="auto">
          <a:xfrm>
            <a:off x="0" y="0"/>
            <a:ext cx="6248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pPr/>
              <a:t>8/15/2012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27851" t="36158" r="26942" b="46906"/>
          <a:stretch>
            <a:fillRect/>
          </a:stretch>
        </p:blipFill>
        <p:spPr bwMode="auto">
          <a:xfrm>
            <a:off x="0" y="0"/>
            <a:ext cx="6248400" cy="1755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098" name="Picture 2" descr="\\pblfpr\users\David\_Files\Denominations\Community Church\Lakewood Church sign.jpg"/>
          <p:cNvPicPr>
            <a:picLocks noChangeAspect="1" noChangeArrowheads="1"/>
          </p:cNvPicPr>
          <p:nvPr userDrawn="1"/>
        </p:nvPicPr>
        <p:blipFill>
          <a:blip r:embed="rId2" cstate="print"/>
          <a:srcRect t="14062" r="12109" b="43750"/>
          <a:stretch>
            <a:fillRect/>
          </a:stretch>
        </p:blipFill>
        <p:spPr bwMode="auto">
          <a:xfrm>
            <a:off x="1371600" y="0"/>
            <a:ext cx="4876800" cy="1755648"/>
          </a:xfrm>
          <a:prstGeom prst="rect">
            <a:avLst/>
          </a:prstGeom>
          <a:noFill/>
        </p:spPr>
      </p:pic>
      <p:pic>
        <p:nvPicPr>
          <p:cNvPr id="4099" name="Picture 3" descr="\\pblfpr\users\David\_Files\Denominations\Community Church\Joel-Osteen.jpg"/>
          <p:cNvPicPr>
            <a:picLocks noChangeAspect="1" noChangeArrowheads="1"/>
          </p:cNvPicPr>
          <p:nvPr userDrawn="1"/>
        </p:nvPicPr>
        <p:blipFill>
          <a:blip r:embed="rId3" cstate="print"/>
          <a:srcRect l="6246" b="39474"/>
          <a:stretch>
            <a:fillRect/>
          </a:stretch>
        </p:blipFill>
        <p:spPr bwMode="auto">
          <a:xfrm>
            <a:off x="0" y="0"/>
            <a:ext cx="2287711"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pPr/>
              <a:t>8/15/2012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descr="\\pblfpr\users\David\_Graphics\Lesson-Event PPT Graphics\Community Churches in Light of Scripture.jpg"/>
          <p:cNvPicPr>
            <a:picLocks noChangeAspect="1" noChangeArrowheads="1"/>
          </p:cNvPicPr>
          <p:nvPr userDrawn="1"/>
        </p:nvPicPr>
        <p:blipFill>
          <a:blip r:embed="rId2" cstate="print"/>
          <a:srcRect/>
          <a:stretch>
            <a:fillRect/>
          </a:stretch>
        </p:blipFill>
        <p:spPr bwMode="auto">
          <a:xfrm>
            <a:off x="0" y="0"/>
            <a:ext cx="9144000" cy="6862740"/>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pblfpr\users\David\_Graphics\Bibles\bible6.jpg"/>
          <p:cNvPicPr>
            <a:picLocks noChangeAspect="1" noChangeArrowheads="1"/>
          </p:cNvPicPr>
          <p:nvPr userDrawn="1"/>
        </p:nvPicPr>
        <p:blipFill>
          <a:blip r:embed="rId2" cstate="print">
            <a:lum bright="45000" contrast="-45000"/>
          </a:blip>
          <a:srcRect l="1573" r="404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76200"/>
            <a:ext cx="8991600" cy="914400"/>
          </a:xfrm>
        </p:spPr>
        <p:txBody>
          <a:bodyPr/>
          <a:lstStyle>
            <a:lvl1pPr>
              <a:defRPr b="1">
                <a:solidFill>
                  <a:srgbClr val="000099"/>
                </a:solidFill>
                <a:effectLst>
                  <a:outerShdw blurRad="50800" dist="50800" dir="2700000" algn="ctr" rotWithShape="0">
                    <a:schemeClr val="bg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763000" cy="5867400"/>
          </a:xfrm>
        </p:spPr>
        <p:txBody>
          <a:bodyPr/>
          <a:lstStyle>
            <a:lvl1pPr>
              <a:defRPr sz="2800" b="1"/>
            </a:lvl1pPr>
            <a:lvl2pPr>
              <a:defRPr b="1">
                <a:solidFill>
                  <a:srgbClr val="000099"/>
                </a:solidFill>
              </a:defRPr>
            </a:lvl2pPr>
            <a:lvl3pPr>
              <a:defRPr b="1">
                <a:solidFill>
                  <a:srgbClr val="A20000"/>
                </a:solidFill>
              </a:defRPr>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pblfpr\users\David\_Graphics\Bibles\bible6.jpg"/>
          <p:cNvPicPr>
            <a:picLocks noChangeAspect="1" noChangeArrowheads="1"/>
          </p:cNvPicPr>
          <p:nvPr userDrawn="1"/>
        </p:nvPicPr>
        <p:blipFill>
          <a:blip r:embed="rId2" cstate="print">
            <a:lum bright="45000" contrast="-45000"/>
          </a:blip>
          <a:srcRect l="1573" r="404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76200"/>
            <a:ext cx="8991600" cy="914400"/>
          </a:xfrm>
        </p:spPr>
        <p:txBody>
          <a:bodyPr/>
          <a:lstStyle>
            <a:lvl1pPr>
              <a:defRPr b="1">
                <a:solidFill>
                  <a:srgbClr val="000099"/>
                </a:solidFill>
                <a:effectLst>
                  <a:outerShdw blurRad="50800" dist="50800" dir="2700000" algn="ctr" rotWithShape="0">
                    <a:schemeClr val="bg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763000" cy="5867400"/>
          </a:xfrm>
        </p:spPr>
        <p:txBody>
          <a:bodyPr/>
          <a:lstStyle>
            <a:lvl1pPr>
              <a:defRPr sz="2800" b="1"/>
            </a:lvl1pPr>
            <a:lvl2pPr>
              <a:defRPr b="1">
                <a:solidFill>
                  <a:srgbClr val="000099"/>
                </a:solidFill>
              </a:defRPr>
            </a:lvl2pPr>
            <a:lvl3pPr>
              <a:defRPr b="1">
                <a:solidFill>
                  <a:srgbClr val="A20000"/>
                </a:solidFill>
              </a:defRPr>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050" name="Picture 2" descr="\\pblfpr\users\David\_Graphics\Lesson-Event PPT Graphics\Community Church.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228600" y="76200"/>
            <a:ext cx="8686800" cy="914400"/>
          </a:xfrm>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686800" cy="5867400"/>
          </a:xfrm>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descr="\\pblfpr\users\David\_Graphics\Willow Creek Worship.jpg"/>
          <p:cNvPicPr>
            <a:picLocks noChangeAspect="1" noChangeArrowheads="1"/>
          </p:cNvPicPr>
          <p:nvPr userDrawn="1"/>
        </p:nvPicPr>
        <p:blipFill>
          <a:blip r:embed="rId2" cstate="print"/>
          <a:srcRect r="2867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solidFill>
            <a:schemeClr val="tx1">
              <a:alpha val="51000"/>
            </a:schemeClr>
          </a:solid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2050" name="Picture 2" descr="\\pblfpr\users\David\_Graphics\saddleback-church-overdrive-insid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no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pblfpr\users\David\_Files\Denominations\Community Church\Willow_Creek_Community_Church_sign.jpg"/>
          <p:cNvPicPr>
            <a:picLocks noChangeAspect="1" noChangeArrowheads="1"/>
          </p:cNvPicPr>
          <p:nvPr userDrawn="1"/>
        </p:nvPicPr>
        <p:blipFill>
          <a:blip r:embed="rId2" cstate="print"/>
          <a:srcRect l="12718" t="28152" r="31838" b="18358"/>
          <a:stretch>
            <a:fillRect/>
          </a:stretch>
        </p:blipFill>
        <p:spPr bwMode="auto">
          <a:xfrm>
            <a:off x="0" y="0"/>
            <a:ext cx="6248400" cy="1760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pblfpr\users\David\_Files\Denominations\Community Church\Saddleback Church sign2.jpg"/>
          <p:cNvPicPr>
            <a:picLocks noChangeAspect="1" noChangeArrowheads="1"/>
          </p:cNvPicPr>
          <p:nvPr userDrawn="1"/>
        </p:nvPicPr>
        <p:blipFill>
          <a:blip r:embed="rId2" cstate="print">
            <a:lum bright="10000" contrast="5000"/>
          </a:blip>
          <a:srcRect l="8023" t="36787" r="6512" b="31250"/>
          <a:stretch>
            <a:fillRect/>
          </a:stretch>
        </p:blipFill>
        <p:spPr bwMode="auto">
          <a:xfrm>
            <a:off x="0" y="0"/>
            <a:ext cx="6248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27851" t="36158" r="26942" b="46906"/>
          <a:stretch>
            <a:fillRect/>
          </a:stretch>
        </p:blipFill>
        <p:spPr bwMode="auto">
          <a:xfrm>
            <a:off x="0" y="0"/>
            <a:ext cx="6248400" cy="1755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098" name="Picture 2" descr="\\pblfpr\users\David\_Files\Denominations\Community Church\Lakewood Church sign.jpg"/>
          <p:cNvPicPr>
            <a:picLocks noChangeAspect="1" noChangeArrowheads="1"/>
          </p:cNvPicPr>
          <p:nvPr userDrawn="1"/>
        </p:nvPicPr>
        <p:blipFill>
          <a:blip r:embed="rId2" cstate="print"/>
          <a:srcRect t="14062" r="12109" b="43750"/>
          <a:stretch>
            <a:fillRect/>
          </a:stretch>
        </p:blipFill>
        <p:spPr bwMode="auto">
          <a:xfrm>
            <a:off x="1371600" y="0"/>
            <a:ext cx="4876800" cy="1755648"/>
          </a:xfrm>
          <a:prstGeom prst="rect">
            <a:avLst/>
          </a:prstGeom>
          <a:noFill/>
        </p:spPr>
      </p:pic>
      <p:pic>
        <p:nvPicPr>
          <p:cNvPr id="4099" name="Picture 3" descr="\\pblfpr\users\David\_Files\Denominations\Community Church\Joel-Osteen.jpg"/>
          <p:cNvPicPr>
            <a:picLocks noChangeAspect="1" noChangeArrowheads="1"/>
          </p:cNvPicPr>
          <p:nvPr userDrawn="1"/>
        </p:nvPicPr>
        <p:blipFill>
          <a:blip r:embed="rId3" cstate="print"/>
          <a:srcRect l="6246" b="39474"/>
          <a:stretch>
            <a:fillRect/>
          </a:stretch>
        </p:blipFill>
        <p:spPr bwMode="auto">
          <a:xfrm>
            <a:off x="0" y="0"/>
            <a:ext cx="2287711"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050" name="Picture 2" descr="\\pblfpr\users\David\_Graphics\Lesson-Event PPT Graphics\Community Church.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228600" y="76200"/>
            <a:ext cx="8686800" cy="914400"/>
          </a:xfrm>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686800" cy="5867400"/>
          </a:xfrm>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descr="\\pblfpr\users\David\_Graphics\Lesson-Event PPT Graphics\Community Churches in Light of Scripture.jpg"/>
          <p:cNvPicPr>
            <a:picLocks noChangeAspect="1" noChangeArrowheads="1"/>
          </p:cNvPicPr>
          <p:nvPr userDrawn="1"/>
        </p:nvPicPr>
        <p:blipFill>
          <a:blip r:embed="rId2" cstate="print"/>
          <a:srcRect/>
          <a:stretch>
            <a:fillRect/>
          </a:stretch>
        </p:blipFill>
        <p:spPr bwMode="auto">
          <a:xfrm>
            <a:off x="0" y="0"/>
            <a:ext cx="9144000" cy="6862740"/>
          </a:xfrm>
          <a:prstGeom prst="rect">
            <a:avLst/>
          </a:prstGeom>
          <a:noFill/>
        </p:spPr>
      </p:pic>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pblfpr\users\David\_Graphics\Bibles\bible6.jpg"/>
          <p:cNvPicPr>
            <a:picLocks noChangeAspect="1" noChangeArrowheads="1"/>
          </p:cNvPicPr>
          <p:nvPr userDrawn="1"/>
        </p:nvPicPr>
        <p:blipFill>
          <a:blip r:embed="rId2" cstate="print">
            <a:lum bright="45000" contrast="-45000"/>
          </a:blip>
          <a:srcRect l="1573" r="404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76200"/>
            <a:ext cx="8991600" cy="914400"/>
          </a:xfrm>
        </p:spPr>
        <p:txBody>
          <a:bodyPr/>
          <a:lstStyle>
            <a:lvl1pPr>
              <a:defRPr b="1">
                <a:solidFill>
                  <a:srgbClr val="000099"/>
                </a:solidFill>
                <a:effectLst>
                  <a:outerShdw blurRad="50800" dist="50800" dir="2700000" algn="ctr" rotWithShape="0">
                    <a:schemeClr val="bg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763000" cy="5867400"/>
          </a:xfrm>
        </p:spPr>
        <p:txBody>
          <a:bodyPr/>
          <a:lstStyle>
            <a:lvl1pPr>
              <a:defRPr sz="2800" b="1"/>
            </a:lvl1pPr>
            <a:lvl2pPr>
              <a:defRPr b="1">
                <a:solidFill>
                  <a:srgbClr val="000099"/>
                </a:solidFill>
              </a:defRPr>
            </a:lvl2pPr>
            <a:lvl3pPr>
              <a:defRPr b="1">
                <a:solidFill>
                  <a:srgbClr val="A20000"/>
                </a:solidFill>
              </a:defRPr>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050" name="Picture 2" descr="\\pblfpr\users\David\_Graphics\Lesson-Event PPT Graphics\Community Church.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228600" y="76200"/>
            <a:ext cx="8686800" cy="914400"/>
          </a:xfrm>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686800" cy="5867400"/>
          </a:xfrm>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descr="\\pblfpr\users\David\_Graphics\Willow Creek Worship.jpg"/>
          <p:cNvPicPr>
            <a:picLocks noChangeAspect="1" noChangeArrowheads="1"/>
          </p:cNvPicPr>
          <p:nvPr userDrawn="1"/>
        </p:nvPicPr>
        <p:blipFill>
          <a:blip r:embed="rId2" cstate="print"/>
          <a:srcRect r="2867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solidFill>
            <a:schemeClr val="tx1">
              <a:alpha val="51000"/>
            </a:schemeClr>
          </a:solid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descr="\\pblfpr\users\David\_Graphics\Willow Creek Worship.jpg"/>
          <p:cNvPicPr>
            <a:picLocks noChangeAspect="1" noChangeArrowheads="1"/>
          </p:cNvPicPr>
          <p:nvPr userDrawn="1"/>
        </p:nvPicPr>
        <p:blipFill>
          <a:blip r:embed="rId2" cstate="print"/>
          <a:srcRect r="2867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solidFill>
            <a:schemeClr val="tx1">
              <a:alpha val="51000"/>
            </a:schemeClr>
          </a:solid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2050" name="Picture 2" descr="\\pblfpr\users\David\_Graphics\saddleback-church-overdrive-insid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no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pblfpr\users\David\_Files\Denominations\Community Church\Willow_Creek_Community_Church_sign.jpg"/>
          <p:cNvPicPr>
            <a:picLocks noChangeAspect="1" noChangeArrowheads="1"/>
          </p:cNvPicPr>
          <p:nvPr userDrawn="1"/>
        </p:nvPicPr>
        <p:blipFill>
          <a:blip r:embed="rId2" cstate="print"/>
          <a:srcRect l="12718" t="28152" r="31838" b="18358"/>
          <a:stretch>
            <a:fillRect/>
          </a:stretch>
        </p:blipFill>
        <p:spPr bwMode="auto">
          <a:xfrm>
            <a:off x="0" y="0"/>
            <a:ext cx="6248400" cy="1760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pblfpr\users\David\_Files\Denominations\Community Church\Saddleback Church sign2.jpg"/>
          <p:cNvPicPr>
            <a:picLocks noChangeAspect="1" noChangeArrowheads="1"/>
          </p:cNvPicPr>
          <p:nvPr userDrawn="1"/>
        </p:nvPicPr>
        <p:blipFill>
          <a:blip r:embed="rId2" cstate="print">
            <a:lum bright="10000" contrast="5000"/>
          </a:blip>
          <a:srcRect l="8023" t="36787" r="6512" b="31250"/>
          <a:stretch>
            <a:fillRect/>
          </a:stretch>
        </p:blipFill>
        <p:spPr bwMode="auto">
          <a:xfrm>
            <a:off x="0" y="0"/>
            <a:ext cx="6248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27851" t="36158" r="26942" b="46906"/>
          <a:stretch>
            <a:fillRect/>
          </a:stretch>
        </p:blipFill>
        <p:spPr bwMode="auto">
          <a:xfrm>
            <a:off x="0" y="0"/>
            <a:ext cx="6248400" cy="1755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098" name="Picture 2" descr="\\pblfpr\users\David\_Files\Denominations\Community Church\Lakewood Church sign.jpg"/>
          <p:cNvPicPr>
            <a:picLocks noChangeAspect="1" noChangeArrowheads="1"/>
          </p:cNvPicPr>
          <p:nvPr userDrawn="1"/>
        </p:nvPicPr>
        <p:blipFill>
          <a:blip r:embed="rId2" cstate="print"/>
          <a:srcRect t="14062" r="12109" b="43750"/>
          <a:stretch>
            <a:fillRect/>
          </a:stretch>
        </p:blipFill>
        <p:spPr bwMode="auto">
          <a:xfrm>
            <a:off x="1371600" y="0"/>
            <a:ext cx="4876800" cy="1755648"/>
          </a:xfrm>
          <a:prstGeom prst="rect">
            <a:avLst/>
          </a:prstGeom>
          <a:noFill/>
        </p:spPr>
      </p:pic>
      <p:pic>
        <p:nvPicPr>
          <p:cNvPr id="4099" name="Picture 3" descr="\\pblfpr\users\David\_Files\Denominations\Community Church\Joel-Osteen.jpg"/>
          <p:cNvPicPr>
            <a:picLocks noChangeAspect="1" noChangeArrowheads="1"/>
          </p:cNvPicPr>
          <p:nvPr userDrawn="1"/>
        </p:nvPicPr>
        <p:blipFill>
          <a:blip r:embed="rId3" cstate="print"/>
          <a:srcRect l="6246" b="39474"/>
          <a:stretch>
            <a:fillRect/>
          </a:stretch>
        </p:blipFill>
        <p:spPr bwMode="auto">
          <a:xfrm>
            <a:off x="0" y="0"/>
            <a:ext cx="2287711"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2050" name="Picture 2" descr="\\pblfpr\users\David\_Graphics\saddleback-church-overdrive-insid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no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descr="\\pblfpr\users\David\_Graphics\Lesson-Event PPT Graphics\Community Churches in Light of Scripture.jpg"/>
          <p:cNvPicPr>
            <a:picLocks noChangeAspect="1" noChangeArrowheads="1"/>
          </p:cNvPicPr>
          <p:nvPr userDrawn="1"/>
        </p:nvPicPr>
        <p:blipFill>
          <a:blip r:embed="rId2" cstate="print"/>
          <a:srcRect/>
          <a:stretch>
            <a:fillRect/>
          </a:stretch>
        </p:blipFill>
        <p:spPr bwMode="auto">
          <a:xfrm>
            <a:off x="0" y="0"/>
            <a:ext cx="9144000" cy="6862740"/>
          </a:xfrm>
          <a:prstGeom prst="rect">
            <a:avLst/>
          </a:prstGeom>
          <a:noFill/>
        </p:spPr>
      </p:pic>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pblfpr\users\David\_Graphics\Bibles\bible6.jpg"/>
          <p:cNvPicPr>
            <a:picLocks noChangeAspect="1" noChangeArrowheads="1"/>
          </p:cNvPicPr>
          <p:nvPr userDrawn="1"/>
        </p:nvPicPr>
        <p:blipFill>
          <a:blip r:embed="rId2" cstate="print">
            <a:lum bright="45000" contrast="-45000"/>
          </a:blip>
          <a:srcRect l="1573" r="404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76200"/>
            <a:ext cx="8991600" cy="914400"/>
          </a:xfrm>
        </p:spPr>
        <p:txBody>
          <a:bodyPr/>
          <a:lstStyle>
            <a:lvl1pPr>
              <a:defRPr b="1">
                <a:solidFill>
                  <a:srgbClr val="000099"/>
                </a:solidFill>
                <a:effectLst>
                  <a:outerShdw blurRad="50800" dist="50800" dir="2700000" algn="ctr" rotWithShape="0">
                    <a:schemeClr val="bg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763000" cy="5867400"/>
          </a:xfrm>
        </p:spPr>
        <p:txBody>
          <a:bodyPr/>
          <a:lstStyle>
            <a:lvl1pPr>
              <a:defRPr sz="2800" b="1"/>
            </a:lvl1pPr>
            <a:lvl2pPr>
              <a:defRPr b="1">
                <a:solidFill>
                  <a:srgbClr val="000099"/>
                </a:solidFill>
              </a:defRPr>
            </a:lvl2pPr>
            <a:lvl3pPr>
              <a:defRPr b="1">
                <a:solidFill>
                  <a:srgbClr val="A20000"/>
                </a:solidFill>
              </a:defRPr>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050" name="Picture 2" descr="\\pblfpr\users\David\_Graphics\Lesson-Event PPT Graphics\Community Church.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228600" y="76200"/>
            <a:ext cx="8686800" cy="914400"/>
          </a:xfrm>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686800" cy="5867400"/>
          </a:xfrm>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descr="\\pblfpr\users\David\_Graphics\Willow Creek Worship.jpg"/>
          <p:cNvPicPr>
            <a:picLocks noChangeAspect="1" noChangeArrowheads="1"/>
          </p:cNvPicPr>
          <p:nvPr userDrawn="1"/>
        </p:nvPicPr>
        <p:blipFill>
          <a:blip r:embed="rId2" cstate="print"/>
          <a:srcRect r="2867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solidFill>
            <a:schemeClr val="tx1">
              <a:alpha val="51000"/>
            </a:schemeClr>
          </a:solid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2050" name="Picture 2" descr="\\pblfpr\users\David\_Graphics\saddleback-church-overdrive-insid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no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pblfpr\users\David\_Files\Denominations\Community Church\Willow_Creek_Community_Church_sign.jpg"/>
          <p:cNvPicPr>
            <a:picLocks noChangeAspect="1" noChangeArrowheads="1"/>
          </p:cNvPicPr>
          <p:nvPr userDrawn="1"/>
        </p:nvPicPr>
        <p:blipFill>
          <a:blip r:embed="rId2" cstate="print"/>
          <a:srcRect l="12718" t="28152" r="31838" b="18358"/>
          <a:stretch>
            <a:fillRect/>
          </a:stretch>
        </p:blipFill>
        <p:spPr bwMode="auto">
          <a:xfrm>
            <a:off x="0" y="0"/>
            <a:ext cx="6248400" cy="1760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pblfpr\users\David\_Files\Denominations\Community Church\Willow_Creek_Community_Church_sign.jpg"/>
          <p:cNvPicPr>
            <a:picLocks noChangeAspect="1" noChangeArrowheads="1"/>
          </p:cNvPicPr>
          <p:nvPr userDrawn="1"/>
        </p:nvPicPr>
        <p:blipFill>
          <a:blip r:embed="rId2" cstate="print"/>
          <a:srcRect l="12718" t="28152" r="31838" b="18358"/>
          <a:stretch>
            <a:fillRect/>
          </a:stretch>
        </p:blipFill>
        <p:spPr bwMode="auto">
          <a:xfrm>
            <a:off x="0" y="0"/>
            <a:ext cx="6248400" cy="1760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pblfpr\users\David\_Files\Denominations\Community Church\Saddleback Church sign2.jpg"/>
          <p:cNvPicPr>
            <a:picLocks noChangeAspect="1" noChangeArrowheads="1"/>
          </p:cNvPicPr>
          <p:nvPr userDrawn="1"/>
        </p:nvPicPr>
        <p:blipFill>
          <a:blip r:embed="rId2" cstate="print">
            <a:lum bright="10000" contrast="5000"/>
          </a:blip>
          <a:srcRect l="8023" t="36787" r="6512" b="31250"/>
          <a:stretch>
            <a:fillRect/>
          </a:stretch>
        </p:blipFill>
        <p:spPr bwMode="auto">
          <a:xfrm>
            <a:off x="0" y="0"/>
            <a:ext cx="6248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27851" t="36158" r="26942" b="46906"/>
          <a:stretch>
            <a:fillRect/>
          </a:stretch>
        </p:blipFill>
        <p:spPr bwMode="auto">
          <a:xfrm>
            <a:off x="0" y="0"/>
            <a:ext cx="6248400" cy="1755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098" name="Picture 2" descr="\\pblfpr\users\David\_Files\Denominations\Community Church\Lakewood Church sign.jpg"/>
          <p:cNvPicPr>
            <a:picLocks noChangeAspect="1" noChangeArrowheads="1"/>
          </p:cNvPicPr>
          <p:nvPr userDrawn="1"/>
        </p:nvPicPr>
        <p:blipFill>
          <a:blip r:embed="rId2" cstate="print"/>
          <a:srcRect t="14062" r="12109" b="43750"/>
          <a:stretch>
            <a:fillRect/>
          </a:stretch>
        </p:blipFill>
        <p:spPr bwMode="auto">
          <a:xfrm>
            <a:off x="1371600" y="0"/>
            <a:ext cx="4876800" cy="1755648"/>
          </a:xfrm>
          <a:prstGeom prst="rect">
            <a:avLst/>
          </a:prstGeom>
          <a:noFill/>
        </p:spPr>
      </p:pic>
      <p:pic>
        <p:nvPicPr>
          <p:cNvPr id="4099" name="Picture 3" descr="\\pblfpr\users\David\_Files\Denominations\Community Church\Joel-Osteen.jpg"/>
          <p:cNvPicPr>
            <a:picLocks noChangeAspect="1" noChangeArrowheads="1"/>
          </p:cNvPicPr>
          <p:nvPr userDrawn="1"/>
        </p:nvPicPr>
        <p:blipFill>
          <a:blip r:embed="rId3" cstate="print"/>
          <a:srcRect l="6246" b="39474"/>
          <a:stretch>
            <a:fillRect/>
          </a:stretch>
        </p:blipFill>
        <p:spPr bwMode="auto">
          <a:xfrm>
            <a:off x="0" y="0"/>
            <a:ext cx="2287711"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pblfpr\users\David\_Files\Denominations\Community Church\Saddleback Church sign2.jpg"/>
          <p:cNvPicPr>
            <a:picLocks noChangeAspect="1" noChangeArrowheads="1"/>
          </p:cNvPicPr>
          <p:nvPr userDrawn="1"/>
        </p:nvPicPr>
        <p:blipFill>
          <a:blip r:embed="rId2" cstate="print">
            <a:lum bright="10000" contrast="5000"/>
          </a:blip>
          <a:srcRect l="8023" t="36787" r="6512" b="31250"/>
          <a:stretch>
            <a:fillRect/>
          </a:stretch>
        </p:blipFill>
        <p:spPr bwMode="auto">
          <a:xfrm>
            <a:off x="0" y="0"/>
            <a:ext cx="6248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descr="\\pblfpr\users\David\_Graphics\Lesson-Event PPT Graphics\Community Churches in Light of Scripture.jpg"/>
          <p:cNvPicPr>
            <a:picLocks noChangeAspect="1" noChangeArrowheads="1"/>
          </p:cNvPicPr>
          <p:nvPr userDrawn="1"/>
        </p:nvPicPr>
        <p:blipFill>
          <a:blip r:embed="rId2" cstate="print"/>
          <a:srcRect/>
          <a:stretch>
            <a:fillRect/>
          </a:stretch>
        </p:blipFill>
        <p:spPr bwMode="auto">
          <a:xfrm>
            <a:off x="0" y="0"/>
            <a:ext cx="9144000" cy="6862740"/>
          </a:xfrm>
          <a:prstGeom prst="rect">
            <a:avLst/>
          </a:prstGeom>
          <a:noFill/>
        </p:spPr>
      </p:pic>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pblfpr\users\David\_Graphics\Bibles\bible6.jpg"/>
          <p:cNvPicPr>
            <a:picLocks noChangeAspect="1" noChangeArrowheads="1"/>
          </p:cNvPicPr>
          <p:nvPr userDrawn="1"/>
        </p:nvPicPr>
        <p:blipFill>
          <a:blip r:embed="rId2" cstate="print">
            <a:lum bright="45000" contrast="-45000"/>
          </a:blip>
          <a:srcRect l="1573" r="404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76200"/>
            <a:ext cx="8991600" cy="914400"/>
          </a:xfrm>
        </p:spPr>
        <p:txBody>
          <a:bodyPr/>
          <a:lstStyle>
            <a:lvl1pPr>
              <a:defRPr b="1">
                <a:solidFill>
                  <a:srgbClr val="000099"/>
                </a:solidFill>
                <a:effectLst>
                  <a:outerShdw blurRad="50800" dist="50800" dir="2700000" algn="ctr" rotWithShape="0">
                    <a:schemeClr val="bg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763000" cy="5867400"/>
          </a:xfrm>
        </p:spPr>
        <p:txBody>
          <a:bodyPr/>
          <a:lstStyle>
            <a:lvl1pPr>
              <a:defRPr sz="2800" b="1"/>
            </a:lvl1pPr>
            <a:lvl2pPr>
              <a:defRPr b="1">
                <a:solidFill>
                  <a:srgbClr val="000099"/>
                </a:solidFill>
              </a:defRPr>
            </a:lvl2pPr>
            <a:lvl3pPr>
              <a:defRPr b="1">
                <a:solidFill>
                  <a:srgbClr val="A20000"/>
                </a:solidFill>
              </a:defRPr>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050" name="Picture 2" descr="\\pblfpr\users\David\_Graphics\Lesson-Event PPT Graphics\Community Church.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228600" y="76200"/>
            <a:ext cx="8686800" cy="914400"/>
          </a:xfrm>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686800" cy="5867400"/>
          </a:xfrm>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descr="\\pblfpr\users\David\_Graphics\Willow Creek Worship.jpg"/>
          <p:cNvPicPr>
            <a:picLocks noChangeAspect="1" noChangeArrowheads="1"/>
          </p:cNvPicPr>
          <p:nvPr userDrawn="1"/>
        </p:nvPicPr>
        <p:blipFill>
          <a:blip r:embed="rId2" cstate="print"/>
          <a:srcRect r="2867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solidFill>
            <a:schemeClr val="tx1">
              <a:alpha val="51000"/>
            </a:schemeClr>
          </a:solid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2050" name="Picture 2" descr="\\pblfpr\users\David\_Graphics\saddleback-church-overdrive-insid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no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pblfpr\users\David\_Files\Denominations\Community Church\Willow_Creek_Community_Church_sign.jpg"/>
          <p:cNvPicPr>
            <a:picLocks noChangeAspect="1" noChangeArrowheads="1"/>
          </p:cNvPicPr>
          <p:nvPr userDrawn="1"/>
        </p:nvPicPr>
        <p:blipFill>
          <a:blip r:embed="rId2" cstate="print"/>
          <a:srcRect l="12718" t="28152" r="31838" b="18358"/>
          <a:stretch>
            <a:fillRect/>
          </a:stretch>
        </p:blipFill>
        <p:spPr bwMode="auto">
          <a:xfrm>
            <a:off x="0" y="0"/>
            <a:ext cx="6248400" cy="1760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pblfpr\users\David\_Files\Denominations\Community Church\Saddleback Church sign2.jpg"/>
          <p:cNvPicPr>
            <a:picLocks noChangeAspect="1" noChangeArrowheads="1"/>
          </p:cNvPicPr>
          <p:nvPr userDrawn="1"/>
        </p:nvPicPr>
        <p:blipFill>
          <a:blip r:embed="rId2" cstate="print">
            <a:lum bright="10000" contrast="5000"/>
          </a:blip>
          <a:srcRect l="8023" t="36787" r="6512" b="31250"/>
          <a:stretch>
            <a:fillRect/>
          </a:stretch>
        </p:blipFill>
        <p:spPr bwMode="auto">
          <a:xfrm>
            <a:off x="0" y="0"/>
            <a:ext cx="6248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27851" t="36158" r="26942" b="46906"/>
          <a:stretch>
            <a:fillRect/>
          </a:stretch>
        </p:blipFill>
        <p:spPr bwMode="auto">
          <a:xfrm>
            <a:off x="0" y="0"/>
            <a:ext cx="6248400" cy="1755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27851" t="36158" r="26942" b="46906"/>
          <a:stretch>
            <a:fillRect/>
          </a:stretch>
        </p:blipFill>
        <p:spPr bwMode="auto">
          <a:xfrm>
            <a:off x="0" y="0"/>
            <a:ext cx="6248400" cy="1755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098" name="Picture 2" descr="\\pblfpr\users\David\_Files\Denominations\Community Church\Lakewood Church sign.jpg"/>
          <p:cNvPicPr>
            <a:picLocks noChangeAspect="1" noChangeArrowheads="1"/>
          </p:cNvPicPr>
          <p:nvPr userDrawn="1"/>
        </p:nvPicPr>
        <p:blipFill>
          <a:blip r:embed="rId2" cstate="print"/>
          <a:srcRect t="14062" r="12109" b="43750"/>
          <a:stretch>
            <a:fillRect/>
          </a:stretch>
        </p:blipFill>
        <p:spPr bwMode="auto">
          <a:xfrm>
            <a:off x="1371600" y="0"/>
            <a:ext cx="4876800" cy="1755648"/>
          </a:xfrm>
          <a:prstGeom prst="rect">
            <a:avLst/>
          </a:prstGeom>
          <a:noFill/>
        </p:spPr>
      </p:pic>
      <p:pic>
        <p:nvPicPr>
          <p:cNvPr id="4099" name="Picture 3" descr="\\pblfpr\users\David\_Files\Denominations\Community Church\Joel-Osteen.jpg"/>
          <p:cNvPicPr>
            <a:picLocks noChangeAspect="1" noChangeArrowheads="1"/>
          </p:cNvPicPr>
          <p:nvPr userDrawn="1"/>
        </p:nvPicPr>
        <p:blipFill>
          <a:blip r:embed="rId3" cstate="print"/>
          <a:srcRect l="6246" b="39474"/>
          <a:stretch>
            <a:fillRect/>
          </a:stretch>
        </p:blipFill>
        <p:spPr bwMode="auto">
          <a:xfrm>
            <a:off x="0" y="0"/>
            <a:ext cx="2287711"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098" name="Picture 2" descr="\\pblfpr\users\David\_Files\Denominations\Community Church\Lakewood Church sign.jpg"/>
          <p:cNvPicPr>
            <a:picLocks noChangeAspect="1" noChangeArrowheads="1"/>
          </p:cNvPicPr>
          <p:nvPr userDrawn="1"/>
        </p:nvPicPr>
        <p:blipFill>
          <a:blip r:embed="rId2" cstate="print"/>
          <a:srcRect t="14062" r="12109" b="43750"/>
          <a:stretch>
            <a:fillRect/>
          </a:stretch>
        </p:blipFill>
        <p:spPr bwMode="auto">
          <a:xfrm>
            <a:off x="1371600" y="0"/>
            <a:ext cx="4876800" cy="1755648"/>
          </a:xfrm>
          <a:prstGeom prst="rect">
            <a:avLst/>
          </a:prstGeom>
          <a:noFill/>
        </p:spPr>
      </p:pic>
      <p:pic>
        <p:nvPicPr>
          <p:cNvPr id="4099" name="Picture 3" descr="\\pblfpr\users\David\_Files\Denominations\Community Church\Joel-Osteen.jpg"/>
          <p:cNvPicPr>
            <a:picLocks noChangeAspect="1" noChangeArrowheads="1"/>
          </p:cNvPicPr>
          <p:nvPr userDrawn="1"/>
        </p:nvPicPr>
        <p:blipFill>
          <a:blip r:embed="rId3" cstate="print"/>
          <a:srcRect l="6246" b="39474"/>
          <a:stretch>
            <a:fillRect/>
          </a:stretch>
        </p:blipFill>
        <p:spPr bwMode="auto">
          <a:xfrm>
            <a:off x="0" y="0"/>
            <a:ext cx="2287711"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descr="\\pblfpr\users\David\_Graphics\Lesson-Event PPT Graphics\Community Churches in Light of Scripture.jpg"/>
          <p:cNvPicPr>
            <a:picLocks noChangeAspect="1" noChangeArrowheads="1"/>
          </p:cNvPicPr>
          <p:nvPr userDrawn="1"/>
        </p:nvPicPr>
        <p:blipFill>
          <a:blip r:embed="rId2" cstate="print"/>
          <a:srcRect/>
          <a:stretch>
            <a:fillRect/>
          </a:stretch>
        </p:blipFill>
        <p:spPr bwMode="auto">
          <a:xfrm>
            <a:off x="0" y="0"/>
            <a:ext cx="9144000" cy="6862740"/>
          </a:xfrm>
          <a:prstGeom prst="rect">
            <a:avLst/>
          </a:prstGeom>
          <a:noFill/>
        </p:spPr>
      </p:pic>
    </p:spTree>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pblfpr\users\David\_Graphics\Bibles\bible6.jpg"/>
          <p:cNvPicPr>
            <a:picLocks noChangeAspect="1" noChangeArrowheads="1"/>
          </p:cNvPicPr>
          <p:nvPr userDrawn="1"/>
        </p:nvPicPr>
        <p:blipFill>
          <a:blip r:embed="rId2" cstate="print">
            <a:lum bright="45000" contrast="-45000"/>
          </a:blip>
          <a:srcRect l="1573" r="404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76200"/>
            <a:ext cx="8991600" cy="914400"/>
          </a:xfrm>
        </p:spPr>
        <p:txBody>
          <a:bodyPr/>
          <a:lstStyle>
            <a:lvl1pPr>
              <a:defRPr b="1">
                <a:solidFill>
                  <a:srgbClr val="000099"/>
                </a:solidFill>
                <a:effectLst>
                  <a:outerShdw blurRad="50800" dist="50800" dir="2700000" algn="ctr" rotWithShape="0">
                    <a:schemeClr val="bg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763000" cy="5867400"/>
          </a:xfrm>
        </p:spPr>
        <p:txBody>
          <a:bodyPr/>
          <a:lstStyle>
            <a:lvl1pPr>
              <a:defRPr sz="2800" b="1"/>
            </a:lvl1pPr>
            <a:lvl2pPr>
              <a:defRPr b="1">
                <a:solidFill>
                  <a:srgbClr val="000099"/>
                </a:solidFill>
              </a:defRPr>
            </a:lvl2pPr>
            <a:lvl3pPr>
              <a:defRPr b="1">
                <a:solidFill>
                  <a:srgbClr val="A20000"/>
                </a:solidFill>
              </a:defRPr>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050" name="Picture 2" descr="\\pblfpr\users\David\_Graphics\Lesson-Event PPT Graphics\Community Church.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228600" y="76200"/>
            <a:ext cx="8686800" cy="914400"/>
          </a:xfrm>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686800" cy="5867400"/>
          </a:xfrm>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descr="\\pblfpr\users\David\_Graphics\Willow Creek Worship.jpg"/>
          <p:cNvPicPr>
            <a:picLocks noChangeAspect="1" noChangeArrowheads="1"/>
          </p:cNvPicPr>
          <p:nvPr userDrawn="1"/>
        </p:nvPicPr>
        <p:blipFill>
          <a:blip r:embed="rId2" cstate="print"/>
          <a:srcRect r="2867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solidFill>
            <a:schemeClr val="tx1">
              <a:alpha val="51000"/>
            </a:schemeClr>
          </a:solid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2050" name="Picture 2" descr="\\pblfpr\users\David\_Graphics\saddleback-church-overdrive-insid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no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pblfpr\users\David\_Files\Denominations\Community Church\Willow_Creek_Community_Church_sign.jpg"/>
          <p:cNvPicPr>
            <a:picLocks noChangeAspect="1" noChangeArrowheads="1"/>
          </p:cNvPicPr>
          <p:nvPr userDrawn="1"/>
        </p:nvPicPr>
        <p:blipFill>
          <a:blip r:embed="rId2" cstate="print"/>
          <a:srcRect l="12718" t="28152" r="31838" b="18358"/>
          <a:stretch>
            <a:fillRect/>
          </a:stretch>
        </p:blipFill>
        <p:spPr bwMode="auto">
          <a:xfrm>
            <a:off x="0" y="0"/>
            <a:ext cx="6248400" cy="1760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pblfpr\users\David\_Files\Denominations\Community Church\Saddleback Church sign2.jpg"/>
          <p:cNvPicPr>
            <a:picLocks noChangeAspect="1" noChangeArrowheads="1"/>
          </p:cNvPicPr>
          <p:nvPr userDrawn="1"/>
        </p:nvPicPr>
        <p:blipFill>
          <a:blip r:embed="rId2" cstate="print">
            <a:lum bright="10000" contrast="5000"/>
          </a:blip>
          <a:srcRect l="8023" t="36787" r="6512" b="31250"/>
          <a:stretch>
            <a:fillRect/>
          </a:stretch>
        </p:blipFill>
        <p:spPr bwMode="auto">
          <a:xfrm>
            <a:off x="0" y="0"/>
            <a:ext cx="6248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27851" t="36158" r="26942" b="46906"/>
          <a:stretch>
            <a:fillRect/>
          </a:stretch>
        </p:blipFill>
        <p:spPr bwMode="auto">
          <a:xfrm>
            <a:off x="0" y="0"/>
            <a:ext cx="6248400" cy="1755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098" name="Picture 2" descr="\\pblfpr\users\David\_Files\Denominations\Community Church\Lakewood Church sign.jpg"/>
          <p:cNvPicPr>
            <a:picLocks noChangeAspect="1" noChangeArrowheads="1"/>
          </p:cNvPicPr>
          <p:nvPr userDrawn="1"/>
        </p:nvPicPr>
        <p:blipFill>
          <a:blip r:embed="rId2" cstate="print"/>
          <a:srcRect t="14062" r="12109" b="43750"/>
          <a:stretch>
            <a:fillRect/>
          </a:stretch>
        </p:blipFill>
        <p:spPr bwMode="auto">
          <a:xfrm>
            <a:off x="1371600" y="0"/>
            <a:ext cx="4876800" cy="1755648"/>
          </a:xfrm>
          <a:prstGeom prst="rect">
            <a:avLst/>
          </a:prstGeom>
          <a:noFill/>
        </p:spPr>
      </p:pic>
      <p:pic>
        <p:nvPicPr>
          <p:cNvPr id="4099" name="Picture 3" descr="\\pblfpr\users\David\_Files\Denominations\Community Church\Joel-Osteen.jpg"/>
          <p:cNvPicPr>
            <a:picLocks noChangeAspect="1" noChangeArrowheads="1"/>
          </p:cNvPicPr>
          <p:nvPr userDrawn="1"/>
        </p:nvPicPr>
        <p:blipFill>
          <a:blip r:embed="rId3" cstate="print"/>
          <a:srcRect l="6246" b="39474"/>
          <a:stretch>
            <a:fillRect/>
          </a:stretch>
        </p:blipFill>
        <p:spPr bwMode="auto">
          <a:xfrm>
            <a:off x="0" y="0"/>
            <a:ext cx="2287711"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theme" Target="../theme/theme10.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heme" Target="../theme/theme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theme" Target="../theme/theme6.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theme" Target="../theme/theme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theme" Target="../theme/theme8.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theme" Target="../theme/theme9.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008C-323D-493E-8365-5A0B6C60CDB3}" type="datetimeFigureOut">
              <a:rPr lang="en-US" smtClean="0"/>
              <a:pPr/>
              <a:t>8/15/2012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179FB-978B-482F-9BF0-53CE45E332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66"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008C-323D-493E-8365-5A0B6C60CDB3}" type="datetimeFigureOut">
              <a:rPr lang="en-US" smtClean="0">
                <a:solidFill>
                  <a:prstClr val="black">
                    <a:tint val="75000"/>
                  </a:prstClr>
                </a:solidFill>
              </a:rPr>
              <a:pPr/>
              <a:t>8/15/2012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179FB-978B-482F-9BF0-53CE45E3322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9.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6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027003"/>
            <a:ext cx="8839200" cy="830997"/>
          </a:xfrm>
          <a:prstGeom prst="rect">
            <a:avLst/>
          </a:prstGeom>
          <a:noFill/>
        </p:spPr>
        <p:txBody>
          <a:bodyPr wrap="square" rtlCol="0">
            <a:spAutoFit/>
          </a:bodyPr>
          <a:lstStyle/>
          <a:p>
            <a:r>
              <a:rPr lang="en-US" sz="2000" b="1" i="1" u="sng" dirty="0" smtClean="0">
                <a:solidFill>
                  <a:schemeClr val="bg1"/>
                </a:solidFill>
                <a:effectLst>
                  <a:outerShdw blurRad="50800" dist="50800" dir="2700000" algn="ctr" rotWithShape="0">
                    <a:schemeClr val="tx1"/>
                  </a:outerShdw>
                </a:effectLst>
                <a:latin typeface="Futura Lt BT" pitchFamily="34" charset="0"/>
              </a:rPr>
              <a:t>Lesson 6</a:t>
            </a:r>
            <a:r>
              <a:rPr lang="en-US" sz="2000" b="1" i="1" dirty="0" smtClean="0">
                <a:solidFill>
                  <a:schemeClr val="bg1"/>
                </a:solidFill>
                <a:effectLst>
                  <a:outerShdw blurRad="50800" dist="50800" dir="2700000" algn="ctr" rotWithShape="0">
                    <a:schemeClr val="tx1"/>
                  </a:outerShdw>
                </a:effectLst>
                <a:latin typeface="Futura Lt BT" pitchFamily="34" charset="0"/>
              </a:rPr>
              <a:t>:</a:t>
            </a:r>
          </a:p>
          <a:p>
            <a:r>
              <a:rPr lang="en-US" sz="2800" i="1" dirty="0" smtClean="0">
                <a:solidFill>
                  <a:schemeClr val="bg1"/>
                </a:solidFill>
                <a:effectLst>
                  <a:outerShdw blurRad="50800" dist="50800" dir="2700000" algn="ctr" rotWithShape="0">
                    <a:schemeClr val="tx1"/>
                  </a:outerShdw>
                </a:effectLst>
                <a:latin typeface="Futura Md BT" pitchFamily="34" charset="0"/>
              </a:rPr>
              <a:t>Their </a:t>
            </a:r>
            <a:r>
              <a:rPr lang="en-US" sz="2800" i="1" dirty="0" smtClean="0">
                <a:solidFill>
                  <a:schemeClr val="bg1"/>
                </a:solidFill>
                <a:effectLst>
                  <a:outerShdw blurRad="50800" dist="50800" dir="2700000" algn="ctr" rotWithShape="0">
                    <a:schemeClr val="tx1"/>
                  </a:outerShdw>
                </a:effectLst>
                <a:latin typeface="Futura Md BT" pitchFamily="34" charset="0"/>
              </a:rPr>
              <a:t>Philosophy for Evangelism &amp; Worship </a:t>
            </a:r>
            <a:endParaRPr lang="en-US" sz="2800" i="1" dirty="0">
              <a:solidFill>
                <a:schemeClr val="bg1"/>
              </a:solidFill>
              <a:effectLst>
                <a:outerShdw blurRad="50800" dist="50800" dir="2700000" algn="ctr" rotWithShape="0">
                  <a:schemeClr val="tx1"/>
                </a:outerShdw>
              </a:effectLst>
              <a:latin typeface="Futura Md BT"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7"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a:bodyPr>
          <a:lstStyle/>
          <a:p>
            <a:r>
              <a:rPr lang="en-US" dirty="0" smtClean="0"/>
              <a:t>From Chapter 9:  “Who Is Your Target?”</a:t>
            </a:r>
          </a:p>
          <a:p>
            <a:pPr lvl="1"/>
            <a:r>
              <a:rPr lang="en-US" dirty="0" smtClean="0"/>
              <a:t>“Personalize Your Target”</a:t>
            </a:r>
          </a:p>
          <a:p>
            <a:pPr lvl="2"/>
            <a:r>
              <a:rPr lang="en-US" dirty="0" smtClean="0"/>
              <a:t>“Health and fitness are high priorities for Sam and his family.  You can usually see Sam jogging each morning, and Samantha attends an aerobics class three times a week at the Family Fitness Center.  Both of them like to listen to contemporary pop and country music, especially when they are working out… Another important characteristic of Sam’s is that he's skeptical of what he calls ‘organized’ religion.  He's likely to say, 'I believe in Jesus.  I just don't like organized religion.’  We like to counter this by joking, ‘Then you will like Saddleback.  We’re </a:t>
            </a:r>
            <a:r>
              <a:rPr lang="en-US" i="1" dirty="0" smtClean="0"/>
              <a:t>disorganized</a:t>
            </a:r>
            <a:r>
              <a:rPr lang="en-US" dirty="0" smtClean="0"/>
              <a:t> religion!’” (p. 169-171)</a:t>
            </a:r>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7"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a:bodyPr>
          <a:lstStyle/>
          <a:p>
            <a:r>
              <a:rPr lang="en-US" dirty="0" smtClean="0"/>
              <a:t>From Chapter 9:  “Who Is Your Target?”</a:t>
            </a:r>
          </a:p>
          <a:p>
            <a:pPr lvl="1"/>
            <a:r>
              <a:rPr lang="en-US" dirty="0" smtClean="0"/>
              <a:t>“Personalize Your Target”</a:t>
            </a:r>
          </a:p>
          <a:p>
            <a:pPr lvl="2"/>
            <a:r>
              <a:rPr lang="en-US" dirty="0" smtClean="0"/>
              <a:t>“Saddleback Sam is also overextended in time and money.  His credit card is used to the limit.  He is very materialistic, and yet will honestly admit that his wealth has not brought him lasting happiness.” (p. 171)</a:t>
            </a:r>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7"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74" name="Picture 2" descr="\\pblfpr\users\David\_Files\Denominations\Community Church\Saddleback Sam.jpg"/>
          <p:cNvPicPr>
            <a:picLocks noChangeAspect="1" noChangeArrowheads="1"/>
          </p:cNvPicPr>
          <p:nvPr/>
        </p:nvPicPr>
        <p:blipFill>
          <a:blip r:embed="rId3" cstate="print"/>
          <a:srcRect/>
          <a:stretch>
            <a:fillRect/>
          </a:stretch>
        </p:blipFill>
        <p:spPr bwMode="auto">
          <a:xfrm>
            <a:off x="2743200" y="554500"/>
            <a:ext cx="4876800" cy="6303500"/>
          </a:xfrm>
          <a:prstGeom prst="rect">
            <a:avLst/>
          </a:prstGeom>
          <a:noFill/>
        </p:spPr>
      </p:pic>
      <p:sp>
        <p:nvSpPr>
          <p:cNvPr id="9" name="Rectangle 8"/>
          <p:cNvSpPr/>
          <p:nvPr/>
        </p:nvSpPr>
        <p:spPr>
          <a:xfrm>
            <a:off x="7984708" y="6396335"/>
            <a:ext cx="1159292" cy="461665"/>
          </a:xfrm>
          <a:prstGeom prst="rect">
            <a:avLst/>
          </a:prstGeom>
        </p:spPr>
        <p:txBody>
          <a:bodyPr wrap="none">
            <a:spAutoFit/>
          </a:bodyPr>
          <a:lstStyle/>
          <a:p>
            <a:r>
              <a:rPr lang="en-US" sz="2400" b="1" dirty="0" smtClean="0">
                <a:solidFill>
                  <a:schemeClr val="bg1"/>
                </a:solidFill>
                <a:effectLst>
                  <a:outerShdw blurRad="50800" dist="50800" dir="2700000" algn="ctr" rotWithShape="0">
                    <a:prstClr val="black"/>
                  </a:outerShdw>
                </a:effectLst>
              </a:rPr>
              <a:t>(p. 170)</a:t>
            </a:r>
            <a:endParaRPr lang="en-US" sz="16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7"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a:bodyPr>
          <a:lstStyle/>
          <a:p>
            <a:r>
              <a:rPr lang="en-US" dirty="0" smtClean="0"/>
              <a:t>From Chapter 11:  “Developing Your Strategy”</a:t>
            </a:r>
          </a:p>
          <a:p>
            <a:pPr lvl="1"/>
            <a:r>
              <a:rPr lang="en-US" dirty="0" smtClean="0"/>
              <a:t>“Catch Fish on Their Terms”</a:t>
            </a:r>
          </a:p>
          <a:p>
            <a:pPr lvl="2"/>
            <a:r>
              <a:rPr lang="en-US" dirty="0" smtClean="0"/>
              <a:t>“Understanding and adapting to their culture”</a:t>
            </a:r>
          </a:p>
          <a:p>
            <a:pPr lvl="2"/>
            <a:r>
              <a:rPr lang="en-US" dirty="0" smtClean="0"/>
              <a:t>“Letting your target determine your approach”</a:t>
            </a:r>
          </a:p>
          <a:p>
            <a:pPr lvl="2"/>
            <a:r>
              <a:rPr lang="en-US" dirty="0" smtClean="0"/>
              <a:t>“Beginning with the felt needs of the </a:t>
            </a:r>
            <a:r>
              <a:rPr lang="en-US" dirty="0" err="1" smtClean="0"/>
              <a:t>unchurched</a:t>
            </a:r>
            <a:r>
              <a:rPr lang="en-US" dirty="0" smtClean="0"/>
              <a:t>”</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anim calcmode="lin" valueType="num">
                                      <p:cBhvr>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anim calcmode="lin" valueType="num">
                                      <p:cBhvr>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anim calcmode="lin" valueType="num">
                                      <p:cBhvr>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anim calcmode="lin" valueType="num">
                                      <p:cBhvr>
                                        <p:cTn id="3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The Teachings of Scripture on Evangelism</a:t>
            </a:r>
            <a:endParaRPr lang="en-US" dirty="0"/>
          </a:p>
        </p:txBody>
      </p:sp>
      <p:sp>
        <p:nvSpPr>
          <p:cNvPr id="3" name="Content Placeholder 2"/>
          <p:cNvSpPr>
            <a:spLocks noGrp="1"/>
          </p:cNvSpPr>
          <p:nvPr>
            <p:ph idx="1"/>
          </p:nvPr>
        </p:nvSpPr>
        <p:spPr>
          <a:xfrm>
            <a:off x="228600" y="990600"/>
            <a:ext cx="8915400" cy="5867400"/>
          </a:xfrm>
        </p:spPr>
        <p:txBody>
          <a:bodyPr>
            <a:normAutofit/>
          </a:bodyPr>
          <a:lstStyle/>
          <a:p>
            <a:r>
              <a:rPr lang="en-US" dirty="0" smtClean="0"/>
              <a:t>The purpose of the Lord’s Church</a:t>
            </a:r>
          </a:p>
          <a:p>
            <a:pPr lvl="1"/>
            <a:r>
              <a:rPr lang="en-US" dirty="0" smtClean="0"/>
              <a:t>Matthew 28:19-20</a:t>
            </a:r>
          </a:p>
          <a:p>
            <a:pPr lvl="2"/>
            <a:r>
              <a:rPr lang="en-US" dirty="0" smtClean="0"/>
              <a:t>Make disciples of all people; teach them all things</a:t>
            </a:r>
          </a:p>
          <a:p>
            <a:pPr lvl="1"/>
            <a:r>
              <a:rPr lang="en-US" dirty="0" smtClean="0"/>
              <a:t>Ephesians 3:10-11</a:t>
            </a:r>
          </a:p>
          <a:p>
            <a:pPr lvl="2"/>
            <a:r>
              <a:rPr lang="en-US" dirty="0" smtClean="0"/>
              <a:t>Make known the wisdom of God</a:t>
            </a:r>
          </a:p>
          <a:p>
            <a:pPr lvl="1"/>
            <a:r>
              <a:rPr lang="en-US" dirty="0" smtClean="0"/>
              <a:t>Colossians 1:28</a:t>
            </a:r>
          </a:p>
          <a:p>
            <a:pPr lvl="2"/>
            <a:r>
              <a:rPr lang="en-US" dirty="0" smtClean="0"/>
              <a:t>Warn every man, teach every man, to present every man</a:t>
            </a:r>
          </a:p>
          <a:p>
            <a:pPr lvl="1"/>
            <a:r>
              <a:rPr lang="en-US" dirty="0" smtClean="0"/>
              <a:t>James 2:1-13</a:t>
            </a:r>
          </a:p>
          <a:p>
            <a:pPr lvl="2"/>
            <a:r>
              <a:rPr lang="en-US" dirty="0" smtClean="0"/>
              <a:t>Show absolutely no partiality or favoritism</a:t>
            </a:r>
          </a:p>
          <a:p>
            <a:r>
              <a:rPr lang="en-US" dirty="0" smtClean="0"/>
              <a:t>Let’s ask THE LORD who </a:t>
            </a:r>
            <a:r>
              <a:rPr lang="en-US" dirty="0" smtClean="0"/>
              <a:t>our “target” </a:t>
            </a:r>
            <a:r>
              <a:rPr lang="en-US" dirty="0" smtClean="0"/>
              <a:t>is!</a:t>
            </a:r>
            <a:endParaRPr lang="en-US" dirty="0" smtClean="0"/>
          </a:p>
          <a:p>
            <a:pPr lvl="1"/>
            <a:r>
              <a:rPr lang="en-US" dirty="0" smtClean="0"/>
              <a:t>Who are we to define, limit or “improve” that?</a:t>
            </a:r>
          </a:p>
          <a:p>
            <a:pPr lvl="1"/>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anim calcmode="lin" valueType="num">
                                      <p:cBhvr>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anim calcmode="lin" valueType="num">
                                      <p:cBhvr>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anim calcmode="lin" valueType="num">
                                      <p:cBhvr>
                                        <p:cTn id="5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500"/>
                                        <p:tgtEl>
                                          <p:spTgt spid="3">
                                            <p:txEl>
                                              <p:pRg st="9" end="9"/>
                                            </p:txEl>
                                          </p:spTgt>
                                        </p:tgtEl>
                                      </p:cBhvr>
                                    </p:animEffect>
                                    <p:anim calcmode="lin" valueType="num">
                                      <p:cBhvr>
                                        <p:cTn id="6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Effect transition="in" filter="fade">
                                      <p:cBhvr>
                                        <p:cTn id="68" dur="500"/>
                                        <p:tgtEl>
                                          <p:spTgt spid="3">
                                            <p:txEl>
                                              <p:pRg st="10" end="10"/>
                                            </p:txEl>
                                          </p:spTgt>
                                        </p:tgtEl>
                                      </p:cBhvr>
                                    </p:animEffect>
                                    <p:anim calcmode="lin" valueType="num">
                                      <p:cBhvr>
                                        <p:cTn id="6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0"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7"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a:bodyPr>
          <a:lstStyle/>
          <a:p>
            <a:r>
              <a:rPr lang="en-US" dirty="0" smtClean="0"/>
              <a:t>From Chapter 11:  “Developing Your Strategy”</a:t>
            </a:r>
          </a:p>
          <a:p>
            <a:pPr lvl="1"/>
            <a:r>
              <a:rPr lang="en-US" dirty="0" smtClean="0"/>
              <a:t>“Use More Than One Hook”</a:t>
            </a:r>
          </a:p>
          <a:p>
            <a:pPr lvl="2"/>
            <a:r>
              <a:rPr lang="en-US" dirty="0" smtClean="0"/>
              <a:t>“People in America are offered more options than ever before…more stations on my television…There used to be one kind of Coke; now there is Diet Coke, Cherry Coke, Classic Coke, Diet Cherry Coke, Caffeine-Free Diet Coke…”</a:t>
            </a:r>
          </a:p>
          <a:p>
            <a:pPr lvl="2"/>
            <a:r>
              <a:rPr lang="en-US" dirty="0" smtClean="0"/>
              <a:t>It is “estimated that each week about 200 new grocery items enter the market, and each year nearly 300 new magazines are published.  The Levi corporation alone has 70,000 products of different sizes, shapes, types and materials.  We live in a world of multiple choices.”</a:t>
            </a:r>
          </a:p>
          <a:p>
            <a:pPr lvl="2"/>
            <a:r>
              <a:rPr lang="en-US" dirty="0" smtClean="0"/>
              <a:t>“These changes have produced a generation that expects to be offered options in every area.  Unfortunately, when it comes to worship services most churches offer only two options: Take it or leave it!” (p. 200)</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anim calcmode="lin" valueType="num">
                                      <p:cBhvr>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anim calcmode="lin" valueType="num">
                                      <p:cBhvr>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anim calcmode="lin" valueType="num">
                                      <p:cBhvr>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anim calcmode="lin" valueType="num">
                                      <p:cBhvr>
                                        <p:cTn id="3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7"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a:bodyPr>
          <a:lstStyle/>
          <a:p>
            <a:r>
              <a:rPr lang="en-US" dirty="0" smtClean="0"/>
              <a:t>From Chapter 11:  “Developing Your Strategy”</a:t>
            </a:r>
          </a:p>
          <a:p>
            <a:pPr lvl="1"/>
            <a:r>
              <a:rPr lang="en-US" dirty="0" smtClean="0"/>
              <a:t>“Use More Than One Hook”</a:t>
            </a:r>
          </a:p>
          <a:p>
            <a:pPr lvl="2"/>
            <a:r>
              <a:rPr lang="en-US" dirty="0" smtClean="0"/>
              <a:t>“It is not pandering to consumerism to offer multiple services or multiple styles of worship.  It is strategic and unselfish, and it says we will do whatever it takes to reach more people for Christ.  The goal is not to make it as difficult as possible but to make it as easy as possible for the </a:t>
            </a:r>
            <a:r>
              <a:rPr lang="en-US" dirty="0" err="1" smtClean="0"/>
              <a:t>unchurched</a:t>
            </a:r>
            <a:r>
              <a:rPr lang="en-US" dirty="0" smtClean="0"/>
              <a:t> to hear about Christ.” (p. 200)</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anim calcmode="lin" valueType="num">
                                      <p:cBhvr>
                                        <p:cTn id="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lnSpcReduction="10000"/>
          </a:bodyPr>
          <a:lstStyle/>
          <a:p>
            <a:r>
              <a:rPr lang="en-US" dirty="0" smtClean="0"/>
              <a:t>From Part 4:  “Bringing in a Crowd”</a:t>
            </a:r>
          </a:p>
          <a:p>
            <a:pPr lvl="1"/>
            <a:r>
              <a:rPr lang="en-US" dirty="0" smtClean="0"/>
              <a:t>“There is no correct ‘style’ of worship…I don’t think God is offended or even bothered by different styles of worship…In fact, I’m certain that God enjoys the variety!  Remember, it was his idea to make us all different.” (p. 240)</a:t>
            </a:r>
          </a:p>
          <a:p>
            <a:pPr lvl="1"/>
            <a:r>
              <a:rPr lang="en-US" dirty="0" smtClean="0"/>
              <a:t>“The style of worship that you feel comfortable with says far more about your cultural background than it does about your theology…” (p. 240-241)</a:t>
            </a:r>
          </a:p>
          <a:p>
            <a:pPr lvl="1"/>
            <a:r>
              <a:rPr lang="en-US" dirty="0" smtClean="0"/>
              <a:t>“Every church likes to believe its worship style is the most biblical.  The truth is, there isn’t a biblical style of worship.  Each Sunday true believers around the world give glory to Jesus Christ using a thousand equally valid expressions and styles.” (p. 241)</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anim calcmode="lin" valueType="num">
                                      <p:cBhvr>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anim calcmode="lin" valueType="num">
                                      <p:cBhvr>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anim calcmode="lin" valueType="num">
                                      <p:cBhvr>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Their</a:t>
            </a:r>
            <a:br>
              <a:rPr lang="en-US" dirty="0" smtClean="0"/>
            </a:br>
            <a:r>
              <a:rPr lang="en-US" dirty="0" smtClean="0"/>
              <a:t> Philosophy</a:t>
            </a:r>
            <a:endParaRPr lang="en-US" dirty="0"/>
          </a:p>
        </p:txBody>
      </p:sp>
      <p:sp>
        <p:nvSpPr>
          <p:cNvPr id="3" name="Content Placeholder 2"/>
          <p:cNvSpPr>
            <a:spLocks noGrp="1"/>
          </p:cNvSpPr>
          <p:nvPr>
            <p:ph idx="1"/>
          </p:nvPr>
        </p:nvSpPr>
        <p:spPr>
          <a:xfrm>
            <a:off x="228600" y="5105400"/>
            <a:ext cx="8915400" cy="1600200"/>
          </a:xfrm>
        </p:spPr>
        <p:txBody>
          <a:bodyPr>
            <a:normAutofit fontScale="92500" lnSpcReduction="10000"/>
          </a:bodyPr>
          <a:lstStyle/>
          <a:p>
            <a:r>
              <a:rPr lang="en-US" dirty="0" smtClean="0"/>
              <a:t>Actual Screenshot on November 9, 2010 from </a:t>
            </a:r>
          </a:p>
          <a:p>
            <a:pPr lvl="1"/>
            <a:r>
              <a:rPr lang="en-US" dirty="0" smtClean="0"/>
              <a:t>http://gochristfellowship.com/grow-deep/spiritual-questions/church/why-are-there-so-many-different-churches-and-denominations/</a:t>
            </a:r>
          </a:p>
        </p:txBody>
      </p:sp>
      <p:pic>
        <p:nvPicPr>
          <p:cNvPr id="4099" name="Picture 3"/>
          <p:cNvPicPr>
            <a:picLocks noChangeAspect="1" noChangeArrowheads="1"/>
          </p:cNvPicPr>
          <p:nvPr/>
        </p:nvPicPr>
        <p:blipFill>
          <a:blip r:embed="rId2" cstate="print"/>
          <a:srcRect l="21970" t="49260" r="25000" b="23518"/>
          <a:stretch>
            <a:fillRect/>
          </a:stretch>
        </p:blipFill>
        <p:spPr bwMode="auto">
          <a:xfrm>
            <a:off x="-533400" y="1828800"/>
            <a:ext cx="10408646" cy="3124200"/>
          </a:xfrm>
          <a:prstGeom prst="rect">
            <a:avLst/>
          </a:prstGeom>
          <a:noFill/>
          <a:ln w="9525" algn="in">
            <a:solidFill>
              <a:srgbClr val="9099AE"/>
            </a:solidFill>
            <a:prstDash val="lgDash"/>
            <a:miter lim="800000"/>
            <a:headEnd/>
            <a:tailEnd/>
          </a:ln>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Their</a:t>
            </a:r>
            <a:br>
              <a:rPr lang="en-US" dirty="0" smtClean="0"/>
            </a:br>
            <a:r>
              <a:rPr lang="en-US" dirty="0" smtClean="0"/>
              <a:t> Philosophy</a:t>
            </a:r>
            <a:endParaRPr lang="en-US" dirty="0"/>
          </a:p>
        </p:txBody>
      </p:sp>
      <p:sp>
        <p:nvSpPr>
          <p:cNvPr id="3" name="Content Placeholder 2"/>
          <p:cNvSpPr>
            <a:spLocks noGrp="1"/>
          </p:cNvSpPr>
          <p:nvPr>
            <p:ph idx="1"/>
          </p:nvPr>
        </p:nvSpPr>
        <p:spPr>
          <a:xfrm>
            <a:off x="228600" y="1752600"/>
            <a:ext cx="8915400" cy="5105400"/>
          </a:xfrm>
        </p:spPr>
        <p:txBody>
          <a:bodyPr>
            <a:normAutofit/>
          </a:bodyPr>
          <a:lstStyle/>
          <a:p>
            <a:r>
              <a:rPr lang="en-US" dirty="0" smtClean="0"/>
              <a:t>“In one sense, the diversity within the Christian community is something to be respected. God does not make cookie cutter Christians. Styles of worship vary from church to church, which simply illustrates the diversity that exists. What is most important is that God does not prescribe the form of our worship. Jesus taught that we should worship God ‘in the Spirit and in truth.’ (John 4:24)”</a:t>
            </a:r>
          </a:p>
          <a:p>
            <a:pPr lvl="1"/>
            <a:r>
              <a:rPr lang="en-US" dirty="0" smtClean="0"/>
              <a:t>http://gochristfellowship.com/grow-deep/spiritual-questions/church/why-are-there-so-many-different-churches-and-denominations/ 		</a:t>
            </a:r>
            <a:r>
              <a:rPr lang="en-US" sz="2400" dirty="0" smtClean="0"/>
              <a:t>(Nov. 9, 2010)</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Class Is NOT Intended to Do</a:t>
            </a:r>
            <a:endParaRPr lang="en-US" dirty="0"/>
          </a:p>
        </p:txBody>
      </p:sp>
      <p:sp>
        <p:nvSpPr>
          <p:cNvPr id="3" name="Content Placeholder 2"/>
          <p:cNvSpPr>
            <a:spLocks noGrp="1"/>
          </p:cNvSpPr>
          <p:nvPr>
            <p:ph idx="1"/>
          </p:nvPr>
        </p:nvSpPr>
        <p:spPr/>
        <p:txBody>
          <a:bodyPr/>
          <a:lstStyle/>
          <a:p>
            <a:r>
              <a:rPr lang="en-US" dirty="0" smtClean="0"/>
              <a:t>Not to be unkind</a:t>
            </a:r>
          </a:p>
          <a:p>
            <a:r>
              <a:rPr lang="en-US" dirty="0" smtClean="0"/>
              <a:t>Not to present a haughty, un-</a:t>
            </a:r>
            <a:r>
              <a:rPr lang="en-US" dirty="0" err="1" smtClean="0"/>
              <a:t>Christlike</a:t>
            </a:r>
            <a:r>
              <a:rPr lang="en-US" dirty="0" smtClean="0"/>
              <a:t> spirit</a:t>
            </a:r>
          </a:p>
          <a:p>
            <a:r>
              <a:rPr lang="en-US" dirty="0" smtClean="0"/>
              <a:t>Not to attack Community Churches (in general)</a:t>
            </a:r>
          </a:p>
          <a:p>
            <a:r>
              <a:rPr lang="en-US" dirty="0" smtClean="0"/>
              <a:t>Not to attack a particular Community Church</a:t>
            </a:r>
          </a:p>
          <a:p>
            <a:r>
              <a:rPr lang="en-US" dirty="0" smtClean="0"/>
              <a:t>Not to treat them unjustly in any way</a:t>
            </a:r>
          </a:p>
          <a:p>
            <a:r>
              <a:rPr lang="en-US" dirty="0" smtClean="0"/>
              <a:t>Not to misrepresent them in any way</a:t>
            </a:r>
          </a:p>
          <a:p>
            <a:r>
              <a:rPr lang="en-US" dirty="0" smtClean="0"/>
              <a:t>Not to ridicule or belittle any person or organization</a:t>
            </a:r>
          </a:p>
          <a:p>
            <a:r>
              <a:rPr lang="en-US" dirty="0" smtClean="0"/>
              <a:t>Not to say, “We’re so much better than you”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anim calcmode="lin" valueType="num">
                                      <p:cBhvr>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anim calcmode="lin" valueType="num">
                                      <p:cBhvr>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The Teachings of Scripture on Worship</a:t>
            </a:r>
            <a:endParaRPr lang="en-US" dirty="0"/>
          </a:p>
        </p:txBody>
      </p:sp>
      <p:sp>
        <p:nvSpPr>
          <p:cNvPr id="3" name="Content Placeholder 2"/>
          <p:cNvSpPr>
            <a:spLocks noGrp="1"/>
          </p:cNvSpPr>
          <p:nvPr>
            <p:ph idx="1"/>
          </p:nvPr>
        </p:nvSpPr>
        <p:spPr>
          <a:xfrm>
            <a:off x="228600" y="990600"/>
            <a:ext cx="8915400" cy="5867400"/>
          </a:xfrm>
        </p:spPr>
        <p:txBody>
          <a:bodyPr>
            <a:normAutofit lnSpcReduction="10000"/>
          </a:bodyPr>
          <a:lstStyle/>
          <a:p>
            <a:r>
              <a:rPr lang="en-US" dirty="0" smtClean="0"/>
              <a:t>The purpose of worship</a:t>
            </a:r>
          </a:p>
          <a:p>
            <a:pPr lvl="1"/>
            <a:r>
              <a:rPr lang="en-US" dirty="0" smtClean="0"/>
              <a:t>Not to:</a:t>
            </a:r>
          </a:p>
          <a:p>
            <a:pPr lvl="2"/>
            <a:r>
              <a:rPr lang="en-US" dirty="0" smtClean="0"/>
              <a:t>“offer options”</a:t>
            </a:r>
          </a:p>
          <a:p>
            <a:pPr lvl="2"/>
            <a:r>
              <a:rPr lang="en-US" dirty="0" smtClean="0"/>
              <a:t>“choose our own style”</a:t>
            </a:r>
          </a:p>
          <a:p>
            <a:pPr lvl="1"/>
            <a:r>
              <a:rPr lang="en-US" dirty="0" smtClean="0"/>
              <a:t>To honor and worship GOD</a:t>
            </a:r>
            <a:r>
              <a:rPr lang="en-US" dirty="0" smtClean="0"/>
              <a:t>!</a:t>
            </a:r>
          </a:p>
          <a:p>
            <a:pPr lvl="2"/>
            <a:r>
              <a:rPr lang="en-US" dirty="0" smtClean="0"/>
              <a:t>1 Chronicles 16:28-29</a:t>
            </a:r>
          </a:p>
          <a:p>
            <a:pPr lvl="2"/>
            <a:r>
              <a:rPr lang="en-US" dirty="0" smtClean="0"/>
              <a:t>Matthew 4:10; Revelation 22:9</a:t>
            </a:r>
          </a:p>
          <a:p>
            <a:pPr lvl="2"/>
            <a:r>
              <a:rPr lang="en-US" dirty="0" smtClean="0"/>
              <a:t>John 4:23-24</a:t>
            </a:r>
          </a:p>
          <a:p>
            <a:r>
              <a:rPr lang="en-US" dirty="0" smtClean="0"/>
              <a:t>God most certainly did prescribe the form of worship!</a:t>
            </a:r>
          </a:p>
          <a:p>
            <a:pPr lvl="1"/>
            <a:r>
              <a:rPr lang="en-US" dirty="0" smtClean="0"/>
              <a:t>Ask </a:t>
            </a:r>
            <a:r>
              <a:rPr lang="en-US" dirty="0" smtClean="0"/>
              <a:t>Cain &amp; Abel – Genesis 4:3-5; </a:t>
            </a:r>
            <a:r>
              <a:rPr lang="en-US" dirty="0" smtClean="0"/>
              <a:t>Hebrews </a:t>
            </a:r>
            <a:r>
              <a:rPr lang="en-US" dirty="0" smtClean="0"/>
              <a:t>11:4 </a:t>
            </a:r>
          </a:p>
          <a:p>
            <a:pPr lvl="1"/>
            <a:r>
              <a:rPr lang="en-US" dirty="0" smtClean="0"/>
              <a:t>Ask </a:t>
            </a:r>
            <a:r>
              <a:rPr lang="en-US" dirty="0" err="1" smtClean="0"/>
              <a:t>Nadab</a:t>
            </a:r>
            <a:r>
              <a:rPr lang="en-US" dirty="0" smtClean="0"/>
              <a:t> &amp; </a:t>
            </a:r>
            <a:r>
              <a:rPr lang="en-US" dirty="0" err="1" smtClean="0"/>
              <a:t>Abihu</a:t>
            </a:r>
            <a:r>
              <a:rPr lang="en-US" dirty="0" smtClean="0"/>
              <a:t> – Leviticus 10:1-3 </a:t>
            </a:r>
          </a:p>
          <a:p>
            <a:pPr lvl="1"/>
            <a:r>
              <a:rPr lang="en-US" dirty="0" smtClean="0"/>
              <a:t>Ask King Saul – 1 Samuel 13:8-14 </a:t>
            </a:r>
          </a:p>
          <a:p>
            <a:pPr lvl="1"/>
            <a:r>
              <a:rPr lang="en-US" dirty="0" smtClean="0"/>
              <a:t>Ask King </a:t>
            </a:r>
            <a:r>
              <a:rPr lang="en-US" dirty="0" err="1" smtClean="0"/>
              <a:t>Uzziah</a:t>
            </a:r>
            <a:r>
              <a:rPr lang="en-US" dirty="0" smtClean="0"/>
              <a:t> – 2 Chronicles 26:16-21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anim calcmode="lin" valueType="num">
                                      <p:cBhvr>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anim calcmode="lin" valueType="num">
                                      <p:cBhvr>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anim calcmode="lin" valueType="num">
                                      <p:cBhvr>
                                        <p:cTn id="5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9" fill="hold">
                            <p:stCondLst>
                              <p:cond delay="500"/>
                            </p:stCondLst>
                            <p:childTnLst>
                              <p:par>
                                <p:cTn id="60" presetID="42" presetClass="entr" presetSubtype="0" fill="hold" nodeType="afterEffect">
                                  <p:stCondLst>
                                    <p:cond delay="0"/>
                                  </p:stCondLst>
                                  <p:childTnLst>
                                    <p:set>
                                      <p:cBhvr>
                                        <p:cTn id="61" dur="1" fill="hold">
                                          <p:stCondLst>
                                            <p:cond delay="0"/>
                                          </p:stCondLst>
                                        </p:cTn>
                                        <p:tgtEl>
                                          <p:spTgt spid="3">
                                            <p:txEl>
                                              <p:charRg st="215" end="262"/>
                                            </p:txEl>
                                          </p:spTgt>
                                        </p:tgtEl>
                                        <p:attrNameLst>
                                          <p:attrName>style.visibility</p:attrName>
                                        </p:attrNameLst>
                                      </p:cBhvr>
                                      <p:to>
                                        <p:strVal val="visible"/>
                                      </p:to>
                                    </p:set>
                                    <p:animEffect transition="in" filter="fade">
                                      <p:cBhvr>
                                        <p:cTn id="62" dur="500"/>
                                        <p:tgtEl>
                                          <p:spTgt spid="3">
                                            <p:txEl>
                                              <p:charRg st="215" end="262"/>
                                            </p:txEl>
                                          </p:spTgt>
                                        </p:tgtEl>
                                      </p:cBhvr>
                                    </p:animEffect>
                                    <p:anim calcmode="lin" valueType="num">
                                      <p:cBhvr>
                                        <p:cTn id="63" dur="500" fill="hold"/>
                                        <p:tgtEl>
                                          <p:spTgt spid="3">
                                            <p:txEl>
                                              <p:charRg st="215" end="262"/>
                                            </p:txEl>
                                          </p:spTgt>
                                        </p:tgtEl>
                                        <p:attrNameLst>
                                          <p:attrName>ppt_x</p:attrName>
                                        </p:attrNameLst>
                                      </p:cBhvr>
                                      <p:tavLst>
                                        <p:tav tm="0">
                                          <p:val>
                                            <p:strVal val="#ppt_x"/>
                                          </p:val>
                                        </p:tav>
                                        <p:tav tm="100000">
                                          <p:val>
                                            <p:strVal val="#ppt_x"/>
                                          </p:val>
                                        </p:tav>
                                      </p:tavLst>
                                    </p:anim>
                                    <p:anim calcmode="lin" valueType="num">
                                      <p:cBhvr>
                                        <p:cTn id="64" dur="500" fill="hold"/>
                                        <p:tgtEl>
                                          <p:spTgt spid="3">
                                            <p:txEl>
                                              <p:charRg st="215" end="262"/>
                                            </p:txEl>
                                          </p:spTgt>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42" presetClass="entr" presetSubtype="0" fill="hold" nodeType="afterEffect">
                                  <p:stCondLst>
                                    <p:cond delay="0"/>
                                  </p:stCondLst>
                                  <p:childTnLst>
                                    <p:set>
                                      <p:cBhvr>
                                        <p:cTn id="67" dur="1" fill="hold">
                                          <p:stCondLst>
                                            <p:cond delay="0"/>
                                          </p:stCondLst>
                                        </p:cTn>
                                        <p:tgtEl>
                                          <p:spTgt spid="3">
                                            <p:txEl>
                                              <p:charRg st="262" end="300"/>
                                            </p:txEl>
                                          </p:spTgt>
                                        </p:tgtEl>
                                        <p:attrNameLst>
                                          <p:attrName>style.visibility</p:attrName>
                                        </p:attrNameLst>
                                      </p:cBhvr>
                                      <p:to>
                                        <p:strVal val="visible"/>
                                      </p:to>
                                    </p:set>
                                    <p:animEffect transition="in" filter="fade">
                                      <p:cBhvr>
                                        <p:cTn id="68" dur="500"/>
                                        <p:tgtEl>
                                          <p:spTgt spid="3">
                                            <p:txEl>
                                              <p:charRg st="262" end="300"/>
                                            </p:txEl>
                                          </p:spTgt>
                                        </p:tgtEl>
                                      </p:cBhvr>
                                    </p:animEffect>
                                    <p:anim calcmode="lin" valueType="num">
                                      <p:cBhvr>
                                        <p:cTn id="69" dur="500" fill="hold"/>
                                        <p:tgtEl>
                                          <p:spTgt spid="3">
                                            <p:txEl>
                                              <p:charRg st="262" end="300"/>
                                            </p:txEl>
                                          </p:spTgt>
                                        </p:tgtEl>
                                        <p:attrNameLst>
                                          <p:attrName>ppt_x</p:attrName>
                                        </p:attrNameLst>
                                      </p:cBhvr>
                                      <p:tavLst>
                                        <p:tav tm="0">
                                          <p:val>
                                            <p:strVal val="#ppt_x"/>
                                          </p:val>
                                        </p:tav>
                                        <p:tav tm="100000">
                                          <p:val>
                                            <p:strVal val="#ppt_x"/>
                                          </p:val>
                                        </p:tav>
                                      </p:tavLst>
                                    </p:anim>
                                    <p:anim calcmode="lin" valueType="num">
                                      <p:cBhvr>
                                        <p:cTn id="70" dur="500" fill="hold"/>
                                        <p:tgtEl>
                                          <p:spTgt spid="3">
                                            <p:txEl>
                                              <p:charRg st="262" end="300"/>
                                            </p:txEl>
                                          </p:spTgt>
                                        </p:tgtEl>
                                        <p:attrNameLst>
                                          <p:attrName>ppt_y</p:attrName>
                                        </p:attrNameLst>
                                      </p:cBhvr>
                                      <p:tavLst>
                                        <p:tav tm="0">
                                          <p:val>
                                            <p:strVal val="#ppt_y+.1"/>
                                          </p:val>
                                        </p:tav>
                                        <p:tav tm="100000">
                                          <p:val>
                                            <p:strVal val="#ppt_y"/>
                                          </p:val>
                                        </p:tav>
                                      </p:tavLst>
                                    </p:anim>
                                  </p:childTnLst>
                                </p:cTn>
                              </p:par>
                            </p:childTnLst>
                          </p:cTn>
                        </p:par>
                        <p:par>
                          <p:cTn id="71" fill="hold">
                            <p:stCondLst>
                              <p:cond delay="1500"/>
                            </p:stCondLst>
                            <p:childTnLst>
                              <p:par>
                                <p:cTn id="72" presetID="42" presetClass="entr" presetSubtype="0" fill="hold" nodeType="afterEffect">
                                  <p:stCondLst>
                                    <p:cond delay="0"/>
                                  </p:stCondLst>
                                  <p:childTnLst>
                                    <p:set>
                                      <p:cBhvr>
                                        <p:cTn id="73" dur="1" fill="hold">
                                          <p:stCondLst>
                                            <p:cond delay="0"/>
                                          </p:stCondLst>
                                        </p:cTn>
                                        <p:tgtEl>
                                          <p:spTgt spid="3">
                                            <p:txEl>
                                              <p:charRg st="300" end="334"/>
                                            </p:txEl>
                                          </p:spTgt>
                                        </p:tgtEl>
                                        <p:attrNameLst>
                                          <p:attrName>style.visibility</p:attrName>
                                        </p:attrNameLst>
                                      </p:cBhvr>
                                      <p:to>
                                        <p:strVal val="visible"/>
                                      </p:to>
                                    </p:set>
                                    <p:animEffect transition="in" filter="fade">
                                      <p:cBhvr>
                                        <p:cTn id="74" dur="500"/>
                                        <p:tgtEl>
                                          <p:spTgt spid="3">
                                            <p:txEl>
                                              <p:charRg st="300" end="334"/>
                                            </p:txEl>
                                          </p:spTgt>
                                        </p:tgtEl>
                                      </p:cBhvr>
                                    </p:animEffect>
                                    <p:anim calcmode="lin" valueType="num">
                                      <p:cBhvr>
                                        <p:cTn id="75" dur="500" fill="hold"/>
                                        <p:tgtEl>
                                          <p:spTgt spid="3">
                                            <p:txEl>
                                              <p:charRg st="300" end="334"/>
                                            </p:txEl>
                                          </p:spTgt>
                                        </p:tgtEl>
                                        <p:attrNameLst>
                                          <p:attrName>ppt_x</p:attrName>
                                        </p:attrNameLst>
                                      </p:cBhvr>
                                      <p:tavLst>
                                        <p:tav tm="0">
                                          <p:val>
                                            <p:strVal val="#ppt_x"/>
                                          </p:val>
                                        </p:tav>
                                        <p:tav tm="100000">
                                          <p:val>
                                            <p:strVal val="#ppt_x"/>
                                          </p:val>
                                        </p:tav>
                                      </p:tavLst>
                                    </p:anim>
                                    <p:anim calcmode="lin" valueType="num">
                                      <p:cBhvr>
                                        <p:cTn id="76" dur="500" fill="hold"/>
                                        <p:tgtEl>
                                          <p:spTgt spid="3">
                                            <p:txEl>
                                              <p:charRg st="300" end="334"/>
                                            </p:txEl>
                                          </p:spTgt>
                                        </p:tgtEl>
                                        <p:attrNameLst>
                                          <p:attrName>ppt_y</p:attrName>
                                        </p:attrNameLst>
                                      </p:cBhvr>
                                      <p:tavLst>
                                        <p:tav tm="0">
                                          <p:val>
                                            <p:strVal val="#ppt_y+.1"/>
                                          </p:val>
                                        </p:tav>
                                        <p:tav tm="100000">
                                          <p:val>
                                            <p:strVal val="#ppt_y"/>
                                          </p:val>
                                        </p:tav>
                                      </p:tavLst>
                                    </p:anim>
                                  </p:childTnLst>
                                </p:cTn>
                              </p:par>
                            </p:childTnLst>
                          </p:cTn>
                        </p:par>
                        <p:par>
                          <p:cTn id="77" fill="hold">
                            <p:stCondLst>
                              <p:cond delay="2000"/>
                            </p:stCondLst>
                            <p:childTnLst>
                              <p:par>
                                <p:cTn id="78" presetID="42" presetClass="entr" presetSubtype="0" fill="hold" nodeType="afterEffect">
                                  <p:stCondLst>
                                    <p:cond delay="0"/>
                                  </p:stCondLst>
                                  <p:childTnLst>
                                    <p:set>
                                      <p:cBhvr>
                                        <p:cTn id="79" dur="1" fill="hold">
                                          <p:stCondLst>
                                            <p:cond delay="0"/>
                                          </p:stCondLst>
                                        </p:cTn>
                                        <p:tgtEl>
                                          <p:spTgt spid="3">
                                            <p:txEl>
                                              <p:charRg st="334" end="374"/>
                                            </p:txEl>
                                          </p:spTgt>
                                        </p:tgtEl>
                                        <p:attrNameLst>
                                          <p:attrName>style.visibility</p:attrName>
                                        </p:attrNameLst>
                                      </p:cBhvr>
                                      <p:to>
                                        <p:strVal val="visible"/>
                                      </p:to>
                                    </p:set>
                                    <p:animEffect transition="in" filter="fade">
                                      <p:cBhvr>
                                        <p:cTn id="80" dur="500"/>
                                        <p:tgtEl>
                                          <p:spTgt spid="3">
                                            <p:txEl>
                                              <p:charRg st="334" end="374"/>
                                            </p:txEl>
                                          </p:spTgt>
                                        </p:tgtEl>
                                      </p:cBhvr>
                                    </p:animEffect>
                                    <p:anim calcmode="lin" valueType="num">
                                      <p:cBhvr>
                                        <p:cTn id="81" dur="500" fill="hold"/>
                                        <p:tgtEl>
                                          <p:spTgt spid="3">
                                            <p:txEl>
                                              <p:charRg st="334" end="374"/>
                                            </p:txEl>
                                          </p:spTgt>
                                        </p:tgtEl>
                                        <p:attrNameLst>
                                          <p:attrName>ppt_x</p:attrName>
                                        </p:attrNameLst>
                                      </p:cBhvr>
                                      <p:tavLst>
                                        <p:tav tm="0">
                                          <p:val>
                                            <p:strVal val="#ppt_x"/>
                                          </p:val>
                                        </p:tav>
                                        <p:tav tm="100000">
                                          <p:val>
                                            <p:strVal val="#ppt_x"/>
                                          </p:val>
                                        </p:tav>
                                      </p:tavLst>
                                    </p:anim>
                                    <p:anim calcmode="lin" valueType="num">
                                      <p:cBhvr>
                                        <p:cTn id="82" dur="500" fill="hold"/>
                                        <p:tgtEl>
                                          <p:spTgt spid="3">
                                            <p:txEl>
                                              <p:charRg st="334" end="37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915400" cy="6096000"/>
          </a:xfrm>
          <a:noFill/>
        </p:spPr>
        <p:txBody>
          <a:bodyPr>
            <a:normAutofit lnSpcReduction="10000"/>
          </a:bodyPr>
          <a:lstStyle/>
          <a:p>
            <a:pPr>
              <a:lnSpc>
                <a:spcPct val="110000"/>
              </a:lnSpc>
            </a:pPr>
            <a:r>
              <a:rPr lang="en-US" dirty="0" smtClean="0"/>
              <a:t>From Chapter 15:  “Selecting Your Music”</a:t>
            </a:r>
          </a:p>
          <a:p>
            <a:pPr lvl="1"/>
            <a:r>
              <a:rPr lang="en-US" sz="2400" dirty="0" smtClean="0"/>
              <a:t>“I’m often asked what I would do differently if I could start Saddleback over.  My answer is this: From the first day of the new church I’d put more energy and money into a first-class music ministry that matched our target.” (p. 279)</a:t>
            </a:r>
          </a:p>
          <a:p>
            <a:pPr lvl="1"/>
            <a:r>
              <a:rPr lang="en-US" sz="2400" dirty="0" smtClean="0"/>
              <a:t>“Today, MTV shapes the values of most people in their teens and twenties.  Music is the primary communicator of values of the younger generation.  If we don’t use contemporary music to spread godly values, Satan will have unchallenged access to an entire generation.” (p. 280)</a:t>
            </a:r>
          </a:p>
          <a:p>
            <a:pPr lvl="1"/>
            <a:r>
              <a:rPr lang="en-US" sz="2400" dirty="0" smtClean="0"/>
              <a:t>“I also made the mistake of trying to appeal to everybody’s taste.  We covered the gamut, ‘from Bach to Rock,’ often in a single service.  We’d alternate between traditional hymns, praise choruses, and contemporary Christian songs.  We used classical, country, jazz, rock, reggae, easy listening, and even rap.  The crowd never knew what was coming next.  The result: we didn’t please anybody, and we frustrated everybody!” (280)</a:t>
            </a:r>
          </a:p>
          <a:p>
            <a:pPr lvl="1"/>
            <a:endParaRPr lang="en-US" sz="2400"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anim calcmode="lin" valueType="num">
                                      <p:cBhvr>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anim calcmode="lin" valueType="num">
                                      <p:cBhvr>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anim calcmode="lin" valueType="num">
                                      <p:cBhvr>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915400" cy="6096000"/>
          </a:xfrm>
          <a:noFill/>
        </p:spPr>
        <p:txBody>
          <a:bodyPr>
            <a:normAutofit/>
          </a:bodyPr>
          <a:lstStyle/>
          <a:p>
            <a:r>
              <a:rPr lang="en-US" dirty="0" smtClean="0"/>
              <a:t>From Chapter 15:  “Selecting Your Music”</a:t>
            </a:r>
          </a:p>
          <a:p>
            <a:pPr lvl="1"/>
            <a:r>
              <a:rPr lang="en-US" dirty="0" smtClean="0"/>
              <a:t>“Again, it’s impossible to appeal to everyone’s musical preference and taste.  Music is a divisive issue that separates generations, regions of the country, personality types, and even family members.  So we shouldn’t be surprised when opinions of music differ in the church.  You must decide who you’re trying to reach, identify your preferred style of music, and then stick with it.  You’re wasting your time if you’re searching for a style of music that everyone in your church will agree on.” (p. 280)</a:t>
            </a:r>
            <a:endParaRPr lang="en-US"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lnSpcReduction="10000"/>
          </a:bodyPr>
          <a:lstStyle/>
          <a:p>
            <a:pPr>
              <a:lnSpc>
                <a:spcPct val="110000"/>
              </a:lnSpc>
            </a:pPr>
            <a:r>
              <a:rPr lang="en-US" dirty="0" smtClean="0"/>
              <a:t>From Chapter 15:  “Selecting Your Music”</a:t>
            </a:r>
          </a:p>
          <a:p>
            <a:pPr lvl="1">
              <a:lnSpc>
                <a:spcPct val="110000"/>
              </a:lnSpc>
            </a:pPr>
            <a:r>
              <a:rPr lang="en-US" dirty="0" smtClean="0"/>
              <a:t>“Choosing Your Style of Music”</a:t>
            </a:r>
          </a:p>
          <a:p>
            <a:pPr lvl="2"/>
            <a:r>
              <a:rPr lang="en-US" dirty="0" smtClean="0"/>
              <a:t>“The style of music you choose to use in your services will be one of the most critical (and controversial) decision you make in the life of your church.  It may also be </a:t>
            </a:r>
            <a:r>
              <a:rPr lang="en-US" u="sng" dirty="0" smtClean="0"/>
              <a:t>the</a:t>
            </a:r>
            <a:r>
              <a:rPr lang="en-US" dirty="0" smtClean="0"/>
              <a:t> most influential factor in determining who your church reaches for Christ and whether or not your church grows.  You must match your music to the kind of people God wants your church to reach.” (p. 280)</a:t>
            </a:r>
          </a:p>
          <a:p>
            <a:pPr lvl="2"/>
            <a:r>
              <a:rPr lang="en-US" dirty="0" smtClean="0"/>
              <a:t>“The music you use ‘positions’ your church in your community.  It defines who you are.  Once you have decided on the style of music you’re going to use in worship, you have set the direction of your church in far more ways than you realize.  It will determine the kind of people you attract, the kind of people you keep, and the kind of people you lose.” (p. 280-281)</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anim calcmode="lin" valueType="num">
                                      <p:cBhvr>
                                        <p:cTn id="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anim calcmode="lin" valueType="num">
                                      <p:cBhvr>
                                        <p:cTn id="1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anim calcmode="lin" valueType="num">
                                      <p:cBhvr>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2"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a:bodyPr>
          <a:lstStyle/>
          <a:p>
            <a:r>
              <a:rPr lang="en-US" dirty="0" smtClean="0"/>
              <a:t>From Chapter 15:  “Selecting Your Music”</a:t>
            </a:r>
          </a:p>
          <a:p>
            <a:pPr lvl="1"/>
            <a:r>
              <a:rPr lang="en-US" dirty="0" smtClean="0"/>
              <a:t>“Choosing Your Style of Music”</a:t>
            </a:r>
          </a:p>
          <a:p>
            <a:pPr lvl="2"/>
            <a:r>
              <a:rPr lang="en-US" dirty="0" smtClean="0"/>
              <a:t>“We do know that the New Testament churches used the style of music that matched the instruments and culture common to that day.  Since they obviously didn’t have pianos or organs back then, their music wouldn’t have sounded at all like the music in our churches today.” (p. 282)</a:t>
            </a:r>
          </a:p>
          <a:p>
            <a:pPr lvl="2"/>
            <a:r>
              <a:rPr lang="en-US" dirty="0" smtClean="0"/>
              <a:t>“In Psalms we read that in biblical worship they used drums, clashing cymbals, loud trumpets, tambourines, and stringed instruments.  That sounds a lot like contemporary music to me!” (p. 282)</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anim calcmode="lin" valueType="num">
                                      <p:cBhvr>
                                        <p:cTn id="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500"/>
                                        <p:tgtEl>
                                          <p:spTgt spid="6">
                                            <p:txEl>
                                              <p:pRg st="3" end="3"/>
                                            </p:txEl>
                                          </p:spTgt>
                                        </p:tgtEl>
                                      </p:cBhvr>
                                    </p:animEffect>
                                    <p:anim calcmode="lin" valueType="num">
                                      <p:cBhvr>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lnSpcReduction="10000"/>
          </a:bodyPr>
          <a:lstStyle/>
          <a:p>
            <a:pPr>
              <a:lnSpc>
                <a:spcPct val="110000"/>
              </a:lnSpc>
            </a:pPr>
            <a:r>
              <a:rPr lang="en-US" dirty="0" smtClean="0"/>
              <a:t>From Chapter 15:  “Selecting Your Music”</a:t>
            </a:r>
          </a:p>
          <a:p>
            <a:pPr lvl="1">
              <a:lnSpc>
                <a:spcPct val="110000"/>
              </a:lnSpc>
            </a:pPr>
            <a:r>
              <a:rPr lang="en-US" sz="2600" dirty="0" smtClean="0"/>
              <a:t>“Saddleback is unapologetically a contemporary music church.  We’ve often been referred to in the press as ‘the flock that like to rock.’  We use the style of music the majority of people in our church listen to on the radio…What we discovered is that 96 percent of our people said they listen to middle-of-the-road adult contemporary music…They like bright, happy, cheerful music with a strong beat.  Their ears are accustomed to music with a strong bass line and rhythm.  For the first time in history, there exists a universal music style that can be heard in every country of the world.  It’s called contemporary pop/rock…This is the primary musical style we’ve chosen to use at Saddleback.” (p. 285)</a:t>
            </a:r>
            <a:endParaRPr lang="en-US" sz="2600"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a:bodyPr>
          <a:lstStyle/>
          <a:p>
            <a:r>
              <a:rPr lang="en-US" dirty="0" smtClean="0"/>
              <a:t>From Chapter 15:  “Selecting Your Music”</a:t>
            </a:r>
          </a:p>
          <a:p>
            <a:pPr lvl="1">
              <a:lnSpc>
                <a:spcPct val="110000"/>
              </a:lnSpc>
            </a:pPr>
            <a:r>
              <a:rPr lang="en-US" sz="2600" dirty="0" smtClean="0"/>
              <a:t>“After surveying who we were reaching, we made a strategic decision to stop singing hymns…  Within a year of deciding what would be ‘our sound,’ Saddleback </a:t>
            </a:r>
            <a:r>
              <a:rPr lang="en-US" sz="2600" u="sng" dirty="0" smtClean="0"/>
              <a:t>exploded</a:t>
            </a:r>
            <a:r>
              <a:rPr lang="en-US" sz="2600" dirty="0" smtClean="0"/>
              <a:t> with growth.  I will admit that we have lost hundreds of potential members because of the style of music Saddleback uses.  On the other hand, we have attracted thousands more because of our music.” (p. 285)</a:t>
            </a:r>
            <a:endParaRPr lang="en-US" sz="2600"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600200"/>
          </a:xfrm>
        </p:spPr>
        <p:txBody>
          <a:bodyPr>
            <a:normAutofit/>
          </a:bodyPr>
          <a:lstStyle/>
          <a:p>
            <a:pPr lvl="0"/>
            <a:r>
              <a:rPr lang="en-US" dirty="0" smtClean="0"/>
              <a:t>The Teachings of Scripture on </a:t>
            </a:r>
            <a:r>
              <a:rPr lang="en-US" dirty="0" smtClean="0"/>
              <a:t/>
            </a:r>
            <a:br>
              <a:rPr lang="en-US" dirty="0" smtClean="0"/>
            </a:br>
            <a:r>
              <a:rPr lang="en-US" dirty="0" smtClean="0"/>
              <a:t>Music in Worship</a:t>
            </a:r>
            <a:endParaRPr lang="en-US" dirty="0"/>
          </a:p>
        </p:txBody>
      </p:sp>
      <p:sp>
        <p:nvSpPr>
          <p:cNvPr id="3" name="Content Placeholder 2"/>
          <p:cNvSpPr>
            <a:spLocks noGrp="1"/>
          </p:cNvSpPr>
          <p:nvPr>
            <p:ph idx="1"/>
          </p:nvPr>
        </p:nvSpPr>
        <p:spPr>
          <a:xfrm>
            <a:off x="228600" y="1447800"/>
            <a:ext cx="8915400" cy="5410200"/>
          </a:xfrm>
        </p:spPr>
        <p:txBody>
          <a:bodyPr>
            <a:normAutofit/>
          </a:bodyPr>
          <a:lstStyle/>
          <a:p>
            <a:r>
              <a:rPr lang="en-US" dirty="0" smtClean="0"/>
              <a:t>Who is it to please?</a:t>
            </a:r>
          </a:p>
          <a:p>
            <a:r>
              <a:rPr lang="en-US" dirty="0" smtClean="0"/>
              <a:t>Who is to identify the preferred style of music?</a:t>
            </a:r>
          </a:p>
          <a:p>
            <a:r>
              <a:rPr lang="en-US" dirty="0" smtClean="0"/>
              <a:t>Who decides the most influential factor in determining to whom the churches reaches?</a:t>
            </a:r>
          </a:p>
          <a:p>
            <a:r>
              <a:rPr lang="en-US" dirty="0" smtClean="0"/>
              <a:t>God only authorizes ONE KIND OF MUSIC in N.T. worship</a:t>
            </a:r>
          </a:p>
          <a:p>
            <a:pPr lvl="1"/>
            <a:r>
              <a:rPr lang="en-US" dirty="0" smtClean="0"/>
              <a:t>SINGING (Matt. 26:30; Mark 14:26; Acts 16:25; Rom. 15:9; 1 Cor. 14:15; Eph. 5:19; Col. 3:16; Heb. 2:12; 13:15; Jas. 5:13)</a:t>
            </a:r>
          </a:p>
          <a:p>
            <a:pPr lvl="1"/>
            <a:r>
              <a:rPr lang="en-US" dirty="0" smtClean="0"/>
              <a:t>ALL THINGS must be DONE BY THE AUTHORITY OF CHRIST (Col. 3:17)!</a:t>
            </a:r>
            <a:endParaRPr lang="en-US" dirty="0" smtClean="0"/>
          </a:p>
          <a:p>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Class Is Intended to Do</a:t>
            </a:r>
            <a:endParaRPr lang="en-US" dirty="0"/>
          </a:p>
        </p:txBody>
      </p:sp>
      <p:sp>
        <p:nvSpPr>
          <p:cNvPr id="3" name="Content Placeholder 2"/>
          <p:cNvSpPr>
            <a:spLocks noGrp="1"/>
          </p:cNvSpPr>
          <p:nvPr>
            <p:ph idx="1"/>
          </p:nvPr>
        </p:nvSpPr>
        <p:spPr>
          <a:xfrm>
            <a:off x="228600" y="990600"/>
            <a:ext cx="8915400" cy="5867400"/>
          </a:xfrm>
        </p:spPr>
        <p:txBody>
          <a:bodyPr>
            <a:normAutofit lnSpcReduction="10000"/>
          </a:bodyPr>
          <a:lstStyle/>
          <a:p>
            <a:r>
              <a:rPr lang="en-US" sz="2500" dirty="0" smtClean="0"/>
              <a:t>To follow the soul-saving instructions of the Lord:</a:t>
            </a:r>
          </a:p>
          <a:p>
            <a:pPr lvl="1"/>
            <a:r>
              <a:rPr lang="en-US" sz="2200" dirty="0" smtClean="0"/>
              <a:t>“Beloved, do not believe every spirit, but test the spirits, whether they are of God…” (1 John 4:1; cf. 1 Thess. 5:21)</a:t>
            </a:r>
          </a:p>
          <a:p>
            <a:r>
              <a:rPr lang="en-US" sz="2500" dirty="0" smtClean="0"/>
              <a:t>To follow the highly-praised example of the </a:t>
            </a:r>
            <a:r>
              <a:rPr lang="en-US" sz="2500" dirty="0" err="1" smtClean="0"/>
              <a:t>Bereans</a:t>
            </a:r>
            <a:r>
              <a:rPr lang="en-US" sz="2500" dirty="0" smtClean="0"/>
              <a:t>:</a:t>
            </a:r>
          </a:p>
          <a:p>
            <a:pPr lvl="1"/>
            <a:r>
              <a:rPr lang="en-US" sz="2200" dirty="0" smtClean="0"/>
              <a:t>“…They received the word with all readiness, and searched the Scriptures daily to find out whether these things were so” (Acts 17:11).</a:t>
            </a:r>
          </a:p>
          <a:p>
            <a:r>
              <a:rPr lang="en-US" sz="2500" dirty="0" smtClean="0"/>
              <a:t>To fairly examine the teachings of a popular religious movement in light of the teachings of Scripture, by presenting their teachings in their own words and comparing them with God’s teachings in His own Words</a:t>
            </a:r>
          </a:p>
          <a:p>
            <a:pPr lvl="1"/>
            <a:r>
              <a:rPr lang="en-US" sz="2200" dirty="0" smtClean="0"/>
              <a:t>Psa. 119:105, 130; John 3:19-21; 2 Cor. 4:4-6; Eph. 5:13; 2 Pet. 1:19</a:t>
            </a:r>
          </a:p>
          <a:p>
            <a:r>
              <a:rPr lang="en-US" sz="2500" dirty="0" smtClean="0"/>
              <a:t>To examine whether we are in “the faith”/“the truth” (2 Cor. 13:5-7), as there is only “one faith” (Eph. 4:4-6)</a:t>
            </a:r>
          </a:p>
          <a:p>
            <a:r>
              <a:rPr lang="en-US" sz="2500" dirty="0" smtClean="0"/>
              <a:t>To sharpen our knowledge, inform our hearts and fortify our faith in the faith of the gospel (2 Pet. 3:15; Jude 3; Prov. 3:5-6)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anim calcmode="lin" valueType="num">
                                      <p:cBhvr>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anim calcmode="lin" valueType="num">
                                      <p:cBhvr>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Their</a:t>
            </a:r>
            <a:br>
              <a:rPr lang="en-US" dirty="0" smtClean="0"/>
            </a:br>
            <a:r>
              <a:rPr lang="en-US" dirty="0" smtClean="0"/>
              <a:t>Philosophy</a:t>
            </a:r>
            <a:endParaRPr lang="en-US" dirty="0"/>
          </a:p>
        </p:txBody>
      </p:sp>
      <p:pic>
        <p:nvPicPr>
          <p:cNvPr id="1026" name="Picture 2" descr="\\pblfpr\users\David\_Files\Denominations\Community Church\CF PB Post Cover 04-08-2012.jpg"/>
          <p:cNvPicPr>
            <a:picLocks noChangeAspect="1" noChangeArrowheads="1"/>
          </p:cNvPicPr>
          <p:nvPr/>
        </p:nvPicPr>
        <p:blipFill>
          <a:blip r:embed="rId2" cstate="print"/>
          <a:srcRect/>
          <a:stretch>
            <a:fillRect/>
          </a:stretch>
        </p:blipFill>
        <p:spPr bwMode="auto">
          <a:xfrm>
            <a:off x="0" y="1752600"/>
            <a:ext cx="5148263" cy="8531225"/>
          </a:xfrm>
          <a:prstGeom prst="rect">
            <a:avLst/>
          </a:prstGeom>
          <a:noFill/>
        </p:spPr>
      </p:pic>
      <p:sp>
        <p:nvSpPr>
          <p:cNvPr id="6" name="TextBox 5"/>
          <p:cNvSpPr txBox="1"/>
          <p:nvPr/>
        </p:nvSpPr>
        <p:spPr>
          <a:xfrm>
            <a:off x="5486400" y="1752600"/>
            <a:ext cx="3657600" cy="830997"/>
          </a:xfrm>
          <a:prstGeom prst="rect">
            <a:avLst/>
          </a:prstGeom>
          <a:noFill/>
        </p:spPr>
        <p:txBody>
          <a:bodyPr wrap="square" rtlCol="0">
            <a:spAutoFit/>
          </a:bodyPr>
          <a:lstStyle/>
          <a:p>
            <a:r>
              <a:rPr lang="en-US" sz="2400" b="1" i="1" dirty="0" smtClean="0">
                <a:solidFill>
                  <a:schemeClr val="bg1"/>
                </a:solidFill>
              </a:rPr>
              <a:t>Palm Beach Post</a:t>
            </a:r>
          </a:p>
          <a:p>
            <a:r>
              <a:rPr lang="en-US" sz="2400" b="1" dirty="0" smtClean="0">
                <a:solidFill>
                  <a:schemeClr val="bg1"/>
                </a:solidFill>
              </a:rPr>
              <a:t>April 8, 2012 – pp. 1A, 12A</a:t>
            </a:r>
            <a:endParaRPr lang="en-US" sz="2400" b="1" dirty="0">
              <a:solidFill>
                <a:schemeClr val="bg1"/>
              </a:solidFill>
            </a:endParaRPr>
          </a:p>
        </p:txBody>
      </p:sp>
      <p:pic>
        <p:nvPicPr>
          <p:cNvPr id="7" name="Picture 2" descr="J:\DCIM\101MSDCF\DSC00207.JPG"/>
          <p:cNvPicPr>
            <a:picLocks noChangeAspect="1" noChangeArrowheads="1"/>
          </p:cNvPicPr>
          <p:nvPr/>
        </p:nvPicPr>
        <p:blipFill>
          <a:blip r:embed="rId3" cstate="print"/>
          <a:srcRect l="27851" t="36158" r="26942" b="46906"/>
          <a:stretch>
            <a:fillRect/>
          </a:stretch>
        </p:blipFill>
        <p:spPr bwMode="auto">
          <a:xfrm>
            <a:off x="0" y="0"/>
            <a:ext cx="6248400" cy="1755648"/>
          </a:xfrm>
          <a:prstGeom prst="rect">
            <a:avLst/>
          </a:prstGeom>
          <a:noFill/>
        </p:spPr>
      </p:pic>
      <p:pic>
        <p:nvPicPr>
          <p:cNvPr id="8" name="Picture 2" descr="\\pblfpr\users\David\_Files\Denominations\Community Church\CF PB Post Cover 04-08-2012.jpg"/>
          <p:cNvPicPr>
            <a:picLocks noChangeAspect="1" noChangeArrowheads="1"/>
          </p:cNvPicPr>
          <p:nvPr/>
        </p:nvPicPr>
        <p:blipFill>
          <a:blip r:embed="rId2" cstate="print"/>
          <a:srcRect l="2960" t="66096" r="40796" b="-37"/>
          <a:stretch>
            <a:fillRect/>
          </a:stretch>
        </p:blipFill>
        <p:spPr bwMode="auto">
          <a:xfrm>
            <a:off x="9677400" y="6858000"/>
            <a:ext cx="2895600" cy="2895600"/>
          </a:xfrm>
          <a:prstGeom prst="rect">
            <a:avLst/>
          </a:prstGeom>
          <a:noFill/>
        </p:spPr>
      </p:pic>
      <p:pic>
        <p:nvPicPr>
          <p:cNvPr id="9" name="Picture 2" descr="\\pblfpr\users\David\_Files\Denominations\Community Church\CF PB Post Cover 04-08-2012.jpg"/>
          <p:cNvPicPr>
            <a:picLocks noChangeAspect="1" noChangeArrowheads="1"/>
          </p:cNvPicPr>
          <p:nvPr/>
        </p:nvPicPr>
        <p:blipFill>
          <a:blip r:embed="rId4" cstate="print"/>
          <a:srcRect l="2960" t="66096" r="40796" b="5038"/>
          <a:stretch>
            <a:fillRect/>
          </a:stretch>
        </p:blipFill>
        <p:spPr bwMode="auto">
          <a:xfrm>
            <a:off x="152401" y="2743200"/>
            <a:ext cx="8991600" cy="7646266"/>
          </a:xfrm>
          <a:prstGeom prst="rect">
            <a:avLst/>
          </a:prstGeom>
          <a:noFill/>
          <a:ln>
            <a:solidFill>
              <a:schemeClr val="tx1"/>
            </a:solidFill>
          </a:ln>
        </p:spPr>
      </p:pic>
      <p:cxnSp>
        <p:nvCxnSpPr>
          <p:cNvPr id="11" name="Straight Connector 10"/>
          <p:cNvCxnSpPr/>
          <p:nvPr/>
        </p:nvCxnSpPr>
        <p:spPr>
          <a:xfrm>
            <a:off x="7086600" y="4462272"/>
            <a:ext cx="18288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8600" y="4876800"/>
            <a:ext cx="76962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14600" y="6144768"/>
            <a:ext cx="64008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8600" y="6574536"/>
            <a:ext cx="6858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 y="6629400"/>
            <a:ext cx="9372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838200" y="3901440"/>
            <a:ext cx="60960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8600" y="4322064"/>
            <a:ext cx="86868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162800" y="3901440"/>
            <a:ext cx="18288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72000" y="4733544"/>
            <a:ext cx="30480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5800" y="6425184"/>
            <a:ext cx="73152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28600" y="6830568"/>
            <a:ext cx="21336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3.61111E-6 -4.50509E-6 L -3.61111E-6 -0.4771 " pathEditMode="relative" rAng="0" ptsTypes="AA">
                                      <p:cBhvr>
                                        <p:cTn id="13" dur="2000" fill="hold"/>
                                        <p:tgtEl>
                                          <p:spTgt spid="1026"/>
                                        </p:tgtEl>
                                        <p:attrNameLst>
                                          <p:attrName>ppt_x</p:attrName>
                                          <p:attrName>ppt_y</p:attrName>
                                        </p:attrNameLst>
                                      </p:cBhvr>
                                      <p:rCtr x="0" y="-239"/>
                                    </p:animMotion>
                                  </p:childTnLst>
                                </p:cTn>
                              </p:par>
                            </p:childTnLst>
                          </p:cTn>
                        </p:par>
                      </p:childTnLst>
                    </p:cTn>
                  </p:par>
                  <p:par>
                    <p:cTn id="14" fill="hold">
                      <p:stCondLst>
                        <p:cond delay="indefinite"/>
                      </p:stCondLst>
                      <p:childTnLst>
                        <p:par>
                          <p:cTn id="15" fill="hold">
                            <p:stCondLst>
                              <p:cond delay="0"/>
                            </p:stCondLst>
                            <p:childTnLst>
                              <p:par>
                                <p:cTn id="16" presetID="39" presetClass="entr" presetSubtype="0" accel="10000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3.33333E-6 -1.73913E-6 L -3.33333E-6 -0.51249 " pathEditMode="relative" rAng="0" ptsTypes="AA">
                                      <p:cBhvr>
                                        <p:cTn id="46" dur="2000" fill="hold"/>
                                        <p:tgtEl>
                                          <p:spTgt spid="9"/>
                                        </p:tgtEl>
                                        <p:attrNameLst>
                                          <p:attrName>ppt_x</p:attrName>
                                          <p:attrName>ppt_y</p:attrName>
                                        </p:attrNameLst>
                                      </p:cBhvr>
                                      <p:rCtr x="0" y="-256"/>
                                    </p:animMotion>
                                  </p:childTnLst>
                                </p:cTn>
                              </p:par>
                              <p:par>
                                <p:cTn id="47" presetID="1" presetClass="exit" presetSubtype="0" fill="hold"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left)">
                                      <p:cBhvr>
                                        <p:cTn id="66" dur="500"/>
                                        <p:tgtEl>
                                          <p:spTgt spid="25"/>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left)">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left)">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left)">
                                      <p:cBhvr>
                                        <p:cTn id="8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pblfpr\users\David\_Files\Denominations\Community Church\CF PB Post Page 12A(Full) 04-08-2012 reduced.jpg"/>
          <p:cNvPicPr>
            <a:picLocks noChangeAspect="1" noChangeArrowheads="1"/>
          </p:cNvPicPr>
          <p:nvPr/>
        </p:nvPicPr>
        <p:blipFill>
          <a:blip r:embed="rId2" cstate="print"/>
          <a:srcRect/>
          <a:stretch>
            <a:fillRect/>
          </a:stretch>
        </p:blipFill>
        <p:spPr bwMode="auto">
          <a:xfrm>
            <a:off x="0" y="1752600"/>
            <a:ext cx="8001000" cy="16499581"/>
          </a:xfrm>
          <a:prstGeom prst="rect">
            <a:avLst/>
          </a:prstGeom>
          <a:noFill/>
        </p:spPr>
      </p:pic>
      <p:pic>
        <p:nvPicPr>
          <p:cNvPr id="2051" name="Picture 3" descr="\\pblfpr\users\David\_Files\Denominations\Community Church\CF PB Post Page 12A(3) 04-08-2012.jpg"/>
          <p:cNvPicPr>
            <a:picLocks noChangeAspect="1" noChangeArrowheads="1"/>
          </p:cNvPicPr>
          <p:nvPr/>
        </p:nvPicPr>
        <p:blipFill>
          <a:blip r:embed="rId3" cstate="print"/>
          <a:srcRect l="2262" t="35640" r="78788" b="44843"/>
          <a:stretch>
            <a:fillRect/>
          </a:stretch>
        </p:blipFill>
        <p:spPr bwMode="auto">
          <a:xfrm>
            <a:off x="1905000" y="2133600"/>
            <a:ext cx="5553635" cy="4419600"/>
          </a:xfrm>
          <a:prstGeom prst="rect">
            <a:avLst/>
          </a:prstGeom>
          <a:noFill/>
          <a:ln>
            <a:solidFill>
              <a:schemeClr val="tx1"/>
            </a:solidFill>
          </a:ln>
        </p:spPr>
      </p:pic>
      <p:sp>
        <p:nvSpPr>
          <p:cNvPr id="2" name="Title 1"/>
          <p:cNvSpPr>
            <a:spLocks noGrp="1"/>
          </p:cNvSpPr>
          <p:nvPr>
            <p:ph type="title"/>
          </p:nvPr>
        </p:nvSpPr>
        <p:spPr>
          <a:solidFill>
            <a:srgbClr val="000099"/>
          </a:solidFill>
        </p:spPr>
        <p:txBody>
          <a:bodyPr/>
          <a:lstStyle/>
          <a:p>
            <a:r>
              <a:rPr lang="en-US" dirty="0" smtClean="0"/>
              <a:t>Their</a:t>
            </a:r>
            <a:br>
              <a:rPr lang="en-US" dirty="0" smtClean="0"/>
            </a:br>
            <a:r>
              <a:rPr lang="en-US" dirty="0" smtClean="0"/>
              <a:t> Philosophy</a:t>
            </a:r>
            <a:endParaRPr lang="en-US" dirty="0"/>
          </a:p>
        </p:txBody>
      </p:sp>
      <p:sp>
        <p:nvSpPr>
          <p:cNvPr id="6" name="TextBox 5"/>
          <p:cNvSpPr txBox="1"/>
          <p:nvPr/>
        </p:nvSpPr>
        <p:spPr>
          <a:xfrm>
            <a:off x="7848600" y="1752600"/>
            <a:ext cx="1295400" cy="1200329"/>
          </a:xfrm>
          <a:prstGeom prst="rect">
            <a:avLst/>
          </a:prstGeom>
          <a:noFill/>
        </p:spPr>
        <p:txBody>
          <a:bodyPr wrap="square" rtlCol="0">
            <a:spAutoFit/>
          </a:bodyPr>
          <a:lstStyle/>
          <a:p>
            <a:pPr algn="r"/>
            <a:r>
              <a:rPr lang="en-US" sz="2400" b="1" i="1" dirty="0" smtClean="0">
                <a:solidFill>
                  <a:schemeClr val="bg1"/>
                </a:solidFill>
              </a:rPr>
              <a:t>PB Post</a:t>
            </a:r>
          </a:p>
          <a:p>
            <a:pPr algn="r"/>
            <a:r>
              <a:rPr lang="en-US" sz="2400" b="1" dirty="0" smtClean="0">
                <a:solidFill>
                  <a:schemeClr val="bg1"/>
                </a:solidFill>
              </a:rPr>
              <a:t>4/8/12</a:t>
            </a:r>
          </a:p>
          <a:p>
            <a:pPr algn="r"/>
            <a:r>
              <a:rPr lang="en-US" sz="2400" b="1" dirty="0" smtClean="0">
                <a:solidFill>
                  <a:schemeClr val="bg1"/>
                </a:solidFill>
              </a:rPr>
              <a:t>p. 12A</a:t>
            </a:r>
            <a:endParaRPr lang="en-US" sz="2400" b="1" dirty="0">
              <a:solidFill>
                <a:schemeClr val="bg1"/>
              </a:solidFill>
            </a:endParaRPr>
          </a:p>
        </p:txBody>
      </p:sp>
      <p:pic>
        <p:nvPicPr>
          <p:cNvPr id="7" name="Picture 2" descr="J:\DCIM\101MSDCF\DSC00207.JPG"/>
          <p:cNvPicPr>
            <a:picLocks noChangeAspect="1" noChangeArrowheads="1"/>
          </p:cNvPicPr>
          <p:nvPr/>
        </p:nvPicPr>
        <p:blipFill>
          <a:blip r:embed="rId4" cstate="print"/>
          <a:srcRect l="27851" t="36158" r="26942" b="46906"/>
          <a:stretch>
            <a:fillRect/>
          </a:stretch>
        </p:blipFill>
        <p:spPr bwMode="auto">
          <a:xfrm>
            <a:off x="0" y="0"/>
            <a:ext cx="6248400" cy="1755648"/>
          </a:xfrm>
          <a:prstGeom prst="rect">
            <a:avLst/>
          </a:prstGeom>
          <a:noFill/>
        </p:spPr>
      </p:pic>
      <p:cxnSp>
        <p:nvCxnSpPr>
          <p:cNvPr id="11" name="Straight Connector 10"/>
          <p:cNvCxnSpPr/>
          <p:nvPr/>
        </p:nvCxnSpPr>
        <p:spPr>
          <a:xfrm>
            <a:off x="2209800" y="3767328"/>
            <a:ext cx="41910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09800" y="4151376"/>
            <a:ext cx="37338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90800" y="2590800"/>
            <a:ext cx="45720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09800" y="3374136"/>
            <a:ext cx="48768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09800" y="2980944"/>
            <a:ext cx="48768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781800" y="3767328"/>
            <a:ext cx="457200" cy="0"/>
          </a:xfrm>
          <a:prstGeom prst="line">
            <a:avLst/>
          </a:prstGeom>
          <a:ln w="57150">
            <a:solidFill>
              <a:srgbClr val="FF0000"/>
            </a:solidFill>
          </a:ln>
          <a:effectLst>
            <a:outerShdw blurRad="254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55112E-17 -4.27382E-6 L 5.55112E-17 -1.65679 " pathEditMode="relative" rAng="0" ptsTypes="AA">
                                      <p:cBhvr>
                                        <p:cTn id="6" dur="5000" fill="hold"/>
                                        <p:tgtEl>
                                          <p:spTgt spid="2050"/>
                                        </p:tgtEl>
                                        <p:attrNameLst>
                                          <p:attrName>ppt_x</p:attrName>
                                          <p:attrName>ppt_y</p:attrName>
                                        </p:attrNameLst>
                                      </p:cBhvr>
                                      <p:rCtr x="0" y="-828"/>
                                    </p:animMotion>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p:cTn id="11" dur="500" fill="hold"/>
                                        <p:tgtEl>
                                          <p:spTgt spid="2051"/>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2051"/>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2051"/>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2051"/>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media.zondervan.com/images/product/original/9780310261698.JPG"/>
          <p:cNvPicPr>
            <a:picLocks noChangeAspect="1" noChangeArrowheads="1"/>
          </p:cNvPicPr>
          <p:nvPr/>
        </p:nvPicPr>
        <p:blipFill>
          <a:blip r:embed="rId2" cstate="print"/>
          <a:srcRect l="7747" r="7657"/>
          <a:stretch>
            <a:fillRect/>
          </a:stretch>
        </p:blipFill>
        <p:spPr bwMode="auto">
          <a:xfrm rot="20953385">
            <a:off x="7511179" y="49596"/>
            <a:ext cx="1827925" cy="2160761"/>
          </a:xfrm>
          <a:prstGeom prst="rect">
            <a:avLst/>
          </a:prstGeom>
          <a:noFill/>
        </p:spPr>
      </p:pic>
      <p:pic>
        <p:nvPicPr>
          <p:cNvPr id="36866" name="Picture 2" descr="http://media.zondervan.com/images/product/original/9780310261698.JPG"/>
          <p:cNvPicPr>
            <a:picLocks noChangeAspect="1" noChangeArrowheads="1"/>
          </p:cNvPicPr>
          <p:nvPr/>
        </p:nvPicPr>
        <p:blipFill>
          <a:blip r:embed="rId2" cstate="print"/>
          <a:srcRect l="7747" r="7657"/>
          <a:stretch>
            <a:fillRect/>
          </a:stretch>
        </p:blipFill>
        <p:spPr bwMode="auto">
          <a:xfrm rot="20953385">
            <a:off x="4301676" y="741391"/>
            <a:ext cx="4834682" cy="5715000"/>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866"/>
                                        </p:tgtEl>
                                        <p:attrNameLst>
                                          <p:attrName>style.visibility</p:attrName>
                                        </p:attrNameLst>
                                      </p:cBhvr>
                                      <p:to>
                                        <p:strVal val="visible"/>
                                      </p:to>
                                    </p:set>
                                    <p:anim calcmode="lin" valueType="num">
                                      <p:cBhvr>
                                        <p:cTn id="7" dur="500" fill="hold"/>
                                        <p:tgtEl>
                                          <p:spTgt spid="36866"/>
                                        </p:tgtEl>
                                        <p:attrNameLst>
                                          <p:attrName>ppt_w</p:attrName>
                                        </p:attrNameLst>
                                      </p:cBhvr>
                                      <p:tavLst>
                                        <p:tav tm="0">
                                          <p:val>
                                            <p:fltVal val="0"/>
                                          </p:val>
                                        </p:tav>
                                        <p:tav tm="100000">
                                          <p:val>
                                            <p:strVal val="#ppt_w"/>
                                          </p:val>
                                        </p:tav>
                                      </p:tavLst>
                                    </p:anim>
                                    <p:anim calcmode="lin" valueType="num">
                                      <p:cBhvr>
                                        <p:cTn id="8" dur="500" fill="hold"/>
                                        <p:tgtEl>
                                          <p:spTgt spid="36866"/>
                                        </p:tgtEl>
                                        <p:attrNameLst>
                                          <p:attrName>ppt_h</p:attrName>
                                        </p:attrNameLst>
                                      </p:cBhvr>
                                      <p:tavLst>
                                        <p:tav tm="0">
                                          <p:val>
                                            <p:fltVal val="0"/>
                                          </p:val>
                                        </p:tav>
                                        <p:tav tm="100000">
                                          <p:val>
                                            <p:strVal val="#ppt_h"/>
                                          </p:val>
                                        </p:tav>
                                      </p:tavLst>
                                    </p:anim>
                                    <p:anim calcmode="lin" valueType="num">
                                      <p:cBhvr>
                                        <p:cTn id="9" dur="500" fill="hold"/>
                                        <p:tgtEl>
                                          <p:spTgt spid="36866"/>
                                        </p:tgtEl>
                                        <p:attrNameLst>
                                          <p:attrName>style.rotation</p:attrName>
                                        </p:attrNameLst>
                                      </p:cBhvr>
                                      <p:tavLst>
                                        <p:tav tm="0">
                                          <p:val>
                                            <p:fltVal val="90"/>
                                          </p:val>
                                        </p:tav>
                                        <p:tav tm="100000">
                                          <p:val>
                                            <p:fltVal val="0"/>
                                          </p:val>
                                        </p:tav>
                                      </p:tavLst>
                                    </p:anim>
                                    <p:animEffect transition="in" filter="fade">
                                      <p:cBhvr>
                                        <p:cTn id="10" dur="500"/>
                                        <p:tgtEl>
                                          <p:spTgt spid="3686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3" fill="hold" nodeType="clickEffect">
                                  <p:stCondLst>
                                    <p:cond delay="0"/>
                                  </p:stCondLst>
                                  <p:iterate type="lt">
                                    <p:tmPct val="0"/>
                                  </p:iterate>
                                  <p:childTnLst>
                                    <p:anim calcmode="lin" valueType="num">
                                      <p:cBhvr additive="base">
                                        <p:cTn id="14" dur="2000"/>
                                        <p:tgtEl>
                                          <p:spTgt spid="36866"/>
                                        </p:tgtEl>
                                        <p:attrNameLst>
                                          <p:attrName>ppt_x</p:attrName>
                                        </p:attrNameLst>
                                      </p:cBhvr>
                                      <p:tavLst>
                                        <p:tav tm="0">
                                          <p:val>
                                            <p:strVal val="ppt_x"/>
                                          </p:val>
                                        </p:tav>
                                        <p:tav tm="100000">
                                          <p:val>
                                            <p:strVal val="1+ppt_w/2"/>
                                          </p:val>
                                        </p:tav>
                                      </p:tavLst>
                                    </p:anim>
                                    <p:anim calcmode="lin" valueType="num">
                                      <p:cBhvr additive="base">
                                        <p:cTn id="15" dur="2000"/>
                                        <p:tgtEl>
                                          <p:spTgt spid="36866"/>
                                        </p:tgtEl>
                                        <p:attrNameLst>
                                          <p:attrName>ppt_y</p:attrName>
                                        </p:attrNameLst>
                                      </p:cBhvr>
                                      <p:tavLst>
                                        <p:tav tm="0">
                                          <p:val>
                                            <p:strVal val="ppt_y"/>
                                          </p:val>
                                        </p:tav>
                                        <p:tav tm="100000">
                                          <p:val>
                                            <p:strVal val="0-ppt_h/2"/>
                                          </p:val>
                                        </p:tav>
                                      </p:tavLst>
                                    </p:anim>
                                    <p:set>
                                      <p:cBhvr>
                                        <p:cTn id="16" dur="1" fill="hold">
                                          <p:stCondLst>
                                            <p:cond delay="1999"/>
                                          </p:stCondLst>
                                        </p:cTn>
                                        <p:tgtEl>
                                          <p:spTgt spid="36866"/>
                                        </p:tgtEl>
                                        <p:attrNameLst>
                                          <p:attrName>style.visibility</p:attrName>
                                        </p:attrNameLst>
                                      </p:cBhvr>
                                      <p:to>
                                        <p:strVal val="hidden"/>
                                      </p:to>
                                    </p:set>
                                  </p:childTnLst>
                                </p:cTn>
                              </p:par>
                              <p:par>
                                <p:cTn id="17" presetID="6" presetClass="emph" presetSubtype="0" fill="hold" nodeType="withEffect">
                                  <p:stCondLst>
                                    <p:cond delay="0"/>
                                  </p:stCondLst>
                                  <p:iterate type="lt">
                                    <p:tmPct val="0"/>
                                  </p:iterate>
                                  <p:childTnLst>
                                    <p:animScale>
                                      <p:cBhvr>
                                        <p:cTn id="18" dur="500" fill="hold"/>
                                        <p:tgtEl>
                                          <p:spTgt spid="36866"/>
                                        </p:tgtEl>
                                      </p:cBhvr>
                                      <p:by x="25000" y="25000"/>
                                    </p:animScale>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7"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a:bodyPr>
          <a:lstStyle/>
          <a:p>
            <a:r>
              <a:rPr lang="en-US" dirty="0" smtClean="0"/>
              <a:t>From Chapter 9:  “Who Is Your Target?”</a:t>
            </a:r>
          </a:p>
          <a:p>
            <a:pPr lvl="1"/>
            <a:r>
              <a:rPr lang="en-US" dirty="0" smtClean="0"/>
              <a:t>“For your church to be most effective in evangelism you must decide on a target…While your church may never be able to reach everyone, it is especially suited to reaching certain types of people.  Knowing who you’re trying to reach makes evangelism much easier.” (p. 157)</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1"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anim calcmode="lin" valueType="num">
                                      <p:cBhvr>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7"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a:bodyPr>
          <a:lstStyle/>
          <a:p>
            <a:r>
              <a:rPr lang="en-US" dirty="0" smtClean="0"/>
              <a:t>From Chapter 9:  “Who Is Your Target?”</a:t>
            </a:r>
          </a:p>
          <a:p>
            <a:pPr lvl="1"/>
            <a:r>
              <a:rPr lang="en-US" dirty="0" smtClean="0"/>
              <a:t>“Personalize Your Target”</a:t>
            </a:r>
          </a:p>
          <a:p>
            <a:pPr lvl="2"/>
            <a:r>
              <a:rPr lang="en-US" dirty="0" smtClean="0"/>
              <a:t>“Create a composite profile of the typical </a:t>
            </a:r>
            <a:r>
              <a:rPr lang="en-US" dirty="0" err="1" smtClean="0"/>
              <a:t>unchurched</a:t>
            </a:r>
            <a:r>
              <a:rPr lang="en-US" dirty="0" smtClean="0"/>
              <a:t> person your church wants to reach…make it easier for members of your church to understand who your target is…At Saddleback, we’ve named our composite profile ‘Saddleback Sam.’  Most of our members would have no problem describing Sam.  We discuss him in detail in every membership class.” (p. 169)</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anim calcmode="lin" valueType="num">
                                      <p:cBhvr>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anim calcmode="lin" valueType="num">
                                      <p:cBhvr>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7" name="Picture 2" descr="http://media.zondervan.com/images/product/original/9780310261698.JPG"/>
          <p:cNvPicPr>
            <a:picLocks noChangeAspect="1" noChangeArrowheads="1"/>
          </p:cNvPicPr>
          <p:nvPr/>
        </p:nvPicPr>
        <p:blipFill>
          <a:blip r:embed="rId2" cstate="print">
            <a:lum bright="-10000" contrast="3000"/>
          </a:blip>
          <a:srcRect l="7747" r="7657"/>
          <a:stretch>
            <a:fillRect/>
          </a:stretch>
        </p:blipFill>
        <p:spPr bwMode="auto">
          <a:xfrm rot="20953385">
            <a:off x="7511179" y="49596"/>
            <a:ext cx="1827925" cy="2160761"/>
          </a:xfrm>
          <a:prstGeom prst="rect">
            <a:avLst/>
          </a:prstGeom>
          <a:noFill/>
        </p:spPr>
      </p:pic>
      <p:sp>
        <p:nvSpPr>
          <p:cNvPr id="4" name="Rectangle 3"/>
          <p:cNvSpPr/>
          <p:nvPr/>
        </p:nvSpPr>
        <p:spPr>
          <a:xfrm>
            <a:off x="67212" y="39469"/>
            <a:ext cx="8702895" cy="646331"/>
          </a:xfrm>
          <a:prstGeom prst="rect">
            <a:avLst/>
          </a:prstGeom>
          <a:noFill/>
        </p:spPr>
        <p:txBody>
          <a:bodyPr wrap="non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Their Philosophy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“Textbook”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2"/>
          <p:cNvSpPr>
            <a:spLocks noGrp="1"/>
          </p:cNvSpPr>
          <p:nvPr>
            <p:ph idx="1"/>
          </p:nvPr>
        </p:nvSpPr>
        <p:spPr>
          <a:xfrm>
            <a:off x="228600" y="762000"/>
            <a:ext cx="8763000" cy="6096000"/>
          </a:xfrm>
          <a:noFill/>
        </p:spPr>
        <p:txBody>
          <a:bodyPr>
            <a:normAutofit/>
          </a:bodyPr>
          <a:lstStyle/>
          <a:p>
            <a:r>
              <a:rPr lang="en-US" dirty="0" smtClean="0"/>
              <a:t>From Chapter 9:  “Who Is Your Target?”</a:t>
            </a:r>
          </a:p>
          <a:p>
            <a:pPr lvl="1"/>
            <a:r>
              <a:rPr lang="en-US" dirty="0" smtClean="0"/>
              <a:t>“Personalize Your Target”</a:t>
            </a:r>
          </a:p>
          <a:p>
            <a:pPr lvl="2"/>
            <a:r>
              <a:rPr lang="en-US" dirty="0" smtClean="0"/>
              <a:t>“Saddleback Sam is the typical </a:t>
            </a:r>
            <a:r>
              <a:rPr lang="en-US" dirty="0" err="1" smtClean="0"/>
              <a:t>unchurched</a:t>
            </a:r>
            <a:r>
              <a:rPr lang="en-US" dirty="0" smtClean="0"/>
              <a:t> man who lives in our area.  His age is late thirties or early forties.  He has a college degree and may have an advanced degree…He is married to Saddleback Samantha, and they have two kids, Steve and Sally.  Surveys show that Sam likes his job, he likes where he lives, and he thinks he's enjoying life more now than he was five years ago. He's self-satisfied, even smug, about his station in life.  He's either a professional, a manager, or a successful entrepreneur.  Sam is among the most affluent of Americans, but he carries a lot of debt, especially due to the price of his home.” (p. 169)</a:t>
            </a:r>
            <a:endParaRPr lang="en-US"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1712</TotalTime>
  <Words>2533</Words>
  <Application>Microsoft Office PowerPoint</Application>
  <PresentationFormat>On-screen Show (4:3)</PresentationFormat>
  <Paragraphs>133</Paragraphs>
  <Slides>27</Slides>
  <Notes>0</Notes>
  <HiddenSlides>0</HiddenSlides>
  <MMClips>0</MMClips>
  <ScaleCrop>false</ScaleCrop>
  <HeadingPairs>
    <vt:vector size="4" baseType="variant">
      <vt:variant>
        <vt:lpstr>Theme</vt:lpstr>
      </vt:variant>
      <vt:variant>
        <vt:i4>10</vt:i4>
      </vt:variant>
      <vt:variant>
        <vt:lpstr>Slide Titles</vt:lpstr>
      </vt:variant>
      <vt:variant>
        <vt:i4>27</vt:i4>
      </vt:variant>
    </vt:vector>
  </HeadingPairs>
  <TitlesOfParts>
    <vt:vector size="37"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Slide 1</vt:lpstr>
      <vt:lpstr>What This Class Is NOT Intended to Do</vt:lpstr>
      <vt:lpstr>What This Class Is Intended to Do</vt:lpstr>
      <vt:lpstr>Their Philosophy</vt:lpstr>
      <vt:lpstr>Their  Philosophy</vt:lpstr>
      <vt:lpstr>Slide 6</vt:lpstr>
      <vt:lpstr>Slide 7</vt:lpstr>
      <vt:lpstr>Slide 8</vt:lpstr>
      <vt:lpstr>Slide 9</vt:lpstr>
      <vt:lpstr>Slide 10</vt:lpstr>
      <vt:lpstr>Slide 11</vt:lpstr>
      <vt:lpstr>Slide 12</vt:lpstr>
      <vt:lpstr>Slide 13</vt:lpstr>
      <vt:lpstr>The Teachings of Scripture on Evangelism</vt:lpstr>
      <vt:lpstr>Slide 15</vt:lpstr>
      <vt:lpstr>Slide 16</vt:lpstr>
      <vt:lpstr>Slide 17</vt:lpstr>
      <vt:lpstr>Their  Philosophy</vt:lpstr>
      <vt:lpstr>Their  Philosophy</vt:lpstr>
      <vt:lpstr>The Teachings of Scripture on Worship</vt:lpstr>
      <vt:lpstr>Slide 21</vt:lpstr>
      <vt:lpstr>Slide 22</vt:lpstr>
      <vt:lpstr>Slide 23</vt:lpstr>
      <vt:lpstr>Slide 24</vt:lpstr>
      <vt:lpstr>Slide 25</vt:lpstr>
      <vt:lpstr>Slide 26</vt:lpstr>
      <vt:lpstr>The Teachings of Scripture on  Music in Worship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dc:creator>
  <cp:lastModifiedBy>David</cp:lastModifiedBy>
  <cp:revision>62</cp:revision>
  <dcterms:created xsi:type="dcterms:W3CDTF">2012-07-04T13:42:53Z</dcterms:created>
  <dcterms:modified xsi:type="dcterms:W3CDTF">2012-08-15T22:50:29Z</dcterms:modified>
</cp:coreProperties>
</file>