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63"/>
  </p:handoutMasterIdLst>
  <p:sldIdLst>
    <p:sldId id="257" r:id="rId2"/>
    <p:sldId id="267" r:id="rId3"/>
    <p:sldId id="268" r:id="rId4"/>
    <p:sldId id="348" r:id="rId5"/>
    <p:sldId id="347" r:id="rId6"/>
    <p:sldId id="306" r:id="rId7"/>
    <p:sldId id="307" r:id="rId8"/>
    <p:sldId id="309" r:id="rId9"/>
    <p:sldId id="316" r:id="rId10"/>
    <p:sldId id="317" r:id="rId11"/>
    <p:sldId id="322" r:id="rId12"/>
    <p:sldId id="323" r:id="rId13"/>
    <p:sldId id="331" r:id="rId14"/>
    <p:sldId id="345" r:id="rId15"/>
    <p:sldId id="338" r:id="rId16"/>
    <p:sldId id="351" r:id="rId17"/>
    <p:sldId id="308" r:id="rId18"/>
    <p:sldId id="310" r:id="rId19"/>
    <p:sldId id="311" r:id="rId20"/>
    <p:sldId id="312" r:id="rId21"/>
    <p:sldId id="328" r:id="rId22"/>
    <p:sldId id="289" r:id="rId23"/>
    <p:sldId id="330" r:id="rId24"/>
    <p:sldId id="350" r:id="rId25"/>
    <p:sldId id="339" r:id="rId26"/>
    <p:sldId id="354" r:id="rId27"/>
    <p:sldId id="341" r:id="rId28"/>
    <p:sldId id="342" r:id="rId29"/>
    <p:sldId id="337" r:id="rId30"/>
    <p:sldId id="344" r:id="rId31"/>
    <p:sldId id="360" r:id="rId32"/>
    <p:sldId id="318" r:id="rId33"/>
    <p:sldId id="319" r:id="rId34"/>
    <p:sldId id="320" r:id="rId35"/>
    <p:sldId id="321" r:id="rId36"/>
    <p:sldId id="359" r:id="rId37"/>
    <p:sldId id="287" r:id="rId38"/>
    <p:sldId id="324" r:id="rId39"/>
    <p:sldId id="325" r:id="rId40"/>
    <p:sldId id="326" r:id="rId41"/>
    <p:sldId id="329" r:id="rId42"/>
    <p:sldId id="332" r:id="rId43"/>
    <p:sldId id="333" r:id="rId44"/>
    <p:sldId id="334" r:id="rId45"/>
    <p:sldId id="335" r:id="rId46"/>
    <p:sldId id="293" r:id="rId47"/>
    <p:sldId id="346" r:id="rId48"/>
    <p:sldId id="294" r:id="rId49"/>
    <p:sldId id="336" r:id="rId50"/>
    <p:sldId id="295" r:id="rId51"/>
    <p:sldId id="353" r:id="rId52"/>
    <p:sldId id="340" r:id="rId53"/>
    <p:sldId id="343" r:id="rId54"/>
    <p:sldId id="349" r:id="rId55"/>
    <p:sldId id="355" r:id="rId56"/>
    <p:sldId id="313" r:id="rId57"/>
    <p:sldId id="314" r:id="rId58"/>
    <p:sldId id="327" r:id="rId59"/>
    <p:sldId id="315" r:id="rId60"/>
    <p:sldId id="356" r:id="rId61"/>
    <p:sldId id="285" r:id="rId62"/>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A2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1524" y="-103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275" y="0"/>
            <a:ext cx="3043238" cy="465138"/>
          </a:xfrm>
          <a:prstGeom prst="rect">
            <a:avLst/>
          </a:prstGeom>
        </p:spPr>
        <p:txBody>
          <a:bodyPr vert="horz" lIns="91440" tIns="45720" rIns="91440" bIns="45720" rtlCol="0"/>
          <a:lstStyle>
            <a:lvl1pPr algn="r">
              <a:defRPr sz="1200"/>
            </a:lvl1pPr>
          </a:lstStyle>
          <a:p>
            <a:fld id="{71DF1510-F5A3-4FC6-B024-17C6EB412307}" type="datetimeFigureOut">
              <a:rPr lang="en-US" smtClean="0"/>
              <a:pPr/>
              <a:t>8/8/2012</a:t>
            </a:fld>
            <a:endParaRPr lang="en-US"/>
          </a:p>
        </p:txBody>
      </p:sp>
      <p:sp>
        <p:nvSpPr>
          <p:cNvPr id="4" name="Footer Placeholder 3"/>
          <p:cNvSpPr>
            <a:spLocks noGrp="1"/>
          </p:cNvSpPr>
          <p:nvPr>
            <p:ph type="ftr" sz="quarter" idx="2"/>
          </p:nvPr>
        </p:nvSpPr>
        <p:spPr>
          <a:xfrm>
            <a:off x="0" y="8842375"/>
            <a:ext cx="3043238"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5138"/>
          </a:xfrm>
          <a:prstGeom prst="rect">
            <a:avLst/>
          </a:prstGeom>
        </p:spPr>
        <p:txBody>
          <a:bodyPr vert="horz" lIns="91440" tIns="45720" rIns="91440" bIns="45720" rtlCol="0" anchor="b"/>
          <a:lstStyle>
            <a:lvl1pPr algn="r">
              <a:defRPr sz="1200"/>
            </a:lvl1pPr>
          </a:lstStyle>
          <a:p>
            <a:fld id="{98DC5400-BBD2-4E0F-A6FB-57B87927718D}"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074" name="Picture 2" descr="\\pblfpr\users\David\_Graphics\Lesson-Event PPT Graphics\Community Churches in Light of Scripture.jpg"/>
          <p:cNvPicPr>
            <a:picLocks noChangeAspect="1" noChangeArrowheads="1"/>
          </p:cNvPicPr>
          <p:nvPr userDrawn="1"/>
        </p:nvPicPr>
        <p:blipFill>
          <a:blip r:embed="rId2" cstate="print"/>
          <a:srcRect/>
          <a:stretch>
            <a:fillRect/>
          </a:stretch>
        </p:blipFill>
        <p:spPr bwMode="auto">
          <a:xfrm>
            <a:off x="0" y="0"/>
            <a:ext cx="9144000" cy="6862740"/>
          </a:xfrm>
          <a:prstGeom prst="rect">
            <a:avLst/>
          </a:prstGeom>
          <a:noFill/>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6C008C-323D-493E-8365-5A0B6C60CDB3}" type="datetimeFigureOut">
              <a:rPr lang="en-US" smtClean="0"/>
              <a:pPr/>
              <a:t>8/8/2012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C179FB-978B-482F-9BF0-53CE45E3322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96C008C-323D-493E-8365-5A0B6C60CDB3}" type="datetimeFigureOut">
              <a:rPr lang="en-US" smtClean="0"/>
              <a:pPr/>
              <a:t>8/8/2012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C179FB-978B-482F-9BF0-53CE45E33226}"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6C008C-323D-493E-8365-5A0B6C60CDB3}" type="datetimeFigureOut">
              <a:rPr lang="en-US" smtClean="0"/>
              <a:pPr/>
              <a:t>8/8/2012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7C179FB-978B-482F-9BF0-53CE45E33226}"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6C008C-323D-493E-8365-5A0B6C60CDB3}" type="datetimeFigureOut">
              <a:rPr lang="en-US" smtClean="0"/>
              <a:pPr/>
              <a:t>8/8/2012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7C179FB-978B-482F-9BF0-53CE45E33226}"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6C008C-323D-493E-8365-5A0B6C60CDB3}" type="datetimeFigureOut">
              <a:rPr lang="en-US" smtClean="0"/>
              <a:pPr/>
              <a:t>8/8/2012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7C179FB-978B-482F-9BF0-53CE45E33226}"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6C008C-323D-493E-8365-5A0B6C60CDB3}" type="datetimeFigureOut">
              <a:rPr lang="en-US" smtClean="0"/>
              <a:pPr/>
              <a:t>8/8/2012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C179FB-978B-482F-9BF0-53CE45E33226}"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6C008C-323D-493E-8365-5A0B6C60CDB3}" type="datetimeFigureOut">
              <a:rPr lang="en-US" smtClean="0"/>
              <a:pPr/>
              <a:t>8/8/2012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7C179FB-978B-482F-9BF0-53CE45E33226}"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6C008C-323D-493E-8365-5A0B6C60CDB3}" type="datetimeFigureOut">
              <a:rPr lang="en-US" smtClean="0"/>
              <a:pPr/>
              <a:t>8/8/2012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C179FB-978B-482F-9BF0-53CE45E33226}"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6C008C-323D-493E-8365-5A0B6C60CDB3}" type="datetimeFigureOut">
              <a:rPr lang="en-US" smtClean="0"/>
              <a:pPr/>
              <a:t>8/8/2012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C179FB-978B-482F-9BF0-53CE45E3322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2" descr="\\pblfpr\users\David\_Graphics\Bibles\bible6.jpg"/>
          <p:cNvPicPr>
            <a:picLocks noChangeAspect="1" noChangeArrowheads="1"/>
          </p:cNvPicPr>
          <p:nvPr userDrawn="1"/>
        </p:nvPicPr>
        <p:blipFill>
          <a:blip r:embed="rId2" cstate="print">
            <a:lum bright="45000" contrast="-45000"/>
          </a:blip>
          <a:srcRect l="1573" r="4047"/>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76200" y="76200"/>
            <a:ext cx="8991600" cy="914400"/>
          </a:xfrm>
        </p:spPr>
        <p:txBody>
          <a:bodyPr/>
          <a:lstStyle>
            <a:lvl1pPr>
              <a:defRPr b="1">
                <a:solidFill>
                  <a:srgbClr val="000099"/>
                </a:solidFill>
                <a:effectLst>
                  <a:outerShdw blurRad="50800" dist="50800" dir="2700000" algn="ctr" rotWithShape="0">
                    <a:schemeClr val="bg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990600"/>
            <a:ext cx="8763000" cy="5867400"/>
          </a:xfrm>
        </p:spPr>
        <p:txBody>
          <a:bodyPr/>
          <a:lstStyle>
            <a:lvl1pPr>
              <a:defRPr sz="2800" b="1"/>
            </a:lvl1pPr>
            <a:lvl2pPr>
              <a:defRPr b="1">
                <a:solidFill>
                  <a:srgbClr val="000099"/>
                </a:solidFill>
              </a:defRPr>
            </a:lvl2pPr>
            <a:lvl3pPr>
              <a:defRPr b="1">
                <a:solidFill>
                  <a:srgbClr val="A20000"/>
                </a:solidFill>
              </a:defRPr>
            </a:lvl3pPr>
            <a:lvl4pPr>
              <a:defRPr b="1"/>
            </a:lvl4pPr>
            <a:lvl5pPr>
              <a:defRPr b="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2050" name="Picture 2" descr="\\pblfpr\users\David\_Graphics\Lesson-Event PPT Graphics\Community Church.jpg"/>
          <p:cNvPicPr>
            <a:picLocks noChangeAspect="1" noChangeArrowheads="1"/>
          </p:cNvPicPr>
          <p:nvPr userDrawn="1"/>
        </p:nvPicPr>
        <p:blipFill>
          <a:blip r:embed="rId2" cstate="print"/>
          <a:srcRect/>
          <a:stretch>
            <a:fillRect/>
          </a:stretch>
        </p:blipFill>
        <p:spPr bwMode="auto">
          <a:xfrm>
            <a:off x="0" y="0"/>
            <a:ext cx="9144001" cy="6858000"/>
          </a:xfrm>
          <a:prstGeom prst="rect">
            <a:avLst/>
          </a:prstGeom>
          <a:noFill/>
        </p:spPr>
      </p:pic>
      <p:sp>
        <p:nvSpPr>
          <p:cNvPr id="2" name="Title 1"/>
          <p:cNvSpPr>
            <a:spLocks noGrp="1"/>
          </p:cNvSpPr>
          <p:nvPr>
            <p:ph type="title"/>
          </p:nvPr>
        </p:nvSpPr>
        <p:spPr>
          <a:xfrm>
            <a:off x="228600" y="76200"/>
            <a:ext cx="8686800" cy="914400"/>
          </a:xfrm>
        </p:spPr>
        <p:txBody>
          <a:bodyPr>
            <a:normAutofit/>
          </a:bodyPr>
          <a:lstStyle>
            <a:lvl1pPr>
              <a:defRPr sz="40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990600"/>
            <a:ext cx="8686800" cy="5867400"/>
          </a:xfrm>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1026" name="Picture 2" descr="\\pblfpr\users\David\_Graphics\Willow Creek Worship.jpg"/>
          <p:cNvPicPr>
            <a:picLocks noChangeAspect="1" noChangeArrowheads="1"/>
          </p:cNvPicPr>
          <p:nvPr userDrawn="1"/>
        </p:nvPicPr>
        <p:blipFill>
          <a:blip r:embed="rId2" cstate="print"/>
          <a:srcRect r="28676"/>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0" y="0"/>
            <a:ext cx="9144000" cy="838200"/>
          </a:xfrm>
          <a:solidFill>
            <a:schemeClr val="tx1">
              <a:alpha val="51000"/>
            </a:schemeClr>
          </a:solidFill>
        </p:spPr>
        <p:txBody>
          <a:bodyPr>
            <a:normAutofit/>
          </a:bodyPr>
          <a:lstStyle>
            <a:lvl1pPr>
              <a:defRPr sz="40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838200"/>
            <a:ext cx="8686800" cy="5867400"/>
          </a:xfrm>
          <a:solidFill>
            <a:schemeClr val="tx1">
              <a:alpha val="78000"/>
            </a:schemeClr>
          </a:solid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anim calcmode="lin" valueType="num">
                                      <p:cBhvr>
                                        <p:cTn id="8" dur="500" fill="hold"/>
                                        <p:tgtEl>
                                          <p:spTgt spid="3">
                                            <p:bg/>
                                          </p:spTgt>
                                        </p:tgtEl>
                                        <p:attrNameLst>
                                          <p:attrName>ppt_x</p:attrName>
                                        </p:attrNameLst>
                                      </p:cBhvr>
                                      <p:tavLst>
                                        <p:tav tm="0">
                                          <p:val>
                                            <p:strVal val="#ppt_x"/>
                                          </p:val>
                                        </p:tav>
                                        <p:tav tm="100000">
                                          <p:val>
                                            <p:strVal val="#ppt_x"/>
                                          </p:val>
                                        </p:tav>
                                      </p:tavLst>
                                    </p:anim>
                                    <p:anim calcmode="lin" valueType="num">
                                      <p:cBhvr>
                                        <p:cTn id="9" dur="5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anim calcmode="lin" valueType="num">
                                      <p:cBhvr>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anim calcmode="lin" valueType="num">
                                      <p:cBhvr>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500"/>
                                        <p:tgtEl>
                                          <p:spTgt spid="3">
                                            <p:txEl>
                                              <p:pRg st="2" end="2"/>
                                            </p:txEl>
                                          </p:spTgt>
                                        </p:tgtEl>
                                      </p:cBhvr>
                                    </p:animEffect>
                                    <p:anim calcmode="lin" valueType="num">
                                      <p:cBhvr>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anim calcmode="lin" valueType="num">
                                      <p:cBhvr>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anim calcmode="lin" valueType="num">
                                      <p:cBhvr>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2050" name="Picture 2" descr="\\pblfpr\users\David\_Graphics\saddleback-church-overdrive-inside.jpg"/>
          <p:cNvPicPr>
            <a:picLocks noChangeAspect="1" noChangeArrowheads="1"/>
          </p:cNvPicPr>
          <p:nvPr userDrawn="1"/>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0" y="0"/>
            <a:ext cx="9144000" cy="838200"/>
          </a:xfrm>
          <a:noFill/>
        </p:spPr>
        <p:txBody>
          <a:bodyPr>
            <a:normAutofit/>
          </a:bodyPr>
          <a:lstStyle>
            <a:lvl1pPr>
              <a:defRPr sz="40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838200"/>
            <a:ext cx="8686800" cy="5867400"/>
          </a:xfrm>
          <a:solidFill>
            <a:schemeClr val="tx1">
              <a:alpha val="78000"/>
            </a:schemeClr>
          </a:solid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anim calcmode="lin" valueType="num">
                                      <p:cBhvr>
                                        <p:cTn id="8" dur="500" fill="hold"/>
                                        <p:tgtEl>
                                          <p:spTgt spid="3">
                                            <p:bg/>
                                          </p:spTgt>
                                        </p:tgtEl>
                                        <p:attrNameLst>
                                          <p:attrName>ppt_x</p:attrName>
                                        </p:attrNameLst>
                                      </p:cBhvr>
                                      <p:tavLst>
                                        <p:tav tm="0">
                                          <p:val>
                                            <p:strVal val="#ppt_x"/>
                                          </p:val>
                                        </p:tav>
                                        <p:tav tm="100000">
                                          <p:val>
                                            <p:strVal val="#ppt_x"/>
                                          </p:val>
                                        </p:tav>
                                      </p:tavLst>
                                    </p:anim>
                                    <p:anim calcmode="lin" valueType="num">
                                      <p:cBhvr>
                                        <p:cTn id="9" dur="5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anim calcmode="lin" valueType="num">
                                      <p:cBhvr>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anim calcmode="lin" valueType="num">
                                      <p:cBhvr>
                                        <p:cTn id="2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500"/>
                                        <p:tgtEl>
                                          <p:spTgt spid="3">
                                            <p:txEl>
                                              <p:pRg st="2" end="2"/>
                                            </p:txEl>
                                          </p:spTgt>
                                        </p:tgtEl>
                                      </p:cBhvr>
                                    </p:animEffect>
                                    <p:anim calcmode="lin" valueType="num">
                                      <p:cBhvr>
                                        <p:cTn id="2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anim calcmode="lin" valueType="num">
                                      <p:cBhvr>
                                        <p:cTn id="3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anim calcmode="lin" valueType="num">
                                      <p:cBhvr>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48400" y="0"/>
            <a:ext cx="2895600" cy="1752600"/>
          </a:xfrm>
          <a:noFill/>
        </p:spPr>
        <p:txBody>
          <a:bodyPr>
            <a:noAutofit/>
          </a:bodyPr>
          <a:lstStyle>
            <a:lvl1pPr>
              <a:defRPr sz="36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752600"/>
            <a:ext cx="8686800" cy="5105400"/>
          </a:xfrm>
          <a:no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26" name="Picture 2" descr="\\pblfpr\users\David\_Files\Denominations\Community Church\Willow_Creek_Community_Church_sign.jpg"/>
          <p:cNvPicPr>
            <a:picLocks noChangeAspect="1" noChangeArrowheads="1"/>
          </p:cNvPicPr>
          <p:nvPr userDrawn="1"/>
        </p:nvPicPr>
        <p:blipFill>
          <a:blip r:embed="rId2" cstate="print"/>
          <a:srcRect l="12718" t="28152" r="31838" b="18358"/>
          <a:stretch>
            <a:fillRect/>
          </a:stretch>
        </p:blipFill>
        <p:spPr bwMode="auto">
          <a:xfrm>
            <a:off x="0" y="0"/>
            <a:ext cx="6248400" cy="176083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5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48400" y="0"/>
            <a:ext cx="2895600" cy="1752600"/>
          </a:xfrm>
          <a:noFill/>
        </p:spPr>
        <p:txBody>
          <a:bodyPr>
            <a:noAutofit/>
          </a:bodyPr>
          <a:lstStyle>
            <a:lvl1pPr>
              <a:defRPr sz="36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752600"/>
            <a:ext cx="8686800" cy="5105400"/>
          </a:xfrm>
          <a:no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2050" name="Picture 2" descr="\\pblfpr\users\David\_Files\Denominations\Community Church\Saddleback Church sign2.jpg"/>
          <p:cNvPicPr>
            <a:picLocks noChangeAspect="1" noChangeArrowheads="1"/>
          </p:cNvPicPr>
          <p:nvPr userDrawn="1"/>
        </p:nvPicPr>
        <p:blipFill>
          <a:blip r:embed="rId2" cstate="print">
            <a:lum bright="10000" contrast="5000"/>
          </a:blip>
          <a:srcRect l="8023" t="36787" r="6512" b="31250"/>
          <a:stretch>
            <a:fillRect/>
          </a:stretch>
        </p:blipFill>
        <p:spPr bwMode="auto">
          <a:xfrm>
            <a:off x="0" y="0"/>
            <a:ext cx="6248400" cy="1752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48400" y="0"/>
            <a:ext cx="2895600" cy="1752600"/>
          </a:xfrm>
          <a:noFill/>
        </p:spPr>
        <p:txBody>
          <a:bodyPr>
            <a:noAutofit/>
          </a:bodyPr>
          <a:lstStyle>
            <a:lvl1pPr>
              <a:defRPr sz="36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752600"/>
            <a:ext cx="8686800" cy="5105400"/>
          </a:xfrm>
          <a:no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26" name="Picture 2" descr="J:\DCIM\101MSDCF\DSC00207.JPG"/>
          <p:cNvPicPr>
            <a:picLocks noChangeAspect="1" noChangeArrowheads="1"/>
          </p:cNvPicPr>
          <p:nvPr userDrawn="1"/>
        </p:nvPicPr>
        <p:blipFill>
          <a:blip r:embed="rId2" cstate="print"/>
          <a:srcRect l="27851" t="36158" r="26942" b="46906"/>
          <a:stretch>
            <a:fillRect/>
          </a:stretch>
        </p:blipFill>
        <p:spPr bwMode="auto">
          <a:xfrm>
            <a:off x="0" y="0"/>
            <a:ext cx="6248400" cy="175564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7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48400" y="0"/>
            <a:ext cx="2895600" cy="1752600"/>
          </a:xfrm>
          <a:noFill/>
        </p:spPr>
        <p:txBody>
          <a:bodyPr>
            <a:noAutofit/>
          </a:bodyPr>
          <a:lstStyle>
            <a:lvl1pPr>
              <a:defRPr sz="3600" b="1">
                <a:solidFill>
                  <a:schemeClr val="bg1"/>
                </a:solidFill>
                <a:effectLst>
                  <a:outerShdw blurRad="50800" dist="50800" dir="2700000" algn="ctr" rotWithShape="0">
                    <a:schemeClr val="tx1"/>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228600" y="1752600"/>
            <a:ext cx="8686800" cy="5105400"/>
          </a:xfrm>
          <a:noFill/>
        </p:spPr>
        <p:txBody>
          <a:bodyPr/>
          <a:lstStyle>
            <a:lvl1pPr>
              <a:defRPr sz="2800" b="1">
                <a:solidFill>
                  <a:srgbClr val="FFFF00"/>
                </a:solidFill>
                <a:effectLst>
                  <a:outerShdw blurRad="50800" dist="50800" dir="2700000" algn="ctr" rotWithShape="0">
                    <a:schemeClr val="tx1"/>
                  </a:outerShdw>
                </a:effectLst>
              </a:defRPr>
            </a:lvl1pPr>
            <a:lvl2pPr>
              <a:defRPr b="1">
                <a:solidFill>
                  <a:schemeClr val="bg1"/>
                </a:solidFill>
                <a:effectLst>
                  <a:outerShdw blurRad="50800" dist="50800" dir="2700000" algn="ctr" rotWithShape="0">
                    <a:schemeClr val="tx1"/>
                  </a:outerShdw>
                </a:effectLst>
              </a:defRPr>
            </a:lvl2pPr>
            <a:lvl3pPr>
              <a:defRPr b="1">
                <a:solidFill>
                  <a:schemeClr val="accent6">
                    <a:lumMod val="40000"/>
                    <a:lumOff val="60000"/>
                  </a:schemeClr>
                </a:solidFill>
                <a:effectLst>
                  <a:outerShdw blurRad="50800" dist="50800" dir="2700000" algn="ctr" rotWithShape="0">
                    <a:schemeClr val="tx1"/>
                  </a:outerShdw>
                </a:effectLst>
              </a:defRPr>
            </a:lvl3pPr>
            <a:lvl4pPr>
              <a:defRPr b="1">
                <a:solidFill>
                  <a:schemeClr val="bg1"/>
                </a:solidFill>
                <a:effectLst>
                  <a:outerShdw blurRad="50800" dist="50800" dir="2700000" algn="ctr" rotWithShape="0">
                    <a:schemeClr val="tx1"/>
                  </a:outerShdw>
                </a:effectLst>
              </a:defRPr>
            </a:lvl4pPr>
            <a:lvl5pPr>
              <a:defRPr b="1">
                <a:solidFill>
                  <a:schemeClr val="bg1"/>
                </a:solidFill>
                <a:effectLst>
                  <a:outerShdw blurRad="50800" dist="50800" dir="2700000" algn="ctr" rotWithShape="0">
                    <a:schemeClr val="tx1"/>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4098" name="Picture 2" descr="\\pblfpr\users\David\_Files\Denominations\Community Church\Lakewood Church sign.jpg"/>
          <p:cNvPicPr>
            <a:picLocks noChangeAspect="1" noChangeArrowheads="1"/>
          </p:cNvPicPr>
          <p:nvPr userDrawn="1"/>
        </p:nvPicPr>
        <p:blipFill>
          <a:blip r:embed="rId2" cstate="print"/>
          <a:srcRect t="14062" r="12109" b="43750"/>
          <a:stretch>
            <a:fillRect/>
          </a:stretch>
        </p:blipFill>
        <p:spPr bwMode="auto">
          <a:xfrm>
            <a:off x="1371600" y="0"/>
            <a:ext cx="4876800" cy="1755648"/>
          </a:xfrm>
          <a:prstGeom prst="rect">
            <a:avLst/>
          </a:prstGeom>
          <a:noFill/>
        </p:spPr>
      </p:pic>
      <p:pic>
        <p:nvPicPr>
          <p:cNvPr id="4099" name="Picture 3" descr="\\pblfpr\users\David\_Files\Denominations\Community Church\Joel-Osteen.jpg"/>
          <p:cNvPicPr>
            <a:picLocks noChangeAspect="1" noChangeArrowheads="1"/>
          </p:cNvPicPr>
          <p:nvPr userDrawn="1"/>
        </p:nvPicPr>
        <p:blipFill>
          <a:blip r:embed="rId3" cstate="print"/>
          <a:srcRect l="6246" b="39474"/>
          <a:stretch>
            <a:fillRect/>
          </a:stretch>
        </p:blipFill>
        <p:spPr bwMode="auto">
          <a:xfrm>
            <a:off x="0" y="0"/>
            <a:ext cx="2287711" cy="1752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500"/>
                                        <p:tgtEl>
                                          <p:spTgt spid="3">
                                            <p:txEl>
                                              <p:pRg st="4" end="4"/>
                                            </p:txEl>
                                          </p:spTgt>
                                        </p:tgtEl>
                                      </p:cBhvr>
                                    </p:animEffect>
                                    <p:anim calcmode="lin" valueType="num">
                                      <p:cBhvr>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tmplLst>
          <p:tmpl lvl="1">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1"/>
                          </p:val>
                        </p:tav>
                        <p:tav tm="100000">
                          <p:val>
                            <p:strVal val="#ppt_y"/>
                          </p:val>
                        </p:tav>
                      </p:tavLst>
                    </p:anim>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6C008C-323D-493E-8365-5A0B6C60CDB3}" type="datetimeFigureOut">
              <a:rPr lang="en-US" smtClean="0"/>
              <a:pPr/>
              <a:t>8/8/2012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C179FB-978B-482F-9BF0-53CE45E3322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2" r:id="rId5"/>
    <p:sldLayoutId id="2147483663" r:id="rId6"/>
    <p:sldLayoutId id="2147483664" r:id="rId7"/>
    <p:sldLayoutId id="2147483665" r:id="rId8"/>
    <p:sldLayoutId id="2147483666" r:id="rId9"/>
    <p:sldLayoutId id="2147483651" r:id="rId10"/>
    <p:sldLayoutId id="2147483652" r:id="rId11"/>
    <p:sldLayoutId id="2147483653" r:id="rId12"/>
    <p:sldLayoutId id="2147483654" r:id="rId13"/>
    <p:sldLayoutId id="2147483655" r:id="rId14"/>
    <p:sldLayoutId id="2147483656" r:id="rId15"/>
    <p:sldLayoutId id="2147483657" r:id="rId16"/>
    <p:sldLayoutId id="2147483658" r:id="rId17"/>
    <p:sldLayoutId id="2147483659"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 y="6027003"/>
            <a:ext cx="7162800" cy="830997"/>
          </a:xfrm>
          <a:prstGeom prst="rect">
            <a:avLst/>
          </a:prstGeom>
          <a:noFill/>
        </p:spPr>
        <p:txBody>
          <a:bodyPr wrap="square" rtlCol="0">
            <a:spAutoFit/>
          </a:bodyPr>
          <a:lstStyle/>
          <a:p>
            <a:r>
              <a:rPr lang="en-US" sz="2000" b="1" i="1" u="sng" dirty="0" smtClean="0">
                <a:solidFill>
                  <a:schemeClr val="bg1"/>
                </a:solidFill>
                <a:effectLst>
                  <a:outerShdw blurRad="50800" dist="50800" dir="2700000" algn="ctr" rotWithShape="0">
                    <a:schemeClr val="tx1"/>
                  </a:outerShdw>
                </a:effectLst>
                <a:latin typeface="Futura Lt BT" pitchFamily="34" charset="0"/>
              </a:rPr>
              <a:t>Lesson 5</a:t>
            </a:r>
            <a:r>
              <a:rPr lang="en-US" sz="2000" b="1" i="1" dirty="0" smtClean="0">
                <a:solidFill>
                  <a:schemeClr val="bg1"/>
                </a:solidFill>
                <a:effectLst>
                  <a:outerShdw blurRad="50800" dist="50800" dir="2700000" algn="ctr" rotWithShape="0">
                    <a:schemeClr val="tx1"/>
                  </a:outerShdw>
                </a:effectLst>
                <a:latin typeface="Futura Lt BT" pitchFamily="34" charset="0"/>
              </a:rPr>
              <a:t>:</a:t>
            </a:r>
          </a:p>
          <a:p>
            <a:r>
              <a:rPr lang="en-US" sz="2800" i="1" dirty="0" smtClean="0">
                <a:solidFill>
                  <a:schemeClr val="bg1"/>
                </a:solidFill>
                <a:effectLst>
                  <a:outerShdw blurRad="50800" dist="50800" dir="2700000" algn="ctr" rotWithShape="0">
                    <a:schemeClr val="tx1"/>
                  </a:outerShdw>
                </a:effectLst>
                <a:latin typeface="Futura Md BT" pitchFamily="34" charset="0"/>
              </a:rPr>
              <a:t>Their Teaching About Baptism</a:t>
            </a:r>
            <a:endParaRPr lang="en-US" sz="2800" i="1" dirty="0">
              <a:solidFill>
                <a:schemeClr val="bg1"/>
              </a:solidFill>
              <a:effectLst>
                <a:outerShdw blurRad="50800" dist="50800" dir="2700000" algn="ctr" rotWithShape="0">
                  <a:schemeClr val="tx1"/>
                </a:outerShdw>
              </a:effectLst>
              <a:latin typeface="Futura Md BT" pitchFamily="34" charset="0"/>
            </a:endParaRP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99"/>
          </a:solidFill>
        </p:spPr>
        <p:txBody>
          <a:bodyPr/>
          <a:lstStyle/>
          <a:p>
            <a:r>
              <a:rPr lang="en-US" dirty="0" smtClean="0"/>
              <a:t>What they teach about </a:t>
            </a:r>
            <a:r>
              <a:rPr lang="en-US" u="sng" dirty="0" smtClean="0"/>
              <a:t>BAPTISM</a:t>
            </a:r>
            <a:endParaRPr lang="en-US" u="sng" dirty="0"/>
          </a:p>
        </p:txBody>
      </p:sp>
      <p:sp>
        <p:nvSpPr>
          <p:cNvPr id="5" name="Content Placeholder 2"/>
          <p:cNvSpPr>
            <a:spLocks noGrp="1"/>
          </p:cNvSpPr>
          <p:nvPr>
            <p:ph idx="1"/>
          </p:nvPr>
        </p:nvSpPr>
        <p:spPr>
          <a:xfrm>
            <a:off x="228600" y="1752600"/>
            <a:ext cx="8763000" cy="5105400"/>
          </a:xfrm>
        </p:spPr>
        <p:txBody>
          <a:bodyPr>
            <a:normAutofit/>
          </a:bodyPr>
          <a:lstStyle/>
          <a:p>
            <a:r>
              <a:rPr lang="en-US" dirty="0" smtClean="0"/>
              <a:t>“Once someone professes </a:t>
            </a:r>
            <a:r>
              <a:rPr lang="en-US" u="sng" dirty="0" smtClean="0"/>
              <a:t>faith in Jesus Christ for salvation</a:t>
            </a:r>
            <a:r>
              <a:rPr lang="en-US" dirty="0" smtClean="0"/>
              <a:t>, the Bible says they should proclaim the life change that has occurred—the </a:t>
            </a:r>
            <a:r>
              <a:rPr lang="en-US" u="sng" dirty="0" smtClean="0"/>
              <a:t>watching world</a:t>
            </a:r>
            <a:r>
              <a:rPr lang="en-US" dirty="0" smtClean="0"/>
              <a:t> needs to know. Baptism has </a:t>
            </a:r>
            <a:r>
              <a:rPr lang="en-US" u="sng" dirty="0" smtClean="0"/>
              <a:t>always stood as a public testimony</a:t>
            </a:r>
            <a:r>
              <a:rPr lang="en-US" dirty="0" smtClean="0"/>
              <a:t> for people who have become believers in Christ.”</a:t>
            </a:r>
          </a:p>
          <a:p>
            <a:pPr lvl="1"/>
            <a:r>
              <a:rPr lang="en-US" dirty="0" smtClean="0"/>
              <a:t>http://www.willowcreek.org/southbarrington/go-deeper/baptism-a-communion</a:t>
            </a:r>
            <a:endParaRPr lang="en-US" dirty="0"/>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99"/>
          </a:solidFill>
        </p:spPr>
        <p:txBody>
          <a:bodyPr/>
          <a:lstStyle/>
          <a:p>
            <a:r>
              <a:rPr lang="en-US" dirty="0" smtClean="0"/>
              <a:t>What they teach about </a:t>
            </a:r>
            <a:r>
              <a:rPr lang="en-US" u="sng" dirty="0" smtClean="0"/>
              <a:t>BAPTISM</a:t>
            </a:r>
            <a:endParaRPr lang="en-US" u="sng" dirty="0"/>
          </a:p>
        </p:txBody>
      </p:sp>
      <p:pic>
        <p:nvPicPr>
          <p:cNvPr id="9218" name="Picture 2"/>
          <p:cNvPicPr>
            <a:picLocks noChangeAspect="1" noChangeArrowheads="1"/>
          </p:cNvPicPr>
          <p:nvPr/>
        </p:nvPicPr>
        <p:blipFill>
          <a:blip r:embed="rId2" cstate="print"/>
          <a:srcRect l="24662" t="20741" r="39859" b="28148"/>
          <a:stretch>
            <a:fillRect/>
          </a:stretch>
        </p:blipFill>
        <p:spPr bwMode="auto">
          <a:xfrm>
            <a:off x="1600200" y="1752600"/>
            <a:ext cx="6067287" cy="51054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99"/>
          </a:solidFill>
        </p:spPr>
        <p:txBody>
          <a:bodyPr/>
          <a:lstStyle/>
          <a:p>
            <a:r>
              <a:rPr lang="en-US" dirty="0" smtClean="0"/>
              <a:t>What they teach about </a:t>
            </a:r>
            <a:r>
              <a:rPr lang="en-US" u="sng" dirty="0" smtClean="0"/>
              <a:t>BAPTISM</a:t>
            </a:r>
            <a:endParaRPr lang="en-US" u="sng" dirty="0"/>
          </a:p>
        </p:txBody>
      </p:sp>
      <p:sp>
        <p:nvSpPr>
          <p:cNvPr id="5" name="Content Placeholder 2"/>
          <p:cNvSpPr>
            <a:spLocks noGrp="1"/>
          </p:cNvSpPr>
          <p:nvPr>
            <p:ph idx="1"/>
          </p:nvPr>
        </p:nvSpPr>
        <p:spPr>
          <a:xfrm>
            <a:off x="228600" y="1752600"/>
            <a:ext cx="8763000" cy="5105400"/>
          </a:xfrm>
        </p:spPr>
        <p:txBody>
          <a:bodyPr>
            <a:normAutofit/>
          </a:bodyPr>
          <a:lstStyle/>
          <a:p>
            <a:r>
              <a:rPr lang="en-US" dirty="0" smtClean="0"/>
              <a:t>“Baptism is an important step in your faith journey as a Christ follower and represents the </a:t>
            </a:r>
            <a:r>
              <a:rPr lang="en-US" u="sng" dirty="0" smtClean="0"/>
              <a:t>outward confession of an inward experience</a:t>
            </a:r>
            <a:r>
              <a:rPr lang="en-US" dirty="0" smtClean="0"/>
              <a:t>. Baptism is for those who </a:t>
            </a:r>
            <a:r>
              <a:rPr lang="en-US" u="sng" dirty="0" smtClean="0"/>
              <a:t>have accepted Christ as their personal savior</a:t>
            </a:r>
            <a:r>
              <a:rPr lang="en-US" dirty="0" smtClean="0"/>
              <a:t> and want to take this next step in obedience to Him. It is a spiritually significant act where we identify with the belief in Jesus’ death and resurrection.”</a:t>
            </a:r>
          </a:p>
          <a:p>
            <a:pPr lvl="1"/>
            <a:r>
              <a:rPr lang="en-US" dirty="0" smtClean="0"/>
              <a:t>http://studentimpact.com/baptism-march-11th/</a:t>
            </a:r>
            <a:endParaRPr lang="en-US" dirty="0"/>
          </a:p>
        </p:txBody>
      </p: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99"/>
          </a:solidFill>
        </p:spPr>
        <p:txBody>
          <a:bodyPr/>
          <a:lstStyle/>
          <a:p>
            <a:r>
              <a:rPr lang="en-US" dirty="0" smtClean="0"/>
              <a:t>What they teach about </a:t>
            </a:r>
            <a:r>
              <a:rPr lang="en-US" u="sng" dirty="0" smtClean="0"/>
              <a:t>BAPTISM</a:t>
            </a:r>
            <a:endParaRPr lang="en-US" dirty="0"/>
          </a:p>
        </p:txBody>
      </p:sp>
      <p:sp>
        <p:nvSpPr>
          <p:cNvPr id="4" name="Content Placeholder 3"/>
          <p:cNvSpPr>
            <a:spLocks noGrp="1"/>
          </p:cNvSpPr>
          <p:nvPr>
            <p:ph idx="1"/>
          </p:nvPr>
        </p:nvSpPr>
        <p:spPr>
          <a:xfrm>
            <a:off x="228600" y="2895600"/>
            <a:ext cx="8686800" cy="3962400"/>
          </a:xfrm>
        </p:spPr>
        <p:txBody>
          <a:bodyPr>
            <a:normAutofit/>
          </a:bodyPr>
          <a:lstStyle/>
          <a:p>
            <a:r>
              <a:rPr lang="en-US" dirty="0" smtClean="0"/>
              <a:t>“The purpose is to </a:t>
            </a:r>
            <a:r>
              <a:rPr lang="en-US" u="sng" dirty="0" smtClean="0"/>
              <a:t>publicly confess</a:t>
            </a:r>
            <a:r>
              <a:rPr lang="en-US" dirty="0" smtClean="0"/>
              <a:t> your personal commitment to Christ.”</a:t>
            </a:r>
          </a:p>
          <a:p>
            <a:pPr lvl="1"/>
            <a:r>
              <a:rPr lang="en-US" dirty="0" smtClean="0"/>
              <a:t>http://www.saddleback.com/aboutsaddleback/whatwebelieve/baptism/</a:t>
            </a:r>
            <a:endParaRPr lang="en-US" dirty="0"/>
          </a:p>
        </p:txBody>
      </p:sp>
      <p:pic>
        <p:nvPicPr>
          <p:cNvPr id="15362" name="Picture 2"/>
          <p:cNvPicPr>
            <a:picLocks noChangeAspect="1" noChangeArrowheads="1"/>
          </p:cNvPicPr>
          <p:nvPr/>
        </p:nvPicPr>
        <p:blipFill>
          <a:blip r:embed="rId2" cstate="print"/>
          <a:srcRect l="5970" t="46654" r="11940" b="43403"/>
          <a:stretch>
            <a:fillRect/>
          </a:stretch>
        </p:blipFill>
        <p:spPr bwMode="auto">
          <a:xfrm>
            <a:off x="0" y="1752599"/>
            <a:ext cx="9144000" cy="108065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99"/>
          </a:solidFill>
        </p:spPr>
        <p:txBody>
          <a:bodyPr/>
          <a:lstStyle/>
          <a:p>
            <a:r>
              <a:rPr lang="en-US" dirty="0" smtClean="0"/>
              <a:t>What they teach about </a:t>
            </a:r>
            <a:r>
              <a:rPr lang="en-US" u="sng" dirty="0" smtClean="0"/>
              <a:t>BAPTISM</a:t>
            </a:r>
            <a:endParaRPr lang="en-US" dirty="0"/>
          </a:p>
        </p:txBody>
      </p:sp>
      <p:sp>
        <p:nvSpPr>
          <p:cNvPr id="3" name="Content Placeholder 2"/>
          <p:cNvSpPr>
            <a:spLocks noGrp="1"/>
          </p:cNvSpPr>
          <p:nvPr>
            <p:ph idx="1"/>
          </p:nvPr>
        </p:nvSpPr>
        <p:spPr>
          <a:xfrm>
            <a:off x="228600" y="1752600"/>
            <a:ext cx="8915400" cy="5105400"/>
          </a:xfrm>
        </p:spPr>
        <p:txBody>
          <a:bodyPr>
            <a:normAutofit/>
          </a:bodyPr>
          <a:lstStyle/>
          <a:p>
            <a:r>
              <a:rPr lang="en-US" dirty="0" smtClean="0"/>
              <a:t>“The Bible teaches that baptism is the </a:t>
            </a:r>
            <a:r>
              <a:rPr lang="en-US" u="sng" dirty="0" smtClean="0"/>
              <a:t>first step of obedience</a:t>
            </a:r>
            <a:r>
              <a:rPr lang="en-US" dirty="0" smtClean="0"/>
              <a:t> after making a commitment to Christ. It is a spiritually empowering experience that God honors. Baptism allows Christ-followers to </a:t>
            </a:r>
            <a:r>
              <a:rPr lang="en-US" u="sng" dirty="0" smtClean="0"/>
              <a:t>communicate to the world</a:t>
            </a:r>
            <a:r>
              <a:rPr lang="en-US" dirty="0" smtClean="0"/>
              <a:t> their new commitment to Christ.”</a:t>
            </a:r>
          </a:p>
          <a:p>
            <a:pPr lvl="1"/>
            <a:r>
              <a:rPr lang="en-US" dirty="0" smtClean="0"/>
              <a:t>http://gochristfellowship.com/events/baptism/</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anim calcmode="lin" valueType="num">
                                      <p:cBhvr>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99"/>
          </a:solidFill>
        </p:spPr>
        <p:txBody>
          <a:bodyPr/>
          <a:lstStyle/>
          <a:p>
            <a:r>
              <a:rPr lang="en-US" dirty="0" smtClean="0"/>
              <a:t>What they teach about </a:t>
            </a:r>
            <a:r>
              <a:rPr lang="en-US" u="sng" dirty="0" smtClean="0"/>
              <a:t>BAPTISM</a:t>
            </a:r>
            <a:endParaRPr lang="en-US" dirty="0"/>
          </a:p>
        </p:txBody>
      </p:sp>
      <p:sp>
        <p:nvSpPr>
          <p:cNvPr id="3" name="Content Placeholder 2"/>
          <p:cNvSpPr>
            <a:spLocks noGrp="1"/>
          </p:cNvSpPr>
          <p:nvPr>
            <p:ph idx="1"/>
          </p:nvPr>
        </p:nvSpPr>
        <p:spPr>
          <a:xfrm>
            <a:off x="228600" y="1752600"/>
            <a:ext cx="8915400" cy="5105400"/>
          </a:xfrm>
        </p:spPr>
        <p:txBody>
          <a:bodyPr>
            <a:normAutofit/>
          </a:bodyPr>
          <a:lstStyle/>
          <a:p>
            <a:r>
              <a:rPr lang="en-US" dirty="0" smtClean="0"/>
              <a:t>“Baptism…is a </a:t>
            </a:r>
            <a:r>
              <a:rPr lang="en-US" u="sng" dirty="0" smtClean="0"/>
              <a:t>public expression</a:t>
            </a:r>
            <a:r>
              <a:rPr lang="en-US" dirty="0" smtClean="0"/>
              <a:t> of one who has embraced Jesus Christ as their Savior, Lord and King.  Baptism is an </a:t>
            </a:r>
            <a:r>
              <a:rPr lang="en-US" u="sng" dirty="0" smtClean="0"/>
              <a:t>outward expression of an inward grace </a:t>
            </a:r>
            <a:r>
              <a:rPr lang="en-US" dirty="0" smtClean="0"/>
              <a:t>received; it is a </a:t>
            </a:r>
            <a:r>
              <a:rPr lang="en-US" u="sng" dirty="0" smtClean="0"/>
              <a:t>demonstration</a:t>
            </a:r>
            <a:r>
              <a:rPr lang="en-US" dirty="0" smtClean="0"/>
              <a:t> of a life that has been changed forever; it is a telling of the gospel story that tells those witnessing baptism that that person has died, been buried with Christ and has been raised as a new life in Him…</a:t>
            </a:r>
          </a:p>
          <a:p>
            <a:pPr lvl="1"/>
            <a:r>
              <a:rPr lang="en-US" dirty="0" smtClean="0"/>
              <a:t>Click on the “Baptism” video under “Conversation 1” on http://gochristfellowship.com/adults/journey/</a:t>
            </a:r>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dirty="0" smtClean="0"/>
              <a:t>The Teachings of Scripture on Baptism</a:t>
            </a:r>
            <a:endParaRPr lang="en-US" dirty="0"/>
          </a:p>
        </p:txBody>
      </p:sp>
      <p:sp>
        <p:nvSpPr>
          <p:cNvPr id="3" name="Content Placeholder 2"/>
          <p:cNvSpPr>
            <a:spLocks noGrp="1"/>
          </p:cNvSpPr>
          <p:nvPr>
            <p:ph idx="1"/>
          </p:nvPr>
        </p:nvSpPr>
        <p:spPr>
          <a:xfrm>
            <a:off x="228600" y="990600"/>
            <a:ext cx="8915400" cy="5867400"/>
          </a:xfrm>
        </p:spPr>
        <p:txBody>
          <a:bodyPr>
            <a:normAutofit lnSpcReduction="10000"/>
          </a:bodyPr>
          <a:lstStyle/>
          <a:p>
            <a:r>
              <a:rPr lang="en-US" dirty="0" smtClean="0"/>
              <a:t>There </a:t>
            </a:r>
            <a:r>
              <a:rPr lang="en-US" dirty="0" smtClean="0"/>
              <a:t>is no New Testament authority or support of any kind </a:t>
            </a:r>
            <a:r>
              <a:rPr lang="en-US" dirty="0" smtClean="0"/>
              <a:t>to teach that baptism is merely an outward sign (to proclaim to the world) that someone has already been saved.</a:t>
            </a:r>
          </a:p>
          <a:p>
            <a:r>
              <a:rPr lang="en-US" dirty="0" smtClean="0"/>
              <a:t>Nowhere does the Bible depict baptism as a public display of one’s salvation obtained through faith.  If it did, what would have been the purpose of baptism in Acts 8:38 and Acts 16:33?</a:t>
            </a:r>
          </a:p>
          <a:p>
            <a:r>
              <a:rPr lang="en-US" dirty="0" smtClean="0"/>
              <a:t>Bible teaching is very plain and never refers to baptism in this way which man has invented and so frequently teaches. </a:t>
            </a:r>
          </a:p>
          <a:p>
            <a:r>
              <a:rPr lang="en-US" dirty="0" smtClean="0"/>
              <a:t>In the Bible, baptism ALWAYS precedes salvation (i.e., the washing away of sins), with no exceptions</a:t>
            </a:r>
            <a:endParaRPr lang="en-US" dirty="0" smtClean="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anim calcmode="lin" valueType="num">
                                      <p:cBhvr>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anim calcmode="lin" valueType="num">
                                      <p:cBhvr>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anim calcmode="lin" valueType="num">
                                      <p:cBhvr>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99"/>
          </a:solidFill>
        </p:spPr>
        <p:txBody>
          <a:bodyPr/>
          <a:lstStyle/>
          <a:p>
            <a:r>
              <a:rPr lang="en-US" dirty="0" smtClean="0"/>
              <a:t>What they teach about </a:t>
            </a:r>
            <a:r>
              <a:rPr lang="en-US" u="sng" dirty="0" smtClean="0"/>
              <a:t>BAPTISM</a:t>
            </a:r>
            <a:endParaRPr lang="en-US" u="sng" dirty="0"/>
          </a:p>
        </p:txBody>
      </p:sp>
      <p:pic>
        <p:nvPicPr>
          <p:cNvPr id="2050" name="Picture 2"/>
          <p:cNvPicPr>
            <a:picLocks noChangeAspect="1" noChangeArrowheads="1"/>
          </p:cNvPicPr>
          <p:nvPr/>
        </p:nvPicPr>
        <p:blipFill>
          <a:blip r:embed="rId2" cstate="print"/>
          <a:srcRect l="12980" t="7407" r="15197" b="52593"/>
          <a:stretch>
            <a:fillRect/>
          </a:stretch>
        </p:blipFill>
        <p:spPr bwMode="auto">
          <a:xfrm>
            <a:off x="0" y="1905000"/>
            <a:ext cx="9144000" cy="2974554"/>
          </a:xfrm>
          <a:prstGeom prst="rect">
            <a:avLst/>
          </a:prstGeom>
          <a:noFill/>
          <a:ln w="9525">
            <a:noFill/>
            <a:miter lim="800000"/>
            <a:headEnd/>
            <a:tailEnd/>
          </a:ln>
        </p:spPr>
      </p:pic>
      <p:sp>
        <p:nvSpPr>
          <p:cNvPr id="5" name="Content Placeholder 2"/>
          <p:cNvSpPr>
            <a:spLocks noGrp="1"/>
          </p:cNvSpPr>
          <p:nvPr>
            <p:ph idx="1"/>
          </p:nvPr>
        </p:nvSpPr>
        <p:spPr>
          <a:xfrm>
            <a:off x="228600" y="4876800"/>
            <a:ext cx="8763000" cy="1981200"/>
          </a:xfrm>
        </p:spPr>
        <p:txBody>
          <a:bodyPr>
            <a:normAutofit fontScale="92500" lnSpcReduction="10000"/>
          </a:bodyPr>
          <a:lstStyle/>
          <a:p>
            <a:r>
              <a:rPr lang="en-US" dirty="0" smtClean="0"/>
              <a:t>“But </a:t>
            </a:r>
            <a:r>
              <a:rPr lang="en-US" u="sng" dirty="0" smtClean="0"/>
              <a:t>baptism doesn’t ‘save’ you from your sins</a:t>
            </a:r>
            <a:r>
              <a:rPr lang="en-US" dirty="0" smtClean="0"/>
              <a:t>; it’s a celebration of what you already believe and know to be true!”</a:t>
            </a:r>
          </a:p>
          <a:p>
            <a:pPr lvl="1"/>
            <a:r>
              <a:rPr lang="en-US" dirty="0" smtClean="0"/>
              <a:t>http://www.iamelevate.com/wordpress/wp-content/uploads/2012/05/bapt-talk-sheet.pdf</a:t>
            </a:r>
            <a:endParaRPr lang="en-US" dirty="0"/>
          </a:p>
        </p:txBody>
      </p:sp>
      <p:cxnSp>
        <p:nvCxnSpPr>
          <p:cNvPr id="6" name="Straight Connector 5"/>
          <p:cNvCxnSpPr/>
          <p:nvPr/>
        </p:nvCxnSpPr>
        <p:spPr>
          <a:xfrm>
            <a:off x="3124200" y="4648200"/>
            <a:ext cx="6019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228600" y="4876800"/>
            <a:ext cx="4114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1000"/>
                                        <p:tgtEl>
                                          <p:spTgt spid="5">
                                            <p:txEl>
                                              <p:pRg st="0" end="0"/>
                                            </p:txEl>
                                          </p:spTgt>
                                        </p:tgtEl>
                                      </p:cBhvr>
                                    </p:animEffect>
                                    <p:anim calcmode="lin" valueType="num">
                                      <p:cBhvr>
                                        <p:cTn id="1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1000"/>
                                        <p:tgtEl>
                                          <p:spTgt spid="5">
                                            <p:txEl>
                                              <p:pRg st="1" end="1"/>
                                            </p:txEl>
                                          </p:spTgt>
                                        </p:tgtEl>
                                      </p:cBhvr>
                                    </p:animEffect>
                                    <p:anim calcmode="lin" valueType="num">
                                      <p:cBhvr>
                                        <p:cTn id="22"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99"/>
          </a:solidFill>
        </p:spPr>
        <p:txBody>
          <a:bodyPr/>
          <a:lstStyle/>
          <a:p>
            <a:r>
              <a:rPr lang="en-US" dirty="0" smtClean="0"/>
              <a:t>What they teach about </a:t>
            </a:r>
            <a:r>
              <a:rPr lang="en-US" u="sng" dirty="0" smtClean="0"/>
              <a:t>BAPTISM</a:t>
            </a:r>
            <a:endParaRPr lang="en-US" u="sng" dirty="0"/>
          </a:p>
        </p:txBody>
      </p:sp>
      <p:sp>
        <p:nvSpPr>
          <p:cNvPr id="5" name="Content Placeholder 2"/>
          <p:cNvSpPr>
            <a:spLocks noGrp="1"/>
          </p:cNvSpPr>
          <p:nvPr>
            <p:ph idx="1"/>
          </p:nvPr>
        </p:nvSpPr>
        <p:spPr>
          <a:xfrm>
            <a:off x="5867400" y="3733800"/>
            <a:ext cx="3124200" cy="3124200"/>
          </a:xfrm>
        </p:spPr>
        <p:txBody>
          <a:bodyPr>
            <a:normAutofit/>
          </a:bodyPr>
          <a:lstStyle/>
          <a:p>
            <a:pPr marL="0" lvl="1" indent="0">
              <a:buNone/>
            </a:pPr>
            <a:r>
              <a:rPr lang="en-US" sz="2400" dirty="0" smtClean="0"/>
              <a:t>http://www.willowcreek.org/southbarrington/go-deeper/baptism-a-communion</a:t>
            </a:r>
            <a:endParaRPr lang="en-US" sz="2400" dirty="0"/>
          </a:p>
        </p:txBody>
      </p:sp>
      <p:pic>
        <p:nvPicPr>
          <p:cNvPr id="4098" name="Picture 2"/>
          <p:cNvPicPr>
            <a:picLocks noChangeAspect="1" noChangeArrowheads="1"/>
          </p:cNvPicPr>
          <p:nvPr/>
        </p:nvPicPr>
        <p:blipFill>
          <a:blip r:embed="rId2" cstate="print"/>
          <a:srcRect l="17307" t="10370" r="41590" b="24445"/>
          <a:stretch>
            <a:fillRect/>
          </a:stretch>
        </p:blipFill>
        <p:spPr bwMode="auto">
          <a:xfrm>
            <a:off x="304800" y="1775860"/>
            <a:ext cx="5486400" cy="5082139"/>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99"/>
          </a:solidFill>
        </p:spPr>
        <p:txBody>
          <a:bodyPr/>
          <a:lstStyle/>
          <a:p>
            <a:r>
              <a:rPr lang="en-US" dirty="0" smtClean="0"/>
              <a:t>What they teach about </a:t>
            </a:r>
            <a:r>
              <a:rPr lang="en-US" u="sng" dirty="0" smtClean="0"/>
              <a:t>BAPTISM</a:t>
            </a:r>
            <a:endParaRPr lang="en-US" u="sng" dirty="0"/>
          </a:p>
        </p:txBody>
      </p:sp>
      <p:sp>
        <p:nvSpPr>
          <p:cNvPr id="5" name="Content Placeholder 2"/>
          <p:cNvSpPr>
            <a:spLocks noGrp="1"/>
          </p:cNvSpPr>
          <p:nvPr>
            <p:ph idx="1"/>
          </p:nvPr>
        </p:nvSpPr>
        <p:spPr>
          <a:xfrm>
            <a:off x="228600" y="1752600"/>
            <a:ext cx="8763000" cy="5105400"/>
          </a:xfrm>
        </p:spPr>
        <p:txBody>
          <a:bodyPr>
            <a:normAutofit/>
          </a:bodyPr>
          <a:lstStyle/>
          <a:p>
            <a:r>
              <a:rPr lang="en-US" dirty="0" smtClean="0"/>
              <a:t>“</a:t>
            </a:r>
            <a:r>
              <a:rPr lang="en-US" u="sng" dirty="0" smtClean="0"/>
              <a:t>Baptism does not provide salvation</a:t>
            </a:r>
            <a:r>
              <a:rPr lang="en-US" dirty="0" smtClean="0"/>
              <a:t> for an individual, but rather serves to </a:t>
            </a:r>
            <a:r>
              <a:rPr lang="en-US" u="sng" dirty="0" smtClean="0"/>
              <a:t>identify publicly</a:t>
            </a:r>
            <a:r>
              <a:rPr lang="en-US" dirty="0" smtClean="0"/>
              <a:t> the individual as a follower of Christ. In passages such as Acts 2:41, 8:12, and 10:47–48, the act of </a:t>
            </a:r>
            <a:r>
              <a:rPr lang="en-US" u="sng" dirty="0" smtClean="0"/>
              <a:t>Baptism </a:t>
            </a:r>
            <a:r>
              <a:rPr lang="en-US" i="1" u="sng" dirty="0" smtClean="0"/>
              <a:t>follows</a:t>
            </a:r>
            <a:r>
              <a:rPr lang="en-US" dirty="0" smtClean="0"/>
              <a:t> an individual’s decision to trust in Jesus Christ alone for salvation.”</a:t>
            </a:r>
          </a:p>
          <a:p>
            <a:pPr lvl="1"/>
            <a:r>
              <a:rPr lang="en-US" dirty="0" smtClean="0"/>
              <a:t>http://www.willowcreek.org/southbarrington/go-deeper/baptism-a-communion</a:t>
            </a:r>
            <a:endParaRPr lang="en-US" dirty="0"/>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This Class Is NOT Intended to Do</a:t>
            </a:r>
            <a:endParaRPr lang="en-US" dirty="0"/>
          </a:p>
        </p:txBody>
      </p:sp>
      <p:sp>
        <p:nvSpPr>
          <p:cNvPr id="3" name="Content Placeholder 2"/>
          <p:cNvSpPr>
            <a:spLocks noGrp="1"/>
          </p:cNvSpPr>
          <p:nvPr>
            <p:ph idx="1"/>
          </p:nvPr>
        </p:nvSpPr>
        <p:spPr/>
        <p:txBody>
          <a:bodyPr/>
          <a:lstStyle/>
          <a:p>
            <a:r>
              <a:rPr lang="en-US" dirty="0" smtClean="0"/>
              <a:t>Not to be unkind</a:t>
            </a:r>
          </a:p>
          <a:p>
            <a:r>
              <a:rPr lang="en-US" dirty="0" smtClean="0"/>
              <a:t>Not to present a haughty, un-</a:t>
            </a:r>
            <a:r>
              <a:rPr lang="en-US" dirty="0" err="1" smtClean="0"/>
              <a:t>Christlike</a:t>
            </a:r>
            <a:r>
              <a:rPr lang="en-US" dirty="0" smtClean="0"/>
              <a:t> spirit</a:t>
            </a:r>
          </a:p>
          <a:p>
            <a:r>
              <a:rPr lang="en-US" dirty="0" smtClean="0"/>
              <a:t>Not to attack Community Churches (in general)</a:t>
            </a:r>
          </a:p>
          <a:p>
            <a:r>
              <a:rPr lang="en-US" dirty="0" smtClean="0"/>
              <a:t>Not to attack a particular Community Church</a:t>
            </a:r>
          </a:p>
          <a:p>
            <a:r>
              <a:rPr lang="en-US" dirty="0" smtClean="0"/>
              <a:t>Not to treat them unjustly in any way</a:t>
            </a:r>
          </a:p>
          <a:p>
            <a:r>
              <a:rPr lang="en-US" dirty="0" smtClean="0"/>
              <a:t>Not to misrepresent them in any way</a:t>
            </a:r>
          </a:p>
          <a:p>
            <a:r>
              <a:rPr lang="en-US" dirty="0" smtClean="0"/>
              <a:t>Not to ridicule or belittle any person or organization</a:t>
            </a:r>
          </a:p>
          <a:p>
            <a:r>
              <a:rPr lang="en-US" dirty="0" smtClean="0"/>
              <a:t>Not to say, “We’re so much better than you”</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anim calcmode="lin" valueType="num">
                                      <p:cBhvr>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anim calcmode="lin" valueType="num">
                                      <p:cBhvr>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anim calcmode="lin" valueType="num">
                                      <p:cBhvr>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anim calcmode="lin" valueType="num">
                                      <p:cBhvr>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anim calcmode="lin" valueType="num">
                                      <p:cBhvr>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2" presetClass="entr" presetSubtype="0" fill="hold" grpId="0"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500"/>
                                        <p:tgtEl>
                                          <p:spTgt spid="3">
                                            <p:txEl>
                                              <p:pRg st="6" end="6"/>
                                            </p:txEl>
                                          </p:spTgt>
                                        </p:tgtEl>
                                      </p:cBhvr>
                                    </p:animEffect>
                                    <p:anim calcmode="lin" valueType="num">
                                      <p:cBhvr>
                                        <p:cTn id="4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46" fill="hold">
                            <p:stCondLst>
                              <p:cond delay="3500"/>
                            </p:stCondLst>
                            <p:childTnLst>
                              <p:par>
                                <p:cTn id="47" presetID="42" presetClass="entr" presetSubtype="0" fill="hold" grpId="0" nodeType="after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500"/>
                                        <p:tgtEl>
                                          <p:spTgt spid="3">
                                            <p:txEl>
                                              <p:pRg st="7" end="7"/>
                                            </p:txEl>
                                          </p:spTgt>
                                        </p:tgtEl>
                                      </p:cBhvr>
                                    </p:animEffect>
                                    <p:anim calcmode="lin" valueType="num">
                                      <p:cBhvr>
                                        <p:cTn id="50"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5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99"/>
          </a:solidFill>
        </p:spPr>
        <p:txBody>
          <a:bodyPr/>
          <a:lstStyle/>
          <a:p>
            <a:r>
              <a:rPr lang="en-US" dirty="0" smtClean="0"/>
              <a:t>What they teach about </a:t>
            </a:r>
            <a:r>
              <a:rPr lang="en-US" u="sng" dirty="0" smtClean="0"/>
              <a:t>BAPTISM</a:t>
            </a:r>
            <a:endParaRPr lang="en-US" u="sng" dirty="0"/>
          </a:p>
        </p:txBody>
      </p:sp>
      <p:sp>
        <p:nvSpPr>
          <p:cNvPr id="5" name="Content Placeholder 2"/>
          <p:cNvSpPr>
            <a:spLocks noGrp="1"/>
          </p:cNvSpPr>
          <p:nvPr>
            <p:ph idx="1"/>
          </p:nvPr>
        </p:nvSpPr>
        <p:spPr>
          <a:xfrm>
            <a:off x="228600" y="1752600"/>
            <a:ext cx="8763000" cy="5105400"/>
          </a:xfrm>
        </p:spPr>
        <p:txBody>
          <a:bodyPr>
            <a:normAutofit/>
          </a:bodyPr>
          <a:lstStyle/>
          <a:p>
            <a:r>
              <a:rPr lang="en-US" dirty="0" smtClean="0"/>
              <a:t>“Baptism is an act of obedience to Christ that </a:t>
            </a:r>
            <a:r>
              <a:rPr lang="en-US" u="sng" dirty="0" smtClean="0"/>
              <a:t>follows an individual's acceptance of salvation</a:t>
            </a:r>
            <a:r>
              <a:rPr lang="en-US" dirty="0" smtClean="0"/>
              <a:t> by God's grace alone. </a:t>
            </a:r>
            <a:r>
              <a:rPr lang="en-US" u="sng" dirty="0" smtClean="0"/>
              <a:t>Baptism isn't a prerequisite for salvation</a:t>
            </a:r>
            <a:r>
              <a:rPr lang="en-US" dirty="0" smtClean="0"/>
              <a:t>; however, if an inner commitment to </a:t>
            </a:r>
            <a:r>
              <a:rPr lang="en-US" u="sng" dirty="0" smtClean="0"/>
              <a:t>trust Christ alone for salvation</a:t>
            </a:r>
            <a:r>
              <a:rPr lang="en-US" dirty="0" smtClean="0"/>
              <a:t> has been made, then the </a:t>
            </a:r>
            <a:r>
              <a:rPr lang="en-US" u="sng" dirty="0" smtClean="0"/>
              <a:t>outward symbol</a:t>
            </a:r>
            <a:r>
              <a:rPr lang="en-US" dirty="0" smtClean="0"/>
              <a:t> of that commitment—Baptism—should follow, as is modeled throughout the New Testament in the lives of those choosing to follow Christ.”</a:t>
            </a:r>
          </a:p>
          <a:p>
            <a:pPr lvl="1"/>
            <a:r>
              <a:rPr lang="en-US" dirty="0" smtClean="0"/>
              <a:t>http://www.willowcreek.org/southbarrington/go-deeper/baptism-a-communion</a:t>
            </a:r>
            <a:endParaRPr lang="en-US" dirty="0"/>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99"/>
          </a:solidFill>
        </p:spPr>
        <p:txBody>
          <a:bodyPr/>
          <a:lstStyle/>
          <a:p>
            <a:r>
              <a:rPr lang="en-US" dirty="0" smtClean="0"/>
              <a:t>What they teach about </a:t>
            </a:r>
            <a:r>
              <a:rPr lang="en-US" u="sng" dirty="0" smtClean="0"/>
              <a:t>BAPTISM</a:t>
            </a:r>
            <a:endParaRPr lang="en-US" u="sng" dirty="0"/>
          </a:p>
        </p:txBody>
      </p:sp>
      <p:sp>
        <p:nvSpPr>
          <p:cNvPr id="5" name="Content Placeholder 2"/>
          <p:cNvSpPr>
            <a:spLocks noGrp="1"/>
          </p:cNvSpPr>
          <p:nvPr>
            <p:ph idx="1"/>
          </p:nvPr>
        </p:nvSpPr>
        <p:spPr>
          <a:xfrm>
            <a:off x="228600" y="1752600"/>
            <a:ext cx="8763000" cy="5105400"/>
          </a:xfrm>
        </p:spPr>
        <p:txBody>
          <a:bodyPr>
            <a:normAutofit/>
          </a:bodyPr>
          <a:lstStyle/>
          <a:p>
            <a:r>
              <a:rPr lang="en-US" dirty="0" smtClean="0"/>
              <a:t>“Baptism was </a:t>
            </a:r>
            <a:r>
              <a:rPr lang="en-US" u="sng" dirty="0" smtClean="0"/>
              <a:t>never intended to provide salvation</a:t>
            </a:r>
            <a:r>
              <a:rPr lang="en-US" dirty="0" smtClean="0"/>
              <a:t> for an individual, but rather to </a:t>
            </a:r>
            <a:r>
              <a:rPr lang="en-US" u="sng" dirty="0" smtClean="0"/>
              <a:t>publicly identify</a:t>
            </a:r>
            <a:r>
              <a:rPr lang="en-US" dirty="0" smtClean="0"/>
              <a:t> a person with Christ.”</a:t>
            </a:r>
          </a:p>
          <a:p>
            <a:pPr lvl="1"/>
            <a:r>
              <a:rPr lang="en-US" dirty="0" smtClean="0"/>
              <a:t>Website viewed on October 29, 2006</a:t>
            </a:r>
            <a:r>
              <a:rPr lang="en-US" sz="2700" dirty="0" smtClean="0"/>
              <a:t> http://www.willowcreek.org/SpiritualFormation/Membership/Faqs.asp</a:t>
            </a:r>
          </a:p>
        </p:txBody>
      </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99"/>
          </a:solidFill>
        </p:spPr>
        <p:txBody>
          <a:bodyPr/>
          <a:lstStyle/>
          <a:p>
            <a:r>
              <a:rPr lang="en-US" dirty="0" smtClean="0"/>
              <a:t>What they teach about </a:t>
            </a:r>
            <a:r>
              <a:rPr lang="en-US" u="sng" dirty="0" smtClean="0"/>
              <a:t>BAPTISM</a:t>
            </a:r>
            <a:endParaRPr lang="en-US" dirty="0"/>
          </a:p>
        </p:txBody>
      </p:sp>
      <p:sp>
        <p:nvSpPr>
          <p:cNvPr id="4" name="Content Placeholder 3"/>
          <p:cNvSpPr>
            <a:spLocks noGrp="1"/>
          </p:cNvSpPr>
          <p:nvPr>
            <p:ph idx="1"/>
          </p:nvPr>
        </p:nvSpPr>
        <p:spPr>
          <a:xfrm>
            <a:off x="228600" y="2971800"/>
            <a:ext cx="8686800" cy="3886200"/>
          </a:xfrm>
        </p:spPr>
        <p:txBody>
          <a:bodyPr>
            <a:normAutofit fontScale="92500"/>
          </a:bodyPr>
          <a:lstStyle/>
          <a:p>
            <a:r>
              <a:rPr lang="en-US" dirty="0" smtClean="0"/>
              <a:t>“Baptism by immersion symbolizes the death, burial, and resurrection of Jesus and is your public declaration that you have accepted Jesus Christ as your personal Savior. </a:t>
            </a:r>
            <a:r>
              <a:rPr lang="en-US" u="sng" dirty="0" smtClean="0"/>
              <a:t>Baptism does not save you</a:t>
            </a:r>
            <a:r>
              <a:rPr lang="en-US" dirty="0" smtClean="0"/>
              <a:t>, but </a:t>
            </a:r>
            <a:r>
              <a:rPr lang="en-US" u="sng" dirty="0" smtClean="0"/>
              <a:t>shows the world</a:t>
            </a:r>
            <a:r>
              <a:rPr lang="en-US" dirty="0" smtClean="0"/>
              <a:t> that you have </a:t>
            </a:r>
            <a:r>
              <a:rPr lang="en-US" u="sng" dirty="0" smtClean="0"/>
              <a:t>already been saved</a:t>
            </a:r>
            <a:r>
              <a:rPr lang="en-US" dirty="0" smtClean="0"/>
              <a:t>. And while </a:t>
            </a:r>
            <a:r>
              <a:rPr lang="en-US" u="sng" dirty="0" smtClean="0"/>
              <a:t>baptism is not required for salvation</a:t>
            </a:r>
            <a:r>
              <a:rPr lang="en-US" dirty="0" smtClean="0"/>
              <a:t>, it is a biblical command and demonstrates your love and obedience to Christ.”</a:t>
            </a:r>
          </a:p>
          <a:p>
            <a:pPr lvl="1"/>
            <a:r>
              <a:rPr lang="en-US" dirty="0" smtClean="0"/>
              <a:t>http://www.saddleback.com/aboutsaddleback/whatwebelieve/</a:t>
            </a:r>
            <a:endParaRPr lang="en-US" dirty="0"/>
          </a:p>
        </p:txBody>
      </p:sp>
      <p:pic>
        <p:nvPicPr>
          <p:cNvPr id="13314" name="Picture 2"/>
          <p:cNvPicPr>
            <a:picLocks noChangeAspect="1" noChangeArrowheads="1"/>
          </p:cNvPicPr>
          <p:nvPr/>
        </p:nvPicPr>
        <p:blipFill>
          <a:blip r:embed="rId2" cstate="print"/>
          <a:srcRect l="3731" t="27533" r="11940" b="60944"/>
          <a:stretch>
            <a:fillRect/>
          </a:stretch>
        </p:blipFill>
        <p:spPr bwMode="auto">
          <a:xfrm>
            <a:off x="0" y="1752600"/>
            <a:ext cx="9144000" cy="1219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99"/>
          </a:solidFill>
        </p:spPr>
        <p:txBody>
          <a:bodyPr/>
          <a:lstStyle/>
          <a:p>
            <a:r>
              <a:rPr lang="en-US" dirty="0" smtClean="0"/>
              <a:t>What they teach about </a:t>
            </a:r>
            <a:r>
              <a:rPr lang="en-US" u="sng" dirty="0" smtClean="0"/>
              <a:t>BAPTISM</a:t>
            </a:r>
            <a:endParaRPr lang="en-US" dirty="0"/>
          </a:p>
        </p:txBody>
      </p:sp>
      <p:sp>
        <p:nvSpPr>
          <p:cNvPr id="4" name="Content Placeholder 3"/>
          <p:cNvSpPr>
            <a:spLocks noGrp="1"/>
          </p:cNvSpPr>
          <p:nvPr>
            <p:ph idx="1"/>
          </p:nvPr>
        </p:nvSpPr>
        <p:spPr>
          <a:xfrm>
            <a:off x="228600" y="2514600"/>
            <a:ext cx="8686800" cy="4343400"/>
          </a:xfrm>
        </p:spPr>
        <p:txBody>
          <a:bodyPr>
            <a:normAutofit/>
          </a:bodyPr>
          <a:lstStyle/>
          <a:p>
            <a:r>
              <a:rPr lang="en-US" dirty="0" smtClean="0"/>
              <a:t>“Baptism </a:t>
            </a:r>
            <a:r>
              <a:rPr lang="en-US" u="sng" dirty="0" smtClean="0"/>
              <a:t>doesn’t</a:t>
            </a:r>
            <a:r>
              <a:rPr lang="en-US" dirty="0" smtClean="0"/>
              <a:t> make you a believer - it shows that you already believe. </a:t>
            </a:r>
            <a:r>
              <a:rPr lang="en-US" u="sng" dirty="0" smtClean="0"/>
              <a:t>Baptism does not ‘save’ you</a:t>
            </a:r>
            <a:r>
              <a:rPr lang="en-US" dirty="0" smtClean="0"/>
              <a:t>, only your faith in Christ does that. Baptism is like a wedding ring - it´s the </a:t>
            </a:r>
            <a:r>
              <a:rPr lang="en-US" u="sng" dirty="0" smtClean="0"/>
              <a:t>outward symbol</a:t>
            </a:r>
            <a:r>
              <a:rPr lang="en-US" dirty="0" smtClean="0"/>
              <a:t> of the commitment you make in your heart.”</a:t>
            </a:r>
          </a:p>
          <a:p>
            <a:pPr lvl="1"/>
            <a:r>
              <a:rPr lang="en-US" dirty="0" smtClean="0"/>
              <a:t>http://www.saddleback.com/aboutsaddleback/whatwebelieve/baptism/</a:t>
            </a:r>
            <a:endParaRPr lang="en-US" dirty="0"/>
          </a:p>
        </p:txBody>
      </p:sp>
      <p:pic>
        <p:nvPicPr>
          <p:cNvPr id="14338" name="Picture 2"/>
          <p:cNvPicPr>
            <a:picLocks noChangeAspect="1" noChangeArrowheads="1"/>
          </p:cNvPicPr>
          <p:nvPr/>
        </p:nvPicPr>
        <p:blipFill>
          <a:blip r:embed="rId2" cstate="print"/>
          <a:srcRect l="5970" t="44359" r="11940" b="48758"/>
          <a:stretch>
            <a:fillRect/>
          </a:stretch>
        </p:blipFill>
        <p:spPr bwMode="auto">
          <a:xfrm>
            <a:off x="0" y="1752599"/>
            <a:ext cx="9144000" cy="748145"/>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99"/>
          </a:solidFill>
        </p:spPr>
        <p:txBody>
          <a:bodyPr/>
          <a:lstStyle/>
          <a:p>
            <a:r>
              <a:rPr lang="en-US" dirty="0" smtClean="0"/>
              <a:t>What they teach about </a:t>
            </a:r>
            <a:r>
              <a:rPr lang="en-US" u="sng" dirty="0" smtClean="0"/>
              <a:t>BAPTISM</a:t>
            </a:r>
            <a:endParaRPr lang="en-US" dirty="0"/>
          </a:p>
        </p:txBody>
      </p:sp>
      <p:sp>
        <p:nvSpPr>
          <p:cNvPr id="3" name="Content Placeholder 2"/>
          <p:cNvSpPr>
            <a:spLocks noGrp="1"/>
          </p:cNvSpPr>
          <p:nvPr>
            <p:ph idx="1"/>
          </p:nvPr>
        </p:nvSpPr>
        <p:spPr>
          <a:xfrm>
            <a:off x="228600" y="1752600"/>
            <a:ext cx="8915400" cy="5105400"/>
          </a:xfrm>
        </p:spPr>
        <p:txBody>
          <a:bodyPr>
            <a:normAutofit/>
          </a:bodyPr>
          <a:lstStyle/>
          <a:p>
            <a:r>
              <a:rPr lang="en-US" dirty="0" smtClean="0"/>
              <a:t>“</a:t>
            </a:r>
            <a:r>
              <a:rPr lang="en-US" u="sng" dirty="0" smtClean="0"/>
              <a:t>The act of baptism does not in itself save</a:t>
            </a:r>
            <a:r>
              <a:rPr lang="en-US" dirty="0" smtClean="0"/>
              <a:t> a person; the resurrection of Jesus Christ does that.  This happened for you about 2,000 years ago…”</a:t>
            </a:r>
          </a:p>
          <a:p>
            <a:pPr lvl="1"/>
            <a:r>
              <a:rPr lang="en-US" dirty="0" smtClean="0"/>
              <a:t>Click on the “Baptism” video under “Conversation 1” on http://gochristfellowship.com/adults/journey/</a:t>
            </a:r>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99"/>
          </a:solidFill>
        </p:spPr>
        <p:txBody>
          <a:bodyPr/>
          <a:lstStyle/>
          <a:p>
            <a:r>
              <a:rPr lang="en-US" dirty="0" smtClean="0"/>
              <a:t>What they teach about </a:t>
            </a:r>
            <a:r>
              <a:rPr lang="en-US" u="sng" dirty="0" smtClean="0"/>
              <a:t>BAPTISM</a:t>
            </a:r>
            <a:endParaRPr lang="en-US" dirty="0"/>
          </a:p>
        </p:txBody>
      </p:sp>
      <p:sp>
        <p:nvSpPr>
          <p:cNvPr id="3" name="Content Placeholder 2"/>
          <p:cNvSpPr>
            <a:spLocks noGrp="1"/>
          </p:cNvSpPr>
          <p:nvPr>
            <p:ph idx="1"/>
          </p:nvPr>
        </p:nvSpPr>
        <p:spPr>
          <a:xfrm>
            <a:off x="5181600" y="1752600"/>
            <a:ext cx="3962400" cy="5105400"/>
          </a:xfrm>
        </p:spPr>
        <p:txBody>
          <a:bodyPr>
            <a:normAutofit/>
          </a:bodyPr>
          <a:lstStyle/>
          <a:p>
            <a:r>
              <a:rPr lang="en-US" sz="2400" dirty="0" smtClean="0"/>
              <a:t>“Baptism Orientation Video” at http://vimeo.com/20878614</a:t>
            </a:r>
          </a:p>
          <a:p>
            <a:r>
              <a:rPr lang="en-US" sz="2400" dirty="0" smtClean="0"/>
              <a:t>Or, click bottom page at http://gochristfellowship.com/events/baptism/</a:t>
            </a:r>
          </a:p>
        </p:txBody>
      </p:sp>
      <p:pic>
        <p:nvPicPr>
          <p:cNvPr id="22530" name="Picture 2"/>
          <p:cNvPicPr>
            <a:picLocks noChangeAspect="1" noChangeArrowheads="1"/>
          </p:cNvPicPr>
          <p:nvPr/>
        </p:nvPicPr>
        <p:blipFill>
          <a:blip r:embed="rId2" cstate="print"/>
          <a:srcRect l="26866" t="30651" r="28358" b="24138"/>
          <a:stretch>
            <a:fillRect/>
          </a:stretch>
        </p:blipFill>
        <p:spPr bwMode="auto">
          <a:xfrm>
            <a:off x="0" y="1752600"/>
            <a:ext cx="5191932" cy="51054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99"/>
          </a:solidFill>
        </p:spPr>
        <p:txBody>
          <a:bodyPr/>
          <a:lstStyle/>
          <a:p>
            <a:r>
              <a:rPr lang="en-US" dirty="0" smtClean="0"/>
              <a:t>What they teach about </a:t>
            </a:r>
            <a:r>
              <a:rPr lang="en-US" u="sng" dirty="0" smtClean="0"/>
              <a:t>BAPTISM</a:t>
            </a:r>
            <a:endParaRPr lang="en-US" dirty="0"/>
          </a:p>
        </p:txBody>
      </p:sp>
      <p:sp>
        <p:nvSpPr>
          <p:cNvPr id="3" name="Content Placeholder 2"/>
          <p:cNvSpPr>
            <a:spLocks noGrp="1"/>
          </p:cNvSpPr>
          <p:nvPr>
            <p:ph idx="1"/>
          </p:nvPr>
        </p:nvSpPr>
        <p:spPr>
          <a:xfrm>
            <a:off x="228600" y="1752600"/>
            <a:ext cx="8915400" cy="5105400"/>
          </a:xfrm>
        </p:spPr>
        <p:txBody>
          <a:bodyPr>
            <a:normAutofit/>
          </a:bodyPr>
          <a:lstStyle/>
          <a:p>
            <a:r>
              <a:rPr lang="en-US" dirty="0" smtClean="0"/>
              <a:t>“</a:t>
            </a:r>
            <a:r>
              <a:rPr lang="en-US" u="sng" dirty="0" smtClean="0"/>
              <a:t>Baptism does not save you</a:t>
            </a:r>
            <a:r>
              <a:rPr lang="en-US" dirty="0" smtClean="0"/>
              <a:t>.  Only Christ saves you by grace through faith in Him” (01:20-01:26)</a:t>
            </a:r>
          </a:p>
          <a:p>
            <a:r>
              <a:rPr lang="en-US" dirty="0" smtClean="0"/>
              <a:t>“</a:t>
            </a:r>
            <a:r>
              <a:rPr lang="en-US" u="sng" dirty="0" smtClean="0"/>
              <a:t>You can be a Christian without being baptized</a:t>
            </a:r>
            <a:r>
              <a:rPr lang="en-US" dirty="0" smtClean="0"/>
              <a:t>…” (03:40-03:42).</a:t>
            </a:r>
          </a:p>
          <a:p>
            <a:pPr lvl="1"/>
            <a:r>
              <a:rPr lang="en-US" sz="2400" dirty="0" smtClean="0"/>
              <a:t>“Baptism Orientation Video” at http://vimeo.com/20878614</a:t>
            </a:r>
          </a:p>
          <a:p>
            <a:pPr lvl="1"/>
            <a:r>
              <a:rPr lang="en-US" sz="2000" dirty="0" smtClean="0"/>
              <a:t>Or, click bottom page at http://gochristfellowship.com/events/baptism/</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anim calcmode="lin" valueType="num">
                                      <p:cBhvr>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anim calcmode="lin" valueType="num">
                                      <p:cBhvr>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anim calcmode="lin" valueType="num">
                                      <p:cBhvr>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99"/>
          </a:solidFill>
        </p:spPr>
        <p:txBody>
          <a:bodyPr/>
          <a:lstStyle/>
          <a:p>
            <a:r>
              <a:rPr lang="en-US" dirty="0" smtClean="0"/>
              <a:t>What they teach about </a:t>
            </a:r>
            <a:r>
              <a:rPr lang="en-US" u="sng" dirty="0" smtClean="0"/>
              <a:t>BAPTISM</a:t>
            </a:r>
            <a:endParaRPr lang="en-US" dirty="0"/>
          </a:p>
        </p:txBody>
      </p:sp>
      <p:pic>
        <p:nvPicPr>
          <p:cNvPr id="23554" name="Picture 2"/>
          <p:cNvPicPr>
            <a:picLocks noChangeAspect="1" noChangeArrowheads="1"/>
          </p:cNvPicPr>
          <p:nvPr/>
        </p:nvPicPr>
        <p:blipFill>
          <a:blip r:embed="rId2" cstate="print"/>
          <a:srcRect l="3731" t="9195" r="6716" b="63985"/>
          <a:stretch>
            <a:fillRect/>
          </a:stretch>
        </p:blipFill>
        <p:spPr bwMode="auto">
          <a:xfrm>
            <a:off x="0" y="1752600"/>
            <a:ext cx="9144000" cy="2667000"/>
          </a:xfrm>
          <a:prstGeom prst="rect">
            <a:avLst/>
          </a:prstGeom>
          <a:noFill/>
          <a:ln w="9525">
            <a:noFill/>
            <a:miter lim="800000"/>
            <a:headEnd/>
            <a:tailEnd/>
          </a:ln>
        </p:spPr>
      </p:pic>
      <p:pic>
        <p:nvPicPr>
          <p:cNvPr id="23556" name="Picture 4"/>
          <p:cNvPicPr>
            <a:picLocks noChangeAspect="1" noChangeArrowheads="1"/>
          </p:cNvPicPr>
          <p:nvPr/>
        </p:nvPicPr>
        <p:blipFill>
          <a:blip r:embed="rId3" cstate="print"/>
          <a:srcRect l="3731" t="27011" r="6717" b="48468"/>
          <a:stretch>
            <a:fillRect/>
          </a:stretch>
        </p:blipFill>
        <p:spPr bwMode="auto">
          <a:xfrm>
            <a:off x="0" y="4419600"/>
            <a:ext cx="9144000" cy="2438400"/>
          </a:xfrm>
          <a:prstGeom prst="rect">
            <a:avLst/>
          </a:prstGeom>
          <a:noFill/>
          <a:ln w="9525">
            <a:noFill/>
            <a:miter lim="800000"/>
            <a:headEnd/>
            <a:tailEnd/>
          </a:ln>
        </p:spPr>
      </p:pic>
      <p:sp>
        <p:nvSpPr>
          <p:cNvPr id="3" name="Content Placeholder 2"/>
          <p:cNvSpPr>
            <a:spLocks noGrp="1"/>
          </p:cNvSpPr>
          <p:nvPr>
            <p:ph idx="1"/>
          </p:nvPr>
        </p:nvSpPr>
        <p:spPr>
          <a:xfrm>
            <a:off x="6172200" y="5334000"/>
            <a:ext cx="2971800" cy="1524000"/>
          </a:xfrm>
        </p:spPr>
        <p:txBody>
          <a:bodyPr>
            <a:normAutofit/>
          </a:bodyPr>
          <a:lstStyle/>
          <a:p>
            <a:pPr marL="0" indent="0">
              <a:buNone/>
            </a:pPr>
            <a:r>
              <a:rPr lang="en-US" dirty="0" smtClean="0">
                <a:solidFill>
                  <a:srgbClr val="000099"/>
                </a:solidFill>
                <a:effectLst/>
              </a:rPr>
              <a:t>https://cftoday.wufoo.com/forms/k7s4s7/</a:t>
            </a:r>
            <a:endParaRPr lang="en-US" sz="2000" dirty="0" smtClean="0">
              <a:solidFill>
                <a:srgbClr val="000099"/>
              </a:solidFill>
              <a:effectLst/>
            </a:endParaRPr>
          </a:p>
        </p:txBody>
      </p:sp>
      <p:sp>
        <p:nvSpPr>
          <p:cNvPr id="6" name="Oval 5"/>
          <p:cNvSpPr/>
          <p:nvPr/>
        </p:nvSpPr>
        <p:spPr>
          <a:xfrm>
            <a:off x="3124200" y="4267200"/>
            <a:ext cx="3124200" cy="762000"/>
          </a:xfrm>
          <a:prstGeom prst="ellipse">
            <a:avLst/>
          </a:prstGeom>
          <a:noFill/>
          <a:ln w="101600">
            <a:solidFill>
              <a:srgbClr val="FF0000"/>
            </a:solidFill>
          </a:ln>
          <a:effectLst>
            <a:outerShdw dist="254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99"/>
          </a:solidFill>
        </p:spPr>
        <p:txBody>
          <a:bodyPr/>
          <a:lstStyle/>
          <a:p>
            <a:r>
              <a:rPr lang="en-US" dirty="0" smtClean="0"/>
              <a:t>What they teach about </a:t>
            </a:r>
            <a:r>
              <a:rPr lang="en-US" u="sng" dirty="0" smtClean="0"/>
              <a:t>BAPTISM</a:t>
            </a:r>
            <a:endParaRPr lang="en-US" dirty="0"/>
          </a:p>
        </p:txBody>
      </p:sp>
      <p:pic>
        <p:nvPicPr>
          <p:cNvPr id="24578" name="Picture 2"/>
          <p:cNvPicPr>
            <a:picLocks noChangeAspect="1" noChangeArrowheads="1"/>
          </p:cNvPicPr>
          <p:nvPr/>
        </p:nvPicPr>
        <p:blipFill>
          <a:blip r:embed="rId2" cstate="print"/>
          <a:srcRect t="17037" r="919" b="22963"/>
          <a:stretch>
            <a:fillRect/>
          </a:stretch>
        </p:blipFill>
        <p:spPr bwMode="auto">
          <a:xfrm>
            <a:off x="0" y="1752600"/>
            <a:ext cx="9144000" cy="3234341"/>
          </a:xfrm>
          <a:prstGeom prst="rect">
            <a:avLst/>
          </a:prstGeom>
          <a:noFill/>
          <a:ln w="9525">
            <a:noFill/>
            <a:miter lim="800000"/>
            <a:headEnd/>
            <a:tailEnd/>
          </a:ln>
        </p:spPr>
      </p:pic>
      <p:sp>
        <p:nvSpPr>
          <p:cNvPr id="8" name="Content Placeholder 2"/>
          <p:cNvSpPr>
            <a:spLocks noGrp="1"/>
          </p:cNvSpPr>
          <p:nvPr>
            <p:ph idx="1"/>
          </p:nvPr>
        </p:nvSpPr>
        <p:spPr>
          <a:xfrm>
            <a:off x="228600" y="5181600"/>
            <a:ext cx="8686800" cy="1676400"/>
          </a:xfrm>
        </p:spPr>
        <p:txBody>
          <a:bodyPr>
            <a:normAutofit fontScale="85000" lnSpcReduction="10000"/>
          </a:bodyPr>
          <a:lstStyle/>
          <a:p>
            <a:r>
              <a:rPr lang="en-US" dirty="0" smtClean="0"/>
              <a:t>“In the second half of 2002, </a:t>
            </a:r>
            <a:r>
              <a:rPr lang="en-US" u="sng" dirty="0" smtClean="0"/>
              <a:t>over 1,000 new Christians are baptized</a:t>
            </a:r>
            <a:r>
              <a:rPr lang="en-US" dirty="0" smtClean="0"/>
              <a:t> at Juno Beach.”</a:t>
            </a:r>
          </a:p>
          <a:p>
            <a:pPr lvl="1"/>
            <a:r>
              <a:rPr lang="en-US" dirty="0" smtClean="0"/>
              <a:t>http://gochristfellowship.com/fileadmin/Life_Groups/25th_Anniv/CF_25_Years_of_Impact_magazine_for_web.pdf</a:t>
            </a:r>
            <a:endParaRPr lang="en-US" b="0" dirty="0" smtClean="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anim calcmode="lin" valueType="num">
                                      <p:cBhvr>
                                        <p:cTn id="8"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99"/>
          </a:solidFill>
        </p:spPr>
        <p:txBody>
          <a:bodyPr/>
          <a:lstStyle/>
          <a:p>
            <a:r>
              <a:rPr lang="en-US" dirty="0" smtClean="0"/>
              <a:t>What they teach about </a:t>
            </a:r>
            <a:r>
              <a:rPr lang="en-US" u="sng" dirty="0" smtClean="0"/>
              <a:t>BAPTISM</a:t>
            </a:r>
            <a:endParaRPr lang="en-US" dirty="0"/>
          </a:p>
        </p:txBody>
      </p:sp>
      <p:sp>
        <p:nvSpPr>
          <p:cNvPr id="3" name="Content Placeholder 2"/>
          <p:cNvSpPr>
            <a:spLocks noGrp="1"/>
          </p:cNvSpPr>
          <p:nvPr>
            <p:ph idx="1"/>
          </p:nvPr>
        </p:nvSpPr>
        <p:spPr>
          <a:xfrm>
            <a:off x="228600" y="4267200"/>
            <a:ext cx="8686800" cy="2590800"/>
          </a:xfrm>
        </p:spPr>
        <p:txBody>
          <a:bodyPr>
            <a:normAutofit/>
          </a:bodyPr>
          <a:lstStyle/>
          <a:p>
            <a:pPr marL="0" indent="0">
              <a:buNone/>
            </a:pPr>
            <a:r>
              <a:rPr lang="en-US" dirty="0" smtClean="0">
                <a:solidFill>
                  <a:schemeClr val="bg1"/>
                </a:solidFill>
              </a:rPr>
              <a:t>Actual Screenshot on November 9, 2010 from </a:t>
            </a:r>
          </a:p>
          <a:p>
            <a:pPr marL="0" indent="0">
              <a:buNone/>
            </a:pPr>
            <a:r>
              <a:rPr lang="en-US" dirty="0" smtClean="0">
                <a:solidFill>
                  <a:schemeClr val="bg1"/>
                </a:solidFill>
              </a:rPr>
              <a:t>http://gochristfellowship.com/grow-deep/spiritual-questions/church/how-important-is-baptism-for-a-believer</a:t>
            </a:r>
          </a:p>
        </p:txBody>
      </p:sp>
      <p:pic>
        <p:nvPicPr>
          <p:cNvPr id="26626" name="Picture 2"/>
          <p:cNvPicPr>
            <a:picLocks noChangeAspect="1" noChangeArrowheads="1"/>
          </p:cNvPicPr>
          <p:nvPr/>
        </p:nvPicPr>
        <p:blipFill>
          <a:blip r:embed="rId2" cstate="print"/>
          <a:srcRect l="23990" t="58252" r="24243" b="24272"/>
          <a:stretch>
            <a:fillRect/>
          </a:stretch>
        </p:blipFill>
        <p:spPr bwMode="auto">
          <a:xfrm>
            <a:off x="-1" y="1752600"/>
            <a:ext cx="12368550" cy="2438400"/>
          </a:xfrm>
          <a:prstGeom prst="rect">
            <a:avLst/>
          </a:prstGeom>
          <a:noFill/>
          <a:ln w="9525" algn="in">
            <a:noFill/>
            <a:prstDash val="lgDash"/>
            <a:miter lim="800000"/>
            <a:headEnd/>
            <a:tailEnd/>
          </a:ln>
          <a:effectLst/>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This Class Is Intended to Do</a:t>
            </a:r>
            <a:endParaRPr lang="en-US" dirty="0"/>
          </a:p>
        </p:txBody>
      </p:sp>
      <p:sp>
        <p:nvSpPr>
          <p:cNvPr id="3" name="Content Placeholder 2"/>
          <p:cNvSpPr>
            <a:spLocks noGrp="1"/>
          </p:cNvSpPr>
          <p:nvPr>
            <p:ph idx="1"/>
          </p:nvPr>
        </p:nvSpPr>
        <p:spPr>
          <a:xfrm>
            <a:off x="228600" y="990600"/>
            <a:ext cx="8915400" cy="5867400"/>
          </a:xfrm>
        </p:spPr>
        <p:txBody>
          <a:bodyPr>
            <a:normAutofit lnSpcReduction="10000"/>
          </a:bodyPr>
          <a:lstStyle/>
          <a:p>
            <a:r>
              <a:rPr lang="en-US" sz="2500" dirty="0" smtClean="0"/>
              <a:t>To follow the soul-saving instructions of the Lord:</a:t>
            </a:r>
          </a:p>
          <a:p>
            <a:pPr lvl="1"/>
            <a:r>
              <a:rPr lang="en-US" sz="2200" dirty="0" smtClean="0"/>
              <a:t>“Beloved, do not believe every spirit, but test the spirits, whether they are of God…” (1 John 4:1; cf. 1 Thess. 5:21)</a:t>
            </a:r>
          </a:p>
          <a:p>
            <a:r>
              <a:rPr lang="en-US" sz="2500" dirty="0" smtClean="0"/>
              <a:t>To follow the highly-praised example of the </a:t>
            </a:r>
            <a:r>
              <a:rPr lang="en-US" sz="2500" dirty="0" err="1" smtClean="0"/>
              <a:t>Bereans</a:t>
            </a:r>
            <a:r>
              <a:rPr lang="en-US" sz="2500" dirty="0" smtClean="0"/>
              <a:t>:</a:t>
            </a:r>
          </a:p>
          <a:p>
            <a:pPr lvl="1"/>
            <a:r>
              <a:rPr lang="en-US" sz="2200" dirty="0" smtClean="0"/>
              <a:t>“…They received the word with all readiness, and searched the Scriptures daily to find out whether these things were so” (Acts 17:11).</a:t>
            </a:r>
          </a:p>
          <a:p>
            <a:r>
              <a:rPr lang="en-US" sz="2500" dirty="0" smtClean="0"/>
              <a:t>To fairly examine the teachings of a popular religious movement in light of the teachings of Scripture, by presenting their teachings in their own words and comparing them with God’s teachings in His own Words</a:t>
            </a:r>
          </a:p>
          <a:p>
            <a:pPr lvl="1"/>
            <a:r>
              <a:rPr lang="en-US" sz="2200" dirty="0" smtClean="0"/>
              <a:t>Psa. 119:105, 130; John 3:19-21; 2 Cor. 4:4-6; Eph. 5:13; 2 Pet. 1:19</a:t>
            </a:r>
          </a:p>
          <a:p>
            <a:r>
              <a:rPr lang="en-US" sz="2500" dirty="0" smtClean="0"/>
              <a:t>To examine whether we are in “the faith”/“the truth” (2 Cor. 13:5-7), as there is only “one faith” (Eph. 4:4-6)</a:t>
            </a:r>
          </a:p>
          <a:p>
            <a:r>
              <a:rPr lang="en-US" sz="2500" dirty="0" smtClean="0"/>
              <a:t>To sharpen our knowledge, inform our hearts and fortify our faith in the faith of the gospel (2 Pet. 3:15; Jude 3; Prov. 3:5-6)</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anim calcmode="lin" valueType="num">
                                      <p:cBhvr>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anim calcmode="lin" valueType="num">
                                      <p:cBhvr>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anim calcmode="lin" valueType="num">
                                      <p:cBhvr>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anim calcmode="lin" valueType="num">
                                      <p:cBhvr>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anim calcmode="lin" valueType="num">
                                      <p:cBhvr>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2" presetClass="entr" presetSubtype="0" fill="hold" grpId="0"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500"/>
                                        <p:tgtEl>
                                          <p:spTgt spid="3">
                                            <p:txEl>
                                              <p:pRg st="6" end="6"/>
                                            </p:txEl>
                                          </p:spTgt>
                                        </p:tgtEl>
                                      </p:cBhvr>
                                    </p:animEffect>
                                    <p:anim calcmode="lin" valueType="num">
                                      <p:cBhvr>
                                        <p:cTn id="4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46" fill="hold">
                            <p:stCondLst>
                              <p:cond delay="3500"/>
                            </p:stCondLst>
                            <p:childTnLst>
                              <p:par>
                                <p:cTn id="47" presetID="42" presetClass="entr" presetSubtype="0" fill="hold" grpId="0" nodeType="after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500"/>
                                        <p:tgtEl>
                                          <p:spTgt spid="3">
                                            <p:txEl>
                                              <p:pRg st="7" end="7"/>
                                            </p:txEl>
                                          </p:spTgt>
                                        </p:tgtEl>
                                      </p:cBhvr>
                                    </p:animEffect>
                                    <p:anim calcmode="lin" valueType="num">
                                      <p:cBhvr>
                                        <p:cTn id="50"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5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99"/>
          </a:solidFill>
        </p:spPr>
        <p:txBody>
          <a:bodyPr/>
          <a:lstStyle/>
          <a:p>
            <a:r>
              <a:rPr lang="en-US" dirty="0" smtClean="0"/>
              <a:t>What they teach about </a:t>
            </a:r>
            <a:r>
              <a:rPr lang="en-US" u="sng" dirty="0" smtClean="0"/>
              <a:t>BAPTISM</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“It is important to note that </a:t>
            </a:r>
            <a:r>
              <a:rPr lang="en-US" u="sng" dirty="0" smtClean="0"/>
              <a:t>the Bible does not teach that baptism is necessary for salvation</a:t>
            </a:r>
            <a:r>
              <a:rPr lang="en-US" dirty="0" smtClean="0"/>
              <a:t>. </a:t>
            </a:r>
            <a:r>
              <a:rPr lang="en-US" u="sng" dirty="0" smtClean="0"/>
              <a:t>A person is not saved because he or she is baptized</a:t>
            </a:r>
            <a:r>
              <a:rPr lang="en-US" dirty="0" smtClean="0"/>
              <a:t>. The </a:t>
            </a:r>
            <a:r>
              <a:rPr lang="en-US" u="sng" dirty="0" smtClean="0"/>
              <a:t>thief on the cross</a:t>
            </a:r>
            <a:r>
              <a:rPr lang="en-US" dirty="0" smtClean="0"/>
              <a:t> next to Jesus was told he would be in paradise that day, yet he </a:t>
            </a:r>
            <a:r>
              <a:rPr lang="en-US" u="sng" dirty="0" smtClean="0"/>
              <a:t>was not baptized</a:t>
            </a:r>
            <a:r>
              <a:rPr lang="en-US" dirty="0" smtClean="0"/>
              <a:t>. It was his faith in Christ alone that brought him salvation, </a:t>
            </a:r>
            <a:r>
              <a:rPr lang="en-US" u="sng" dirty="0" smtClean="0"/>
              <a:t>not baptism</a:t>
            </a:r>
            <a:r>
              <a:rPr lang="en-US" dirty="0" smtClean="0"/>
              <a:t>. Baptism, according to Paul in Romans 6, is a </a:t>
            </a:r>
            <a:r>
              <a:rPr lang="en-US" u="sng" dirty="0" smtClean="0"/>
              <a:t>public testimonial</a:t>
            </a:r>
            <a:r>
              <a:rPr lang="en-US" dirty="0" smtClean="0"/>
              <a:t> of one’s belief in Christ. It is a </a:t>
            </a:r>
            <a:r>
              <a:rPr lang="en-US" u="sng" dirty="0" smtClean="0"/>
              <a:t>public identification </a:t>
            </a:r>
            <a:r>
              <a:rPr lang="en-US" dirty="0" smtClean="0"/>
              <a:t>with the death, burial and resurrection of Christ, and as such it is a meaningful confession before men that one belongs to God. In this sense, baptism is not only necessary to be obedient to Christ, but it is an important step of faith in one’s spiritual growth.”</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dirty="0" smtClean="0"/>
              <a:t>The Teachings of Scripture on Baptism</a:t>
            </a:r>
            <a:endParaRPr lang="en-US" dirty="0"/>
          </a:p>
        </p:txBody>
      </p:sp>
      <p:sp>
        <p:nvSpPr>
          <p:cNvPr id="3" name="Content Placeholder 2"/>
          <p:cNvSpPr>
            <a:spLocks noGrp="1"/>
          </p:cNvSpPr>
          <p:nvPr>
            <p:ph idx="1"/>
          </p:nvPr>
        </p:nvSpPr>
        <p:spPr>
          <a:xfrm>
            <a:off x="228600" y="990600"/>
            <a:ext cx="8915400" cy="5867400"/>
          </a:xfrm>
        </p:spPr>
        <p:txBody>
          <a:bodyPr>
            <a:normAutofit fontScale="92500" lnSpcReduction="10000"/>
          </a:bodyPr>
          <a:lstStyle/>
          <a:p>
            <a:r>
              <a:rPr lang="en-US" sz="3000" dirty="0" smtClean="0"/>
              <a:t>Baptism </a:t>
            </a:r>
            <a:r>
              <a:rPr lang="en-US" sz="3000" dirty="0" smtClean="0"/>
              <a:t>does NOT save</a:t>
            </a:r>
            <a:r>
              <a:rPr lang="en-US" sz="3000" dirty="0" smtClean="0"/>
              <a:t>?  So says Community Churches.</a:t>
            </a:r>
            <a:endParaRPr lang="en-US" sz="3000" dirty="0" smtClean="0"/>
          </a:p>
          <a:p>
            <a:r>
              <a:rPr lang="en-US" sz="3000" dirty="0" smtClean="0"/>
              <a:t>God says that baptism </a:t>
            </a:r>
            <a:r>
              <a:rPr lang="en-US" sz="3000" dirty="0" smtClean="0"/>
              <a:t>stands between the sinner and…</a:t>
            </a:r>
          </a:p>
          <a:p>
            <a:pPr lvl="1"/>
            <a:r>
              <a:rPr lang="en-US" dirty="0" smtClean="0"/>
              <a:t>Becoming a Christian – Matthew 28:18-20</a:t>
            </a:r>
          </a:p>
          <a:p>
            <a:pPr lvl="1"/>
            <a:r>
              <a:rPr lang="en-US" dirty="0" smtClean="0"/>
              <a:t>Being saved from sins – Mark 16:16</a:t>
            </a:r>
          </a:p>
          <a:p>
            <a:pPr lvl="1"/>
            <a:r>
              <a:rPr lang="en-US" dirty="0" smtClean="0"/>
              <a:t>Entering into the kingdom of God – John 3:3-5</a:t>
            </a:r>
          </a:p>
          <a:p>
            <a:pPr lvl="1"/>
            <a:r>
              <a:rPr lang="en-US" dirty="0" smtClean="0"/>
              <a:t>Obtaining the remission of sins – Acts 2:38</a:t>
            </a:r>
          </a:p>
          <a:p>
            <a:pPr lvl="1"/>
            <a:r>
              <a:rPr lang="en-US" dirty="0" smtClean="0"/>
              <a:t>Having sins washed away – Acts 22:16</a:t>
            </a:r>
          </a:p>
          <a:p>
            <a:pPr lvl="1"/>
            <a:r>
              <a:rPr lang="en-US" dirty="0" smtClean="0"/>
              <a:t>Getting into Christ – Romans 6:3</a:t>
            </a:r>
          </a:p>
          <a:p>
            <a:pPr lvl="1"/>
            <a:r>
              <a:rPr lang="en-US" dirty="0" smtClean="0"/>
              <a:t>Having a new life in Christ – Romans 6:4</a:t>
            </a:r>
          </a:p>
          <a:p>
            <a:pPr lvl="1"/>
            <a:r>
              <a:rPr lang="en-US" dirty="0" smtClean="0"/>
              <a:t>Wearing the name of Christ – 1 Corinthians 1:12-17</a:t>
            </a:r>
          </a:p>
          <a:p>
            <a:pPr lvl="1"/>
            <a:r>
              <a:rPr lang="en-US" dirty="0" smtClean="0"/>
              <a:t>Becoming a child of God – Galatians 3:26-27</a:t>
            </a:r>
          </a:p>
          <a:p>
            <a:pPr lvl="1"/>
            <a:r>
              <a:rPr lang="en-US" dirty="0" smtClean="0"/>
              <a:t>Putting on Christ – Galatians 3:27</a:t>
            </a:r>
          </a:p>
          <a:p>
            <a:pPr lvl="1"/>
            <a:r>
              <a:rPr lang="en-US" dirty="0" smtClean="0"/>
              <a:t>Being saved – 1 Peter 3:21</a:t>
            </a:r>
          </a:p>
          <a:p>
            <a:pPr lvl="2"/>
            <a:endParaRPr lang="en-US" dirty="0" smtClean="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7" fill="hold">
                            <p:stCondLst>
                              <p:cond delay="500"/>
                            </p:stCondLst>
                            <p:childTnLst>
                              <p:par>
                                <p:cTn id="18" presetID="42" presetClass="entr" presetSubtype="0" fill="hold" grpId="0" nodeType="after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anim calcmode="lin" valueType="num">
                                      <p:cBhvr>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anim calcmode="lin" valueType="num">
                                      <p:cBhvr>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42" presetClass="entr" presetSubtype="0" fill="hold" grpId="0" nodeType="after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anim calcmode="lin" valueType="num">
                                      <p:cBhvr>
                                        <p:cTn id="3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5" fill="hold">
                            <p:stCondLst>
                              <p:cond delay="2000"/>
                            </p:stCondLst>
                            <p:childTnLst>
                              <p:par>
                                <p:cTn id="36" presetID="42" presetClass="entr" presetSubtype="0" fill="hold" grpId="0" nodeType="after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500"/>
                                        <p:tgtEl>
                                          <p:spTgt spid="3">
                                            <p:txEl>
                                              <p:pRg st="5" end="5"/>
                                            </p:txEl>
                                          </p:spTgt>
                                        </p:tgtEl>
                                      </p:cBhvr>
                                    </p:animEffect>
                                    <p:anim calcmode="lin" valueType="num">
                                      <p:cBhvr>
                                        <p:cTn id="3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1" fill="hold">
                            <p:stCondLst>
                              <p:cond delay="2500"/>
                            </p:stCondLst>
                            <p:childTnLst>
                              <p:par>
                                <p:cTn id="42" presetID="42" presetClass="entr" presetSubtype="0" fill="hold" grpId="0" nodeType="after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fade">
                                      <p:cBhvr>
                                        <p:cTn id="44" dur="500"/>
                                        <p:tgtEl>
                                          <p:spTgt spid="3">
                                            <p:txEl>
                                              <p:pRg st="6" end="6"/>
                                            </p:txEl>
                                          </p:spTgt>
                                        </p:tgtEl>
                                      </p:cBhvr>
                                    </p:animEffect>
                                    <p:anim calcmode="lin" valueType="num">
                                      <p:cBhvr>
                                        <p:cTn id="4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6" dur="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47" fill="hold">
                            <p:stCondLst>
                              <p:cond delay="3000"/>
                            </p:stCondLst>
                            <p:childTnLst>
                              <p:par>
                                <p:cTn id="48" presetID="42" presetClass="entr" presetSubtype="0" fill="hold" grpId="0" nodeType="afterEffect">
                                  <p:stCondLst>
                                    <p:cond delay="0"/>
                                  </p:stCondLst>
                                  <p:childTnLst>
                                    <p:set>
                                      <p:cBhvr>
                                        <p:cTn id="49" dur="1" fill="hold">
                                          <p:stCondLst>
                                            <p:cond delay="0"/>
                                          </p:stCondLst>
                                        </p:cTn>
                                        <p:tgtEl>
                                          <p:spTgt spid="3">
                                            <p:txEl>
                                              <p:pRg st="7" end="7"/>
                                            </p:txEl>
                                          </p:spTgt>
                                        </p:tgtEl>
                                        <p:attrNameLst>
                                          <p:attrName>style.visibility</p:attrName>
                                        </p:attrNameLst>
                                      </p:cBhvr>
                                      <p:to>
                                        <p:strVal val="visible"/>
                                      </p:to>
                                    </p:set>
                                    <p:animEffect transition="in" filter="fade">
                                      <p:cBhvr>
                                        <p:cTn id="50" dur="500"/>
                                        <p:tgtEl>
                                          <p:spTgt spid="3">
                                            <p:txEl>
                                              <p:pRg st="7" end="7"/>
                                            </p:txEl>
                                          </p:spTgt>
                                        </p:tgtEl>
                                      </p:cBhvr>
                                    </p:animEffect>
                                    <p:anim calcmode="lin" valueType="num">
                                      <p:cBhvr>
                                        <p:cTn id="5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2" dur="5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53" fill="hold">
                            <p:stCondLst>
                              <p:cond delay="3500"/>
                            </p:stCondLst>
                            <p:childTnLst>
                              <p:par>
                                <p:cTn id="54" presetID="42" presetClass="entr" presetSubtype="0" fill="hold" grpId="0" nodeType="after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fade">
                                      <p:cBhvr>
                                        <p:cTn id="56" dur="500"/>
                                        <p:tgtEl>
                                          <p:spTgt spid="3">
                                            <p:txEl>
                                              <p:pRg st="8" end="8"/>
                                            </p:txEl>
                                          </p:spTgt>
                                        </p:tgtEl>
                                      </p:cBhvr>
                                    </p:animEffect>
                                    <p:anim calcmode="lin" valueType="num">
                                      <p:cBhvr>
                                        <p:cTn id="5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8" dur="5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par>
                          <p:cTn id="59" fill="hold">
                            <p:stCondLst>
                              <p:cond delay="4000"/>
                            </p:stCondLst>
                            <p:childTnLst>
                              <p:par>
                                <p:cTn id="60" presetID="42" presetClass="entr" presetSubtype="0" fill="hold" grpId="0" nodeType="afterEffect">
                                  <p:stCondLst>
                                    <p:cond delay="0"/>
                                  </p:stCondLst>
                                  <p:childTnLst>
                                    <p:set>
                                      <p:cBhvr>
                                        <p:cTn id="61" dur="1" fill="hold">
                                          <p:stCondLst>
                                            <p:cond delay="0"/>
                                          </p:stCondLst>
                                        </p:cTn>
                                        <p:tgtEl>
                                          <p:spTgt spid="3">
                                            <p:txEl>
                                              <p:pRg st="9" end="9"/>
                                            </p:txEl>
                                          </p:spTgt>
                                        </p:tgtEl>
                                        <p:attrNameLst>
                                          <p:attrName>style.visibility</p:attrName>
                                        </p:attrNameLst>
                                      </p:cBhvr>
                                      <p:to>
                                        <p:strVal val="visible"/>
                                      </p:to>
                                    </p:set>
                                    <p:animEffect transition="in" filter="fade">
                                      <p:cBhvr>
                                        <p:cTn id="62" dur="500"/>
                                        <p:tgtEl>
                                          <p:spTgt spid="3">
                                            <p:txEl>
                                              <p:pRg st="9" end="9"/>
                                            </p:txEl>
                                          </p:spTgt>
                                        </p:tgtEl>
                                      </p:cBhvr>
                                    </p:animEffect>
                                    <p:anim calcmode="lin" valueType="num">
                                      <p:cBhvr>
                                        <p:cTn id="63"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4" dur="5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par>
                          <p:cTn id="65" fill="hold">
                            <p:stCondLst>
                              <p:cond delay="4500"/>
                            </p:stCondLst>
                            <p:childTnLst>
                              <p:par>
                                <p:cTn id="66" presetID="42" presetClass="entr" presetSubtype="0" fill="hold" grpId="0" nodeType="afterEffect">
                                  <p:stCondLst>
                                    <p:cond delay="0"/>
                                  </p:stCondLst>
                                  <p:childTnLst>
                                    <p:set>
                                      <p:cBhvr>
                                        <p:cTn id="67" dur="1" fill="hold">
                                          <p:stCondLst>
                                            <p:cond delay="0"/>
                                          </p:stCondLst>
                                        </p:cTn>
                                        <p:tgtEl>
                                          <p:spTgt spid="3">
                                            <p:txEl>
                                              <p:pRg st="10" end="10"/>
                                            </p:txEl>
                                          </p:spTgt>
                                        </p:tgtEl>
                                        <p:attrNameLst>
                                          <p:attrName>style.visibility</p:attrName>
                                        </p:attrNameLst>
                                      </p:cBhvr>
                                      <p:to>
                                        <p:strVal val="visible"/>
                                      </p:to>
                                    </p:set>
                                    <p:animEffect transition="in" filter="fade">
                                      <p:cBhvr>
                                        <p:cTn id="68" dur="500"/>
                                        <p:tgtEl>
                                          <p:spTgt spid="3">
                                            <p:txEl>
                                              <p:pRg st="10" end="10"/>
                                            </p:txEl>
                                          </p:spTgt>
                                        </p:tgtEl>
                                      </p:cBhvr>
                                    </p:animEffect>
                                    <p:anim calcmode="lin" valueType="num">
                                      <p:cBhvr>
                                        <p:cTn id="6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0" dur="5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par>
                          <p:cTn id="71" fill="hold">
                            <p:stCondLst>
                              <p:cond delay="5000"/>
                            </p:stCondLst>
                            <p:childTnLst>
                              <p:par>
                                <p:cTn id="72" presetID="42" presetClass="entr" presetSubtype="0" fill="hold" grpId="0" nodeType="afterEffect">
                                  <p:stCondLst>
                                    <p:cond delay="0"/>
                                  </p:stCondLst>
                                  <p:childTnLst>
                                    <p:set>
                                      <p:cBhvr>
                                        <p:cTn id="73" dur="1" fill="hold">
                                          <p:stCondLst>
                                            <p:cond delay="0"/>
                                          </p:stCondLst>
                                        </p:cTn>
                                        <p:tgtEl>
                                          <p:spTgt spid="3">
                                            <p:txEl>
                                              <p:pRg st="11" end="11"/>
                                            </p:txEl>
                                          </p:spTgt>
                                        </p:tgtEl>
                                        <p:attrNameLst>
                                          <p:attrName>style.visibility</p:attrName>
                                        </p:attrNameLst>
                                      </p:cBhvr>
                                      <p:to>
                                        <p:strVal val="visible"/>
                                      </p:to>
                                    </p:set>
                                    <p:animEffect transition="in" filter="fade">
                                      <p:cBhvr>
                                        <p:cTn id="74" dur="500"/>
                                        <p:tgtEl>
                                          <p:spTgt spid="3">
                                            <p:txEl>
                                              <p:pRg st="11" end="11"/>
                                            </p:txEl>
                                          </p:spTgt>
                                        </p:tgtEl>
                                      </p:cBhvr>
                                    </p:animEffect>
                                    <p:anim calcmode="lin" valueType="num">
                                      <p:cBhvr>
                                        <p:cTn id="75"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76" dur="5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par>
                          <p:cTn id="77" fill="hold">
                            <p:stCondLst>
                              <p:cond delay="5500"/>
                            </p:stCondLst>
                            <p:childTnLst>
                              <p:par>
                                <p:cTn id="78" presetID="42" presetClass="entr" presetSubtype="0" fill="hold" grpId="0" nodeType="afterEffect">
                                  <p:stCondLst>
                                    <p:cond delay="0"/>
                                  </p:stCondLst>
                                  <p:childTnLst>
                                    <p:set>
                                      <p:cBhvr>
                                        <p:cTn id="79" dur="1" fill="hold">
                                          <p:stCondLst>
                                            <p:cond delay="0"/>
                                          </p:stCondLst>
                                        </p:cTn>
                                        <p:tgtEl>
                                          <p:spTgt spid="3">
                                            <p:txEl>
                                              <p:pRg st="12" end="12"/>
                                            </p:txEl>
                                          </p:spTgt>
                                        </p:tgtEl>
                                        <p:attrNameLst>
                                          <p:attrName>style.visibility</p:attrName>
                                        </p:attrNameLst>
                                      </p:cBhvr>
                                      <p:to>
                                        <p:strVal val="visible"/>
                                      </p:to>
                                    </p:set>
                                    <p:animEffect transition="in" filter="fade">
                                      <p:cBhvr>
                                        <p:cTn id="80" dur="500"/>
                                        <p:tgtEl>
                                          <p:spTgt spid="3">
                                            <p:txEl>
                                              <p:pRg st="12" end="12"/>
                                            </p:txEl>
                                          </p:spTgt>
                                        </p:tgtEl>
                                      </p:cBhvr>
                                    </p:animEffect>
                                    <p:anim calcmode="lin" valueType="num">
                                      <p:cBhvr>
                                        <p:cTn id="81"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82" dur="5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99"/>
          </a:solidFill>
        </p:spPr>
        <p:txBody>
          <a:bodyPr/>
          <a:lstStyle/>
          <a:p>
            <a:r>
              <a:rPr lang="en-US" dirty="0" smtClean="0"/>
              <a:t>What they teach about </a:t>
            </a:r>
            <a:r>
              <a:rPr lang="en-US" u="sng" dirty="0" smtClean="0"/>
              <a:t>BAPTISM</a:t>
            </a:r>
            <a:endParaRPr lang="en-US" u="sng" dirty="0"/>
          </a:p>
        </p:txBody>
      </p:sp>
      <p:pic>
        <p:nvPicPr>
          <p:cNvPr id="8194" name="Picture 2"/>
          <p:cNvPicPr>
            <a:picLocks noChangeAspect="1" noChangeArrowheads="1"/>
          </p:cNvPicPr>
          <p:nvPr/>
        </p:nvPicPr>
        <p:blipFill>
          <a:blip r:embed="rId2" cstate="print"/>
          <a:srcRect l="18172" t="15556" r="42455" b="15555"/>
          <a:stretch>
            <a:fillRect/>
          </a:stretch>
        </p:blipFill>
        <p:spPr bwMode="auto">
          <a:xfrm>
            <a:off x="2209800" y="1752600"/>
            <a:ext cx="4995606" cy="51054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99"/>
          </a:solidFill>
        </p:spPr>
        <p:txBody>
          <a:bodyPr/>
          <a:lstStyle/>
          <a:p>
            <a:r>
              <a:rPr lang="en-US" dirty="0" smtClean="0"/>
              <a:t>What they teach about </a:t>
            </a:r>
            <a:r>
              <a:rPr lang="en-US" u="sng" dirty="0" smtClean="0"/>
              <a:t>BAPTISM</a:t>
            </a:r>
            <a:endParaRPr lang="en-US" u="sng" dirty="0"/>
          </a:p>
        </p:txBody>
      </p:sp>
      <p:sp>
        <p:nvSpPr>
          <p:cNvPr id="5" name="Content Placeholder 2"/>
          <p:cNvSpPr>
            <a:spLocks noGrp="1"/>
          </p:cNvSpPr>
          <p:nvPr>
            <p:ph idx="1"/>
          </p:nvPr>
        </p:nvSpPr>
        <p:spPr>
          <a:xfrm>
            <a:off x="228600" y="1752600"/>
            <a:ext cx="8763000" cy="5105400"/>
          </a:xfrm>
        </p:spPr>
        <p:txBody>
          <a:bodyPr>
            <a:normAutofit/>
          </a:bodyPr>
          <a:lstStyle/>
          <a:p>
            <a:r>
              <a:rPr lang="en-US" dirty="0" smtClean="0"/>
              <a:t>“If you are ready to get baptized, you will need to complete the following three steps:</a:t>
            </a:r>
          </a:p>
          <a:p>
            <a:r>
              <a:rPr lang="en-US" dirty="0" smtClean="0"/>
              <a:t>“STEP ONE: </a:t>
            </a:r>
            <a:r>
              <a:rPr lang="en-US" u="sng" dirty="0" smtClean="0"/>
              <a:t>Complete a Baptism Registration Form</a:t>
            </a:r>
          </a:p>
          <a:p>
            <a:pPr lvl="1"/>
            <a:r>
              <a:rPr lang="en-US" dirty="0" smtClean="0"/>
              <a:t>“If you intend to be baptized at Willow Creek, please complete a Baptism registration form by choosing the available Baptism for the Willow campus you attend, on the right.”</a:t>
            </a:r>
          </a:p>
          <a:p>
            <a:pPr lvl="2"/>
            <a:r>
              <a:rPr lang="en-US" dirty="0" smtClean="0"/>
              <a:t>http://www.willowcreek.org/southbarrington/go-deeper/baptism-a-communion</a:t>
            </a:r>
            <a:endParaRPr lang="en-US" dirty="0"/>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99"/>
          </a:solidFill>
        </p:spPr>
        <p:txBody>
          <a:bodyPr/>
          <a:lstStyle/>
          <a:p>
            <a:r>
              <a:rPr lang="en-US" dirty="0" smtClean="0"/>
              <a:t>What they teach about </a:t>
            </a:r>
            <a:r>
              <a:rPr lang="en-US" u="sng" dirty="0" smtClean="0"/>
              <a:t>BAPTISM</a:t>
            </a:r>
            <a:endParaRPr lang="en-US" u="sng" dirty="0"/>
          </a:p>
        </p:txBody>
      </p:sp>
      <p:sp>
        <p:nvSpPr>
          <p:cNvPr id="5" name="Content Placeholder 2"/>
          <p:cNvSpPr>
            <a:spLocks noGrp="1"/>
          </p:cNvSpPr>
          <p:nvPr>
            <p:ph idx="1"/>
          </p:nvPr>
        </p:nvSpPr>
        <p:spPr>
          <a:xfrm>
            <a:off x="228600" y="1752600"/>
            <a:ext cx="8763000" cy="5105400"/>
          </a:xfrm>
        </p:spPr>
        <p:txBody>
          <a:bodyPr>
            <a:normAutofit fontScale="92500" lnSpcReduction="10000"/>
          </a:bodyPr>
          <a:lstStyle/>
          <a:p>
            <a:r>
              <a:rPr lang="en-US" dirty="0" smtClean="0"/>
              <a:t>“STEP TWO: </a:t>
            </a:r>
            <a:r>
              <a:rPr lang="en-US" u="sng" dirty="0" smtClean="0"/>
              <a:t>Attend a Baptism Information Meeting</a:t>
            </a:r>
          </a:p>
          <a:p>
            <a:pPr lvl="1"/>
            <a:r>
              <a:rPr lang="en-US" dirty="0" smtClean="0"/>
              <a:t>“In the weeks </a:t>
            </a:r>
            <a:r>
              <a:rPr lang="en-US" u="sng" dirty="0" smtClean="0"/>
              <a:t>leading up to the Baptism weekend</a:t>
            </a:r>
            <a:r>
              <a:rPr lang="en-US" dirty="0" smtClean="0"/>
              <a:t>, each participant is asked to attend a brief informational meeting immediately following weekend services. At these meetings, a Willow Creek pastor reviews the </a:t>
            </a:r>
            <a:r>
              <a:rPr lang="en-US" u="sng" dirty="0" smtClean="0"/>
              <a:t>church’s statement on the biblical basis for Baptism</a:t>
            </a:r>
            <a:r>
              <a:rPr lang="en-US" dirty="0" smtClean="0"/>
              <a:t> and answers any questions you may have. A staff member explains the logistics of check-in and the order of events during the Baptism service. The Baptism team is also available after these meetings to address any further spiritual questions you may have.”</a:t>
            </a:r>
          </a:p>
          <a:p>
            <a:pPr lvl="2"/>
            <a:r>
              <a:rPr lang="en-US" dirty="0" smtClean="0"/>
              <a:t>http://www.willowcreek.org/southbarrington/go-deeper/baptism-a-communion</a:t>
            </a:r>
            <a:endParaRPr lang="en-US" dirty="0"/>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99"/>
          </a:solidFill>
        </p:spPr>
        <p:txBody>
          <a:bodyPr/>
          <a:lstStyle/>
          <a:p>
            <a:r>
              <a:rPr lang="en-US" dirty="0" smtClean="0"/>
              <a:t>What they teach about </a:t>
            </a:r>
            <a:r>
              <a:rPr lang="en-US" u="sng" dirty="0" smtClean="0"/>
              <a:t>BAPTISM</a:t>
            </a:r>
            <a:endParaRPr lang="en-US" u="sng" dirty="0"/>
          </a:p>
        </p:txBody>
      </p:sp>
      <p:sp>
        <p:nvSpPr>
          <p:cNvPr id="5" name="Content Placeholder 2"/>
          <p:cNvSpPr>
            <a:spLocks noGrp="1"/>
          </p:cNvSpPr>
          <p:nvPr>
            <p:ph idx="1"/>
          </p:nvPr>
        </p:nvSpPr>
        <p:spPr>
          <a:xfrm>
            <a:off x="228600" y="1752600"/>
            <a:ext cx="8763000" cy="5105400"/>
          </a:xfrm>
        </p:spPr>
        <p:txBody>
          <a:bodyPr>
            <a:normAutofit fontScale="92500" lnSpcReduction="10000"/>
          </a:bodyPr>
          <a:lstStyle/>
          <a:p>
            <a:r>
              <a:rPr lang="en-US" dirty="0" smtClean="0"/>
              <a:t>“STEP THREE: Get Baptized!</a:t>
            </a:r>
          </a:p>
          <a:p>
            <a:pPr lvl="1"/>
            <a:r>
              <a:rPr lang="en-US" dirty="0" smtClean="0"/>
              <a:t>“South Barrington, Casa de Luz: Plan to arrive 45 minutes prior to the service. Enter the Main Auditorium and sit in the reserved seating section that has been set aside for you and your guest(s). A service host can guide you to this section. A brief, pre-service meeting provides you with final details of the Baptism service.</a:t>
            </a:r>
            <a:br>
              <a:rPr lang="en-US" dirty="0" smtClean="0"/>
            </a:br>
            <a:r>
              <a:rPr lang="en-US" dirty="0" smtClean="0"/>
              <a:t>Chicago, Crystal Lake, </a:t>
            </a:r>
            <a:r>
              <a:rPr lang="en-US" dirty="0" err="1" smtClean="0"/>
              <a:t>DuPage</a:t>
            </a:r>
            <a:r>
              <a:rPr lang="en-US" dirty="0" smtClean="0"/>
              <a:t>, Huntley, North Shore: Plan to arrive 30 minutes prior to the service. Details about the service will be given at that time, and you will be directed to reserved seating.”</a:t>
            </a:r>
          </a:p>
          <a:p>
            <a:pPr lvl="2"/>
            <a:r>
              <a:rPr lang="en-US" dirty="0" smtClean="0"/>
              <a:t>http://www.willowcreek.org/southbarrington/go-deeper/baptism-a-communion</a:t>
            </a:r>
            <a:endParaRPr lang="en-US" dirty="0"/>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99"/>
          </a:solidFill>
        </p:spPr>
        <p:txBody>
          <a:bodyPr/>
          <a:lstStyle/>
          <a:p>
            <a:r>
              <a:rPr lang="en-US" dirty="0" smtClean="0"/>
              <a:t>What they teach about </a:t>
            </a:r>
            <a:r>
              <a:rPr lang="en-US" u="sng" dirty="0" smtClean="0"/>
              <a:t>BAPTISM</a:t>
            </a:r>
            <a:endParaRPr lang="en-US" u="sng" dirty="0"/>
          </a:p>
        </p:txBody>
      </p:sp>
      <p:sp>
        <p:nvSpPr>
          <p:cNvPr id="3" name="Content Placeholder 2"/>
          <p:cNvSpPr>
            <a:spLocks noGrp="1"/>
          </p:cNvSpPr>
          <p:nvPr>
            <p:ph idx="1"/>
          </p:nvPr>
        </p:nvSpPr>
        <p:spPr>
          <a:xfrm>
            <a:off x="228600" y="1752600"/>
            <a:ext cx="8763000" cy="5105400"/>
          </a:xfrm>
        </p:spPr>
        <p:txBody>
          <a:bodyPr>
            <a:normAutofit/>
          </a:bodyPr>
          <a:lstStyle/>
          <a:p>
            <a:r>
              <a:rPr lang="en-US" dirty="0" smtClean="0"/>
              <a:t>“Willow </a:t>
            </a:r>
            <a:r>
              <a:rPr lang="en-US" dirty="0" smtClean="0"/>
              <a:t>offers </a:t>
            </a:r>
            <a:r>
              <a:rPr lang="en-US" u="sng" dirty="0" smtClean="0"/>
              <a:t>indoor immersion Baptism on select weekends</a:t>
            </a:r>
            <a:r>
              <a:rPr lang="en-US" dirty="0" smtClean="0"/>
              <a:t> throughout the year, and a special outdoor Baptism service in the lake on campus each June.”</a:t>
            </a:r>
          </a:p>
          <a:p>
            <a:pPr lvl="1"/>
            <a:r>
              <a:rPr lang="en-US" dirty="0" smtClean="0"/>
              <a:t>http://www.iamelevate.com/2010/05/baptism/</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anim calcmode="lin" valueType="num">
                                      <p:cBhvr>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l="22066" t="11111" r="22120" b="29749"/>
          <a:stretch>
            <a:fillRect/>
          </a:stretch>
        </p:blipFill>
        <p:spPr bwMode="auto">
          <a:xfrm>
            <a:off x="381000" y="1752600"/>
            <a:ext cx="8305800" cy="5140468"/>
          </a:xfrm>
          <a:prstGeom prst="rect">
            <a:avLst/>
          </a:prstGeom>
          <a:noFill/>
          <a:ln w="9525">
            <a:noFill/>
            <a:miter lim="800000"/>
            <a:headEnd/>
            <a:tailEnd/>
          </a:ln>
        </p:spPr>
      </p:pic>
      <p:sp>
        <p:nvSpPr>
          <p:cNvPr id="2" name="Title 1"/>
          <p:cNvSpPr>
            <a:spLocks noGrp="1"/>
          </p:cNvSpPr>
          <p:nvPr>
            <p:ph type="title"/>
          </p:nvPr>
        </p:nvSpPr>
        <p:spPr>
          <a:solidFill>
            <a:srgbClr val="000099"/>
          </a:solidFill>
        </p:spPr>
        <p:txBody>
          <a:bodyPr/>
          <a:lstStyle/>
          <a:p>
            <a:r>
              <a:rPr lang="en-US" dirty="0" smtClean="0"/>
              <a:t>What they teach about </a:t>
            </a:r>
            <a:r>
              <a:rPr lang="en-US" u="sng" dirty="0" smtClean="0"/>
              <a:t>BAPTISM</a:t>
            </a:r>
            <a:endParaRPr lang="en-US" u="sng" dirty="0"/>
          </a:p>
        </p:txBody>
      </p:sp>
      <p:sp>
        <p:nvSpPr>
          <p:cNvPr id="7" name="Oval 6"/>
          <p:cNvSpPr/>
          <p:nvPr/>
        </p:nvSpPr>
        <p:spPr>
          <a:xfrm>
            <a:off x="2133600" y="1828800"/>
            <a:ext cx="2286000" cy="762000"/>
          </a:xfrm>
          <a:prstGeom prst="ellipse">
            <a:avLst/>
          </a:prstGeom>
          <a:noFill/>
          <a:ln w="101600">
            <a:solidFill>
              <a:srgbClr val="FF0000"/>
            </a:solidFill>
          </a:ln>
          <a:effectLst>
            <a:outerShdw dist="254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133600" y="5257800"/>
            <a:ext cx="1752600" cy="762000"/>
          </a:xfrm>
          <a:prstGeom prst="ellipse">
            <a:avLst/>
          </a:prstGeom>
          <a:noFill/>
          <a:ln w="101600">
            <a:solidFill>
              <a:srgbClr val="FF0000"/>
            </a:solidFill>
          </a:ln>
          <a:effectLst>
            <a:outerShdw dist="254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1000"/>
                                        <p:tgtEl>
                                          <p:spTgt spid="7"/>
                                        </p:tgtEl>
                                      </p:cBhvr>
                                    </p:animEffect>
                                  </p:childTnLst>
                                </p:cTn>
                              </p:par>
                            </p:childTnLst>
                          </p:cTn>
                        </p:par>
                        <p:par>
                          <p:cTn id="8" fill="hold">
                            <p:stCondLst>
                              <p:cond delay="1000"/>
                            </p:stCondLst>
                            <p:childTnLst>
                              <p:par>
                                <p:cTn id="9" presetID="2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edge">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99"/>
          </a:solidFill>
        </p:spPr>
        <p:txBody>
          <a:bodyPr/>
          <a:lstStyle/>
          <a:p>
            <a:r>
              <a:rPr lang="en-US" dirty="0" smtClean="0"/>
              <a:t>What they teach about </a:t>
            </a:r>
            <a:r>
              <a:rPr lang="en-US" u="sng" dirty="0" smtClean="0"/>
              <a:t>BAPTISM</a:t>
            </a:r>
            <a:endParaRPr lang="en-US" u="sng" dirty="0"/>
          </a:p>
        </p:txBody>
      </p:sp>
      <p:sp>
        <p:nvSpPr>
          <p:cNvPr id="5" name="Content Placeholder 2"/>
          <p:cNvSpPr>
            <a:spLocks noGrp="1"/>
          </p:cNvSpPr>
          <p:nvPr>
            <p:ph idx="1"/>
          </p:nvPr>
        </p:nvSpPr>
        <p:spPr>
          <a:xfrm>
            <a:off x="228600" y="4724400"/>
            <a:ext cx="8763000" cy="2133600"/>
          </a:xfrm>
        </p:spPr>
        <p:txBody>
          <a:bodyPr>
            <a:normAutofit/>
          </a:bodyPr>
          <a:lstStyle/>
          <a:p>
            <a:r>
              <a:rPr lang="en-US" dirty="0" smtClean="0"/>
              <a:t>http://www.willowcreek.org/chicago/about/baptism</a:t>
            </a:r>
            <a:endParaRPr lang="en-US" dirty="0"/>
          </a:p>
        </p:txBody>
      </p:sp>
      <p:pic>
        <p:nvPicPr>
          <p:cNvPr id="10242" name="Picture 2"/>
          <p:cNvPicPr>
            <a:picLocks noChangeAspect="1" noChangeArrowheads="1"/>
          </p:cNvPicPr>
          <p:nvPr/>
        </p:nvPicPr>
        <p:blipFill>
          <a:blip r:embed="rId2" cstate="print"/>
          <a:srcRect l="26825" t="23704" r="28178" b="52592"/>
          <a:stretch>
            <a:fillRect/>
          </a:stretch>
        </p:blipFill>
        <p:spPr bwMode="auto">
          <a:xfrm>
            <a:off x="0" y="1905000"/>
            <a:ext cx="9163050" cy="2819400"/>
          </a:xfrm>
          <a:prstGeom prst="rect">
            <a:avLst/>
          </a:prstGeom>
          <a:noFill/>
          <a:ln w="9525">
            <a:noFill/>
            <a:miter lim="800000"/>
            <a:headEnd/>
            <a:tailEnd/>
          </a:ln>
        </p:spPr>
      </p:pic>
      <p:sp>
        <p:nvSpPr>
          <p:cNvPr id="6" name="Oval 5"/>
          <p:cNvSpPr/>
          <p:nvPr/>
        </p:nvSpPr>
        <p:spPr>
          <a:xfrm>
            <a:off x="6019800" y="3429000"/>
            <a:ext cx="2971800" cy="1295400"/>
          </a:xfrm>
          <a:prstGeom prst="ellipse">
            <a:avLst/>
          </a:prstGeom>
          <a:noFill/>
          <a:ln w="101600">
            <a:solidFill>
              <a:srgbClr val="FF0000"/>
            </a:solidFill>
          </a:ln>
          <a:effectLst>
            <a:outerShdw dist="254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99"/>
          </a:solidFill>
        </p:spPr>
        <p:txBody>
          <a:bodyPr/>
          <a:lstStyle/>
          <a:p>
            <a:r>
              <a:rPr lang="en-US" dirty="0" smtClean="0"/>
              <a:t>What they teach about </a:t>
            </a:r>
            <a:r>
              <a:rPr lang="en-US" u="sng" dirty="0" smtClean="0"/>
              <a:t>BAPTISM</a:t>
            </a:r>
            <a:endParaRPr lang="en-US" u="sng" dirty="0"/>
          </a:p>
        </p:txBody>
      </p:sp>
      <p:sp>
        <p:nvSpPr>
          <p:cNvPr id="5" name="Content Placeholder 2"/>
          <p:cNvSpPr>
            <a:spLocks noGrp="1"/>
          </p:cNvSpPr>
          <p:nvPr>
            <p:ph idx="1"/>
          </p:nvPr>
        </p:nvSpPr>
        <p:spPr>
          <a:xfrm>
            <a:off x="228600" y="4724400"/>
            <a:ext cx="8763000" cy="2133600"/>
          </a:xfrm>
        </p:spPr>
        <p:txBody>
          <a:bodyPr>
            <a:normAutofit/>
          </a:bodyPr>
          <a:lstStyle/>
          <a:p>
            <a:r>
              <a:rPr lang="en-US" dirty="0" smtClean="0"/>
              <a:t>http://www.willowcreek.org/northshore/get-involved/baptism</a:t>
            </a:r>
            <a:endParaRPr lang="en-US" dirty="0"/>
          </a:p>
        </p:txBody>
      </p:sp>
      <p:pic>
        <p:nvPicPr>
          <p:cNvPr id="11266" name="Picture 2"/>
          <p:cNvPicPr>
            <a:picLocks noChangeAspect="1" noChangeArrowheads="1"/>
          </p:cNvPicPr>
          <p:nvPr/>
        </p:nvPicPr>
        <p:blipFill>
          <a:blip r:embed="rId2" cstate="print"/>
          <a:srcRect l="26825" t="22963" r="27745" b="52593"/>
          <a:stretch>
            <a:fillRect/>
          </a:stretch>
        </p:blipFill>
        <p:spPr bwMode="auto">
          <a:xfrm>
            <a:off x="0" y="1904999"/>
            <a:ext cx="9144000" cy="2873829"/>
          </a:xfrm>
          <a:prstGeom prst="rect">
            <a:avLst/>
          </a:prstGeom>
          <a:noFill/>
          <a:ln w="9525">
            <a:noFill/>
            <a:miter lim="800000"/>
            <a:headEnd/>
            <a:tailEnd/>
          </a:ln>
        </p:spPr>
      </p:pic>
      <p:sp>
        <p:nvSpPr>
          <p:cNvPr id="6" name="Oval 5"/>
          <p:cNvSpPr/>
          <p:nvPr/>
        </p:nvSpPr>
        <p:spPr>
          <a:xfrm>
            <a:off x="5867400" y="2133600"/>
            <a:ext cx="3276600" cy="2057400"/>
          </a:xfrm>
          <a:prstGeom prst="ellipse">
            <a:avLst/>
          </a:prstGeom>
          <a:noFill/>
          <a:ln w="101600">
            <a:solidFill>
              <a:srgbClr val="FF0000"/>
            </a:solidFill>
          </a:ln>
          <a:effectLst>
            <a:outerShdw dist="254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Community Churches</a:t>
            </a:r>
            <a:endParaRPr lang="en-US" dirty="0"/>
          </a:p>
        </p:txBody>
      </p:sp>
      <p:sp>
        <p:nvSpPr>
          <p:cNvPr id="3" name="Content Placeholder 2"/>
          <p:cNvSpPr>
            <a:spLocks noGrp="1"/>
          </p:cNvSpPr>
          <p:nvPr>
            <p:ph idx="1"/>
          </p:nvPr>
        </p:nvSpPr>
        <p:spPr/>
        <p:txBody>
          <a:bodyPr>
            <a:normAutofit/>
          </a:bodyPr>
          <a:lstStyle/>
          <a:p>
            <a:r>
              <a:rPr lang="en-US" sz="3200" dirty="0" smtClean="0"/>
              <a:t>Community Churches do practice baptism…</a:t>
            </a:r>
          </a:p>
          <a:p>
            <a:pPr lvl="1"/>
            <a:r>
              <a:rPr lang="en-US" sz="3200" dirty="0" smtClean="0"/>
              <a:t>But </a:t>
            </a:r>
            <a:r>
              <a:rPr lang="en-US" sz="3200" u="sng" dirty="0" smtClean="0"/>
              <a:t>NOT</a:t>
            </a:r>
            <a:r>
              <a:rPr lang="en-US" sz="3200" dirty="0" smtClean="0"/>
              <a:t> in order to obtain remission of sins!</a:t>
            </a:r>
          </a:p>
          <a:p>
            <a:r>
              <a:rPr lang="en-US" sz="3200" dirty="0" smtClean="0"/>
              <a:t>To do a “Bible thing”</a:t>
            </a:r>
          </a:p>
          <a:p>
            <a:pPr lvl="1"/>
            <a:r>
              <a:rPr lang="en-US" sz="3200" dirty="0" smtClean="0"/>
              <a:t>But </a:t>
            </a:r>
            <a:r>
              <a:rPr lang="en-US" sz="3200" u="sng" dirty="0" smtClean="0"/>
              <a:t>NOT</a:t>
            </a:r>
            <a:r>
              <a:rPr lang="en-US" sz="3200" dirty="0" smtClean="0"/>
              <a:t> for a Bible purpose</a:t>
            </a:r>
          </a:p>
          <a:p>
            <a:pPr lvl="1"/>
            <a:r>
              <a:rPr lang="en-US" sz="3200" dirty="0" smtClean="0"/>
              <a:t>Is vain, useless and unacceptable to God!</a:t>
            </a:r>
          </a:p>
          <a:p>
            <a:r>
              <a:rPr lang="en-US" sz="3200" dirty="0" smtClean="0"/>
              <a:t>God has warned us about profaning that which is holy (Ezek. 22:26).</a:t>
            </a:r>
          </a:p>
          <a:p>
            <a:r>
              <a:rPr lang="en-US" sz="3200" dirty="0" smtClean="0"/>
              <a:t>God demands that we have Bible authority to do Bible things for Bible reasons (Col. 3:17).</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4" fill="hold">
                            <p:stCondLst>
                              <p:cond delay="500"/>
                            </p:stCondLst>
                            <p:childTnLst>
                              <p:par>
                                <p:cTn id="25" presetID="42" presetClass="entr" presetSubtype="0" fill="hold" grpId="0"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anim calcmode="lin" valueType="num">
                                      <p:cBhvr>
                                        <p:cTn id="2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anim calcmode="lin" valueType="num">
                                      <p:cBhvr>
                                        <p:cTn id="3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6" fill="hold">
                            <p:stCondLst>
                              <p:cond delay="1500"/>
                            </p:stCondLst>
                            <p:childTnLst>
                              <p:par>
                                <p:cTn id="37" presetID="42" presetClass="entr" presetSubtype="0" fill="hold" grpId="0" nodeType="after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500"/>
                                        <p:tgtEl>
                                          <p:spTgt spid="3">
                                            <p:txEl>
                                              <p:pRg st="5" end="5"/>
                                            </p:txEl>
                                          </p:spTgt>
                                        </p:tgtEl>
                                      </p:cBhvr>
                                    </p:animEffect>
                                    <p:anim calcmode="lin" valueType="num">
                                      <p:cBhvr>
                                        <p:cTn id="40"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1"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2" fill="hold">
                            <p:stCondLst>
                              <p:cond delay="2000"/>
                            </p:stCondLst>
                            <p:childTnLst>
                              <p:par>
                                <p:cTn id="43" presetID="42" presetClass="entr" presetSubtype="0" fill="hold" grpId="0" nodeType="after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fade">
                                      <p:cBhvr>
                                        <p:cTn id="45" dur="500"/>
                                        <p:tgtEl>
                                          <p:spTgt spid="3">
                                            <p:txEl>
                                              <p:pRg st="6" end="6"/>
                                            </p:txEl>
                                          </p:spTgt>
                                        </p:tgtEl>
                                      </p:cBhvr>
                                    </p:animEffect>
                                    <p:anim calcmode="lin" valueType="num">
                                      <p:cBhvr>
                                        <p:cTn id="46"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7" dur="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99"/>
          </a:solidFill>
        </p:spPr>
        <p:txBody>
          <a:bodyPr/>
          <a:lstStyle/>
          <a:p>
            <a:r>
              <a:rPr lang="en-US" dirty="0" smtClean="0"/>
              <a:t>What they teach about </a:t>
            </a:r>
            <a:r>
              <a:rPr lang="en-US" u="sng" dirty="0" smtClean="0"/>
              <a:t>BAPTISM</a:t>
            </a:r>
            <a:endParaRPr lang="en-US" u="sng" dirty="0"/>
          </a:p>
        </p:txBody>
      </p:sp>
      <p:sp>
        <p:nvSpPr>
          <p:cNvPr id="5" name="Content Placeholder 2"/>
          <p:cNvSpPr>
            <a:spLocks noGrp="1"/>
          </p:cNvSpPr>
          <p:nvPr>
            <p:ph idx="1"/>
          </p:nvPr>
        </p:nvSpPr>
        <p:spPr>
          <a:xfrm>
            <a:off x="228600" y="5562600"/>
            <a:ext cx="8763000" cy="1295400"/>
          </a:xfrm>
        </p:spPr>
        <p:txBody>
          <a:bodyPr>
            <a:normAutofit/>
          </a:bodyPr>
          <a:lstStyle/>
          <a:p>
            <a:r>
              <a:rPr lang="en-US" dirty="0" smtClean="0"/>
              <a:t>https://ourcommunity.willowcreek.org/default.aspx?page=3965&amp;event=5871</a:t>
            </a:r>
            <a:endParaRPr lang="en-US" dirty="0"/>
          </a:p>
        </p:txBody>
      </p:sp>
      <p:pic>
        <p:nvPicPr>
          <p:cNvPr id="12290" name="Picture 2"/>
          <p:cNvPicPr>
            <a:picLocks noChangeAspect="1" noChangeArrowheads="1"/>
          </p:cNvPicPr>
          <p:nvPr/>
        </p:nvPicPr>
        <p:blipFill>
          <a:blip r:embed="rId2" cstate="print"/>
          <a:srcRect l="27258" t="20000" r="27312" b="48889"/>
          <a:stretch>
            <a:fillRect/>
          </a:stretch>
        </p:blipFill>
        <p:spPr bwMode="auto">
          <a:xfrm>
            <a:off x="0" y="1905000"/>
            <a:ext cx="9144000" cy="3657600"/>
          </a:xfrm>
          <a:prstGeom prst="rect">
            <a:avLst/>
          </a:prstGeom>
          <a:noFill/>
          <a:ln w="9525">
            <a:noFill/>
            <a:miter lim="800000"/>
            <a:headEnd/>
            <a:tailEnd/>
          </a:ln>
        </p:spPr>
      </p:pic>
      <p:sp>
        <p:nvSpPr>
          <p:cNvPr id="6" name="Oval 5"/>
          <p:cNvSpPr/>
          <p:nvPr/>
        </p:nvSpPr>
        <p:spPr>
          <a:xfrm>
            <a:off x="-228600" y="1676400"/>
            <a:ext cx="5486400" cy="1447800"/>
          </a:xfrm>
          <a:prstGeom prst="ellipse">
            <a:avLst/>
          </a:prstGeom>
          <a:noFill/>
          <a:ln w="101600">
            <a:solidFill>
              <a:srgbClr val="FF0000"/>
            </a:solidFill>
          </a:ln>
          <a:effectLst>
            <a:outerShdw dist="254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p:cNvPicPr>
            <a:picLocks noChangeAspect="1" noChangeArrowheads="1"/>
          </p:cNvPicPr>
          <p:nvPr/>
        </p:nvPicPr>
        <p:blipFill>
          <a:blip r:embed="rId2" cstate="print"/>
          <a:srcRect l="27637" t="34260" r="58734" b="59907"/>
          <a:stretch>
            <a:fillRect/>
          </a:stretch>
        </p:blipFill>
        <p:spPr bwMode="auto">
          <a:xfrm>
            <a:off x="3352800" y="4038600"/>
            <a:ext cx="5791200" cy="1447800"/>
          </a:xfrm>
          <a:prstGeom prst="rect">
            <a:avLst/>
          </a:prstGeom>
          <a:noFill/>
          <a:ln w="28575">
            <a:solidFill>
              <a:srgbClr val="FF0000"/>
            </a:solidFill>
            <a:miter lim="800000"/>
            <a:headEnd/>
            <a:tailEnd/>
          </a:ln>
        </p:spPr>
      </p:pic>
      <p:cxnSp>
        <p:nvCxnSpPr>
          <p:cNvPr id="9" name="Straight Connector 8"/>
          <p:cNvCxnSpPr/>
          <p:nvPr/>
        </p:nvCxnSpPr>
        <p:spPr>
          <a:xfrm>
            <a:off x="2819400" y="4038600"/>
            <a:ext cx="533400" cy="76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6019800" y="5181600"/>
            <a:ext cx="2895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childTnLst>
                                </p:cTn>
                              </p:par>
                            </p:childTnLst>
                          </p:cTn>
                        </p:par>
                        <p:par>
                          <p:cTn id="14" fill="hold">
                            <p:stCondLst>
                              <p:cond delay="500"/>
                            </p:stCondLst>
                            <p:childTnLst>
                              <p:par>
                                <p:cTn id="15" presetID="23" presetClass="entr" presetSubtype="528"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 calcmode="lin" valueType="num">
                                      <p:cBhvr>
                                        <p:cTn id="19" dur="500" fill="hold"/>
                                        <p:tgtEl>
                                          <p:spTgt spid="7"/>
                                        </p:tgtEl>
                                        <p:attrNameLst>
                                          <p:attrName>ppt_x</p:attrName>
                                        </p:attrNameLst>
                                      </p:cBhvr>
                                      <p:tavLst>
                                        <p:tav tm="0">
                                          <p:val>
                                            <p:fltVal val="0.5"/>
                                          </p:val>
                                        </p:tav>
                                        <p:tav tm="100000">
                                          <p:val>
                                            <p:strVal val="#ppt_x"/>
                                          </p:val>
                                        </p:tav>
                                      </p:tavLst>
                                    </p:anim>
                                    <p:anim calcmode="lin" valueType="num">
                                      <p:cBhvr>
                                        <p:cTn id="20" dur="500" fill="hold"/>
                                        <p:tgtEl>
                                          <p:spTgt spid="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99"/>
          </a:solidFill>
        </p:spPr>
        <p:txBody>
          <a:bodyPr/>
          <a:lstStyle/>
          <a:p>
            <a:r>
              <a:rPr lang="en-US" dirty="0" smtClean="0"/>
              <a:t>What they teach about </a:t>
            </a:r>
            <a:r>
              <a:rPr lang="en-US" u="sng" dirty="0" smtClean="0"/>
              <a:t>BAPTISM</a:t>
            </a:r>
            <a:endParaRPr lang="en-US" u="sng" dirty="0"/>
          </a:p>
        </p:txBody>
      </p:sp>
      <p:sp>
        <p:nvSpPr>
          <p:cNvPr id="5" name="Content Placeholder 2"/>
          <p:cNvSpPr>
            <a:spLocks noGrp="1"/>
          </p:cNvSpPr>
          <p:nvPr>
            <p:ph idx="1"/>
          </p:nvPr>
        </p:nvSpPr>
        <p:spPr>
          <a:xfrm>
            <a:off x="228600" y="1752600"/>
            <a:ext cx="8915400" cy="5105400"/>
          </a:xfrm>
        </p:spPr>
        <p:txBody>
          <a:bodyPr>
            <a:normAutofit/>
          </a:bodyPr>
          <a:lstStyle/>
          <a:p>
            <a:r>
              <a:rPr lang="en-US" dirty="0" smtClean="0"/>
              <a:t>“Baptism celebrations </a:t>
            </a:r>
            <a:r>
              <a:rPr lang="en-US" u="sng" dirty="0" smtClean="0"/>
              <a:t>occur monthly</a:t>
            </a:r>
            <a:r>
              <a:rPr lang="en-US" dirty="0" smtClean="0"/>
              <a:t>, either at Willow Creek’s New Community or Weekend services. This allows for life change to be celebrated frequently.”</a:t>
            </a:r>
          </a:p>
          <a:p>
            <a:r>
              <a:rPr lang="en-US" dirty="0" smtClean="0"/>
              <a:t>“In order to make the Baptism celebration more personal, we will </a:t>
            </a:r>
            <a:r>
              <a:rPr lang="en-US" u="sng" dirty="0" smtClean="0"/>
              <a:t>accept the first 40 people</a:t>
            </a:r>
            <a:r>
              <a:rPr lang="en-US" dirty="0" smtClean="0"/>
              <a:t> to register per month.”</a:t>
            </a:r>
          </a:p>
          <a:p>
            <a:pPr lvl="1"/>
            <a:r>
              <a:rPr lang="en-US" dirty="0" smtClean="0"/>
              <a:t>Website viewed on October 29, 2006</a:t>
            </a:r>
            <a:r>
              <a:rPr lang="en-US" sz="2700" dirty="0" smtClean="0"/>
              <a:t> http://www.willowcreek.org/baptism/service_info.asp</a:t>
            </a:r>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srcRect l="5224" t="25239" r="37313" b="40344"/>
          <a:stretch>
            <a:fillRect/>
          </a:stretch>
        </p:blipFill>
        <p:spPr bwMode="auto">
          <a:xfrm>
            <a:off x="0" y="1752599"/>
            <a:ext cx="8686800" cy="5076701"/>
          </a:xfrm>
          <a:prstGeom prst="rect">
            <a:avLst/>
          </a:prstGeom>
          <a:noFill/>
          <a:ln w="9525">
            <a:noFill/>
            <a:miter lim="800000"/>
            <a:headEnd/>
            <a:tailEnd/>
          </a:ln>
        </p:spPr>
      </p:pic>
      <p:sp>
        <p:nvSpPr>
          <p:cNvPr id="2" name="Title 1"/>
          <p:cNvSpPr>
            <a:spLocks noGrp="1"/>
          </p:cNvSpPr>
          <p:nvPr>
            <p:ph type="title"/>
          </p:nvPr>
        </p:nvSpPr>
        <p:spPr>
          <a:solidFill>
            <a:srgbClr val="000099"/>
          </a:solidFill>
        </p:spPr>
        <p:txBody>
          <a:bodyPr/>
          <a:lstStyle/>
          <a:p>
            <a:r>
              <a:rPr lang="en-US" dirty="0" smtClean="0"/>
              <a:t>What they teach about </a:t>
            </a:r>
            <a:r>
              <a:rPr lang="en-US" u="sng" dirty="0" smtClean="0"/>
              <a:t>BAPTISM</a:t>
            </a:r>
            <a:endParaRPr lang="en-US" dirty="0"/>
          </a:p>
        </p:txBody>
      </p:sp>
      <p:sp>
        <p:nvSpPr>
          <p:cNvPr id="4" name="Content Placeholder 3"/>
          <p:cNvSpPr>
            <a:spLocks noGrp="1"/>
          </p:cNvSpPr>
          <p:nvPr>
            <p:ph idx="1"/>
          </p:nvPr>
        </p:nvSpPr>
        <p:spPr>
          <a:xfrm>
            <a:off x="3429000" y="6019800"/>
            <a:ext cx="4191000" cy="914400"/>
          </a:xfrm>
        </p:spPr>
        <p:txBody>
          <a:bodyPr>
            <a:normAutofit/>
          </a:bodyPr>
          <a:lstStyle/>
          <a:p>
            <a:pPr>
              <a:buNone/>
            </a:pPr>
            <a:r>
              <a:rPr lang="en-US" sz="2000" dirty="0" smtClean="0">
                <a:solidFill>
                  <a:srgbClr val="000099"/>
                </a:solidFill>
                <a:effectLst/>
              </a:rPr>
              <a:t>http://www.saddleback.com/events/eventdetails.aspx?id=51399</a:t>
            </a:r>
            <a:endParaRPr lang="en-US" sz="2000" dirty="0">
              <a:solidFill>
                <a:srgbClr val="000099"/>
              </a:solidFill>
              <a:effectLst/>
            </a:endParaRPr>
          </a:p>
        </p:txBody>
      </p:sp>
      <p:sp>
        <p:nvSpPr>
          <p:cNvPr id="6" name="Rounded Rectangle 5"/>
          <p:cNvSpPr/>
          <p:nvPr/>
        </p:nvSpPr>
        <p:spPr>
          <a:xfrm>
            <a:off x="0" y="1752600"/>
            <a:ext cx="2819400" cy="4953000"/>
          </a:xfrm>
          <a:prstGeom prst="roundRect">
            <a:avLst/>
          </a:prstGeom>
          <a:noFill/>
          <a:ln w="101600">
            <a:solidFill>
              <a:srgbClr val="FF0000"/>
            </a:solidFill>
          </a:ln>
          <a:effectLst>
            <a:outerShdw dist="254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99"/>
          </a:solidFill>
        </p:spPr>
        <p:txBody>
          <a:bodyPr/>
          <a:lstStyle/>
          <a:p>
            <a:r>
              <a:rPr lang="en-US" dirty="0" smtClean="0"/>
              <a:t>What they teach about </a:t>
            </a:r>
            <a:r>
              <a:rPr lang="en-US" u="sng" dirty="0" smtClean="0"/>
              <a:t>BAPTISM</a:t>
            </a:r>
            <a:endParaRPr lang="en-US" dirty="0"/>
          </a:p>
        </p:txBody>
      </p:sp>
      <p:sp>
        <p:nvSpPr>
          <p:cNvPr id="4" name="Content Placeholder 3"/>
          <p:cNvSpPr>
            <a:spLocks noGrp="1"/>
          </p:cNvSpPr>
          <p:nvPr>
            <p:ph idx="1"/>
          </p:nvPr>
        </p:nvSpPr>
        <p:spPr>
          <a:xfrm>
            <a:off x="5257800" y="5029200"/>
            <a:ext cx="3886200" cy="1371600"/>
          </a:xfrm>
        </p:spPr>
        <p:txBody>
          <a:bodyPr>
            <a:normAutofit/>
          </a:bodyPr>
          <a:lstStyle/>
          <a:p>
            <a:pPr>
              <a:buNone/>
            </a:pPr>
            <a:r>
              <a:rPr lang="en-US" sz="2400" dirty="0" smtClean="0">
                <a:solidFill>
                  <a:schemeClr val="bg1"/>
                </a:solidFill>
                <a:effectLst/>
              </a:rPr>
              <a:t>http://www.saddleback.com/events/eventdetails.aspx?id=49254</a:t>
            </a:r>
            <a:endParaRPr lang="en-US" sz="2400" dirty="0">
              <a:solidFill>
                <a:schemeClr val="bg1"/>
              </a:solidFill>
              <a:effectLst/>
            </a:endParaRPr>
          </a:p>
        </p:txBody>
      </p:sp>
      <p:pic>
        <p:nvPicPr>
          <p:cNvPr id="17410" name="Picture 2"/>
          <p:cNvPicPr>
            <a:picLocks noChangeAspect="1" noChangeArrowheads="1"/>
          </p:cNvPicPr>
          <p:nvPr/>
        </p:nvPicPr>
        <p:blipFill>
          <a:blip r:embed="rId2" cstate="print"/>
          <a:srcRect l="5224" t="25239" r="37313" b="16635"/>
          <a:stretch>
            <a:fillRect/>
          </a:stretch>
        </p:blipFill>
        <p:spPr bwMode="auto">
          <a:xfrm>
            <a:off x="0" y="1752600"/>
            <a:ext cx="5181600" cy="5114306"/>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l="2239" t="30593" r="36567" b="37285"/>
          <a:stretch>
            <a:fillRect/>
          </a:stretch>
        </p:blipFill>
        <p:spPr bwMode="auto">
          <a:xfrm>
            <a:off x="0" y="1752600"/>
            <a:ext cx="9144000" cy="4683512"/>
          </a:xfrm>
          <a:prstGeom prst="rect">
            <a:avLst/>
          </a:prstGeom>
          <a:noFill/>
          <a:ln w="9525">
            <a:noFill/>
            <a:miter lim="800000"/>
            <a:headEnd/>
            <a:tailEnd/>
          </a:ln>
        </p:spPr>
      </p:pic>
      <p:sp>
        <p:nvSpPr>
          <p:cNvPr id="2" name="Title 1"/>
          <p:cNvSpPr>
            <a:spLocks noGrp="1"/>
          </p:cNvSpPr>
          <p:nvPr>
            <p:ph type="title"/>
          </p:nvPr>
        </p:nvSpPr>
        <p:spPr>
          <a:solidFill>
            <a:srgbClr val="000099"/>
          </a:solidFill>
        </p:spPr>
        <p:txBody>
          <a:bodyPr/>
          <a:lstStyle/>
          <a:p>
            <a:r>
              <a:rPr lang="en-US" dirty="0" smtClean="0"/>
              <a:t>What they teach about </a:t>
            </a:r>
            <a:r>
              <a:rPr lang="en-US" u="sng" dirty="0" smtClean="0"/>
              <a:t>BAPTISM</a:t>
            </a:r>
            <a:endParaRPr lang="en-US" dirty="0"/>
          </a:p>
        </p:txBody>
      </p:sp>
      <p:sp>
        <p:nvSpPr>
          <p:cNvPr id="4" name="Content Placeholder 3"/>
          <p:cNvSpPr>
            <a:spLocks noGrp="1"/>
          </p:cNvSpPr>
          <p:nvPr>
            <p:ph idx="1"/>
          </p:nvPr>
        </p:nvSpPr>
        <p:spPr>
          <a:xfrm>
            <a:off x="76200" y="6400800"/>
            <a:ext cx="9144000" cy="457200"/>
          </a:xfrm>
        </p:spPr>
        <p:txBody>
          <a:bodyPr>
            <a:normAutofit/>
          </a:bodyPr>
          <a:lstStyle/>
          <a:p>
            <a:pPr>
              <a:buNone/>
            </a:pPr>
            <a:r>
              <a:rPr lang="en-US" sz="2400" dirty="0" smtClean="0">
                <a:solidFill>
                  <a:schemeClr val="bg1"/>
                </a:solidFill>
                <a:effectLst/>
              </a:rPr>
              <a:t>http://www.saddleback.com/lakeforest/children/childrensbaptism/</a:t>
            </a:r>
            <a:endParaRPr lang="en-US" sz="2400" dirty="0">
              <a:solidFill>
                <a:schemeClr val="bg1"/>
              </a:solidFill>
              <a:effectLst/>
            </a:endParaRPr>
          </a:p>
        </p:txBody>
      </p:sp>
      <p:cxnSp>
        <p:nvCxnSpPr>
          <p:cNvPr id="5" name="Straight Connector 4"/>
          <p:cNvCxnSpPr/>
          <p:nvPr/>
        </p:nvCxnSpPr>
        <p:spPr>
          <a:xfrm>
            <a:off x="1905000" y="6096000"/>
            <a:ext cx="6858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28600" y="6324600"/>
            <a:ext cx="1524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99"/>
          </a:solidFill>
        </p:spPr>
        <p:txBody>
          <a:bodyPr/>
          <a:lstStyle/>
          <a:p>
            <a:r>
              <a:rPr lang="en-US" dirty="0" smtClean="0"/>
              <a:t>What they teach about </a:t>
            </a:r>
            <a:r>
              <a:rPr lang="en-US" u="sng" dirty="0" smtClean="0"/>
              <a:t>BAPTISM</a:t>
            </a:r>
            <a:endParaRPr lang="en-US" dirty="0"/>
          </a:p>
        </p:txBody>
      </p:sp>
      <p:sp>
        <p:nvSpPr>
          <p:cNvPr id="4" name="Content Placeholder 3"/>
          <p:cNvSpPr>
            <a:spLocks noGrp="1"/>
          </p:cNvSpPr>
          <p:nvPr>
            <p:ph idx="1"/>
          </p:nvPr>
        </p:nvSpPr>
        <p:spPr>
          <a:xfrm>
            <a:off x="5257800" y="5257800"/>
            <a:ext cx="3962400" cy="1600200"/>
          </a:xfrm>
        </p:spPr>
        <p:txBody>
          <a:bodyPr>
            <a:normAutofit/>
          </a:bodyPr>
          <a:lstStyle/>
          <a:p>
            <a:pPr>
              <a:buNone/>
            </a:pPr>
            <a:r>
              <a:rPr lang="en-US" sz="2400" dirty="0" smtClean="0">
                <a:solidFill>
                  <a:schemeClr val="bg1"/>
                </a:solidFill>
                <a:effectLst/>
              </a:rPr>
              <a:t>http://www.saddleback.com/LakeForest/aboutus/whatwebelieve/baptism/</a:t>
            </a:r>
            <a:endParaRPr lang="en-US" sz="2400" dirty="0">
              <a:solidFill>
                <a:schemeClr val="bg1"/>
              </a:solidFill>
              <a:effectLst/>
            </a:endParaRPr>
          </a:p>
        </p:txBody>
      </p:sp>
      <p:pic>
        <p:nvPicPr>
          <p:cNvPr id="19458" name="Picture 2"/>
          <p:cNvPicPr>
            <a:picLocks noChangeAspect="1" noChangeArrowheads="1"/>
          </p:cNvPicPr>
          <p:nvPr/>
        </p:nvPicPr>
        <p:blipFill>
          <a:blip r:embed="rId2" cstate="print"/>
          <a:srcRect l="49254" t="22180" r="14625" b="41874"/>
          <a:stretch>
            <a:fillRect/>
          </a:stretch>
        </p:blipFill>
        <p:spPr bwMode="auto">
          <a:xfrm>
            <a:off x="-1" y="1752600"/>
            <a:ext cx="5257801" cy="51054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99"/>
          </a:solidFill>
        </p:spPr>
        <p:txBody>
          <a:bodyPr/>
          <a:lstStyle/>
          <a:p>
            <a:r>
              <a:rPr lang="en-US" dirty="0" smtClean="0"/>
              <a:t>What they teach about </a:t>
            </a:r>
            <a:r>
              <a:rPr lang="en-US" u="sng" dirty="0" smtClean="0"/>
              <a:t>BAPTISM</a:t>
            </a:r>
            <a:endParaRPr lang="en-US" dirty="0"/>
          </a:p>
        </p:txBody>
      </p:sp>
      <p:grpSp>
        <p:nvGrpSpPr>
          <p:cNvPr id="8" name="Group 7"/>
          <p:cNvGrpSpPr/>
          <p:nvPr/>
        </p:nvGrpSpPr>
        <p:grpSpPr>
          <a:xfrm>
            <a:off x="-1" y="1752600"/>
            <a:ext cx="8259635" cy="5105400"/>
            <a:chOff x="152400" y="2438400"/>
            <a:chExt cx="7315200" cy="4521631"/>
          </a:xfrm>
        </p:grpSpPr>
        <p:pic>
          <p:nvPicPr>
            <p:cNvPr id="20482" name="Picture 2"/>
            <p:cNvPicPr>
              <a:picLocks noChangeAspect="1" noChangeArrowheads="1"/>
            </p:cNvPicPr>
            <p:nvPr/>
          </p:nvPicPr>
          <p:blipFill>
            <a:blip r:embed="rId2" cstate="print"/>
            <a:srcRect l="11249" t="21528" r="37696" b="74074"/>
            <a:stretch>
              <a:fillRect/>
            </a:stretch>
          </p:blipFill>
          <p:spPr bwMode="auto">
            <a:xfrm>
              <a:off x="152400" y="2438400"/>
              <a:ext cx="7315200" cy="368085"/>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11249" t="72592" r="37696" b="11852"/>
            <a:stretch>
              <a:fillRect/>
            </a:stretch>
          </p:blipFill>
          <p:spPr bwMode="auto">
            <a:xfrm>
              <a:off x="152400" y="5658173"/>
              <a:ext cx="7315200" cy="1301858"/>
            </a:xfrm>
            <a:prstGeom prst="rect">
              <a:avLst/>
            </a:prstGeom>
            <a:noFill/>
            <a:ln w="9525">
              <a:noFill/>
              <a:miter lim="800000"/>
              <a:headEnd/>
              <a:tailEnd/>
            </a:ln>
          </p:spPr>
        </p:pic>
        <p:pic>
          <p:nvPicPr>
            <p:cNvPr id="6" name="Picture 2"/>
            <p:cNvPicPr>
              <a:picLocks noChangeAspect="1" noChangeArrowheads="1"/>
            </p:cNvPicPr>
            <p:nvPr/>
          </p:nvPicPr>
          <p:blipFill>
            <a:blip r:embed="rId2" cstate="print"/>
            <a:srcRect l="11249" t="31110" r="37696" b="33334"/>
            <a:stretch>
              <a:fillRect/>
            </a:stretch>
          </p:blipFill>
          <p:spPr bwMode="auto">
            <a:xfrm>
              <a:off x="152400" y="2744492"/>
              <a:ext cx="7315200" cy="2975675"/>
            </a:xfrm>
            <a:prstGeom prst="rect">
              <a:avLst/>
            </a:prstGeom>
            <a:noFill/>
            <a:ln w="9525">
              <a:noFill/>
              <a:miter lim="800000"/>
              <a:headEnd/>
              <a:tailEnd/>
            </a:ln>
          </p:spPr>
        </p:pic>
      </p:grpSp>
      <p:sp>
        <p:nvSpPr>
          <p:cNvPr id="3" name="Content Placeholder 2"/>
          <p:cNvSpPr>
            <a:spLocks noGrp="1"/>
          </p:cNvSpPr>
          <p:nvPr>
            <p:ph idx="1"/>
          </p:nvPr>
        </p:nvSpPr>
        <p:spPr>
          <a:xfrm>
            <a:off x="3886200" y="6019800"/>
            <a:ext cx="3429000" cy="838200"/>
          </a:xfrm>
        </p:spPr>
        <p:txBody>
          <a:bodyPr>
            <a:normAutofit fontScale="85000" lnSpcReduction="10000"/>
          </a:bodyPr>
          <a:lstStyle/>
          <a:p>
            <a:pPr>
              <a:buNone/>
            </a:pPr>
            <a:r>
              <a:rPr lang="en-US" dirty="0" smtClean="0">
                <a:solidFill>
                  <a:srgbClr val="000099"/>
                </a:solidFill>
                <a:effectLst/>
              </a:rPr>
              <a:t>http://gochristfellowship.com/events/baptism/</a:t>
            </a:r>
            <a:endParaRPr lang="en-US" dirty="0">
              <a:solidFill>
                <a:srgbClr val="000099"/>
              </a:solidFill>
              <a:effectLst/>
            </a:endParaRPr>
          </a:p>
        </p:txBody>
      </p:sp>
      <p:pic>
        <p:nvPicPr>
          <p:cNvPr id="9" name="Picture 2"/>
          <p:cNvPicPr>
            <a:picLocks noChangeAspect="1" noChangeArrowheads="1"/>
          </p:cNvPicPr>
          <p:nvPr/>
        </p:nvPicPr>
        <p:blipFill>
          <a:blip r:embed="rId2" cstate="print"/>
          <a:srcRect l="12003" t="31110" r="61847" b="60711"/>
          <a:stretch>
            <a:fillRect/>
          </a:stretch>
        </p:blipFill>
        <p:spPr bwMode="auto">
          <a:xfrm>
            <a:off x="228600" y="3048000"/>
            <a:ext cx="7924800" cy="1447800"/>
          </a:xfrm>
          <a:prstGeom prst="rect">
            <a:avLst/>
          </a:prstGeom>
          <a:noFill/>
          <a:ln w="57150">
            <a:solidFill>
              <a:srgbClr val="FF0000"/>
            </a:solidFill>
            <a:miter lim="800000"/>
            <a:headEnd/>
            <a:tailEnd/>
          </a:ln>
        </p:spPr>
      </p:pic>
      <p:cxnSp>
        <p:nvCxnSpPr>
          <p:cNvPr id="11" name="Straight Connector 10"/>
          <p:cNvCxnSpPr/>
          <p:nvPr/>
        </p:nvCxnSpPr>
        <p:spPr>
          <a:xfrm flipH="1" flipV="1">
            <a:off x="3657600" y="2340864"/>
            <a:ext cx="1524000" cy="6858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
                                        <p:tgtEl>
                                          <p:spTgt spid="11"/>
                                        </p:tgtEl>
                                      </p:cBhvr>
                                    </p:animEffect>
                                  </p:childTnLst>
                                </p:cTn>
                              </p:par>
                            </p:childTnLst>
                          </p:cTn>
                        </p:par>
                        <p:par>
                          <p:cTn id="15" fill="hold">
                            <p:stCondLst>
                              <p:cond delay="500"/>
                            </p:stCondLst>
                            <p:childTnLst>
                              <p:par>
                                <p:cTn id="16" presetID="22" presetClass="entr" presetSubtype="4"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99"/>
          </a:solidFill>
        </p:spPr>
        <p:txBody>
          <a:bodyPr/>
          <a:lstStyle/>
          <a:p>
            <a:r>
              <a:rPr lang="en-US" dirty="0" smtClean="0"/>
              <a:t>What they teach about </a:t>
            </a:r>
            <a:r>
              <a:rPr lang="en-US" u="sng" dirty="0" smtClean="0"/>
              <a:t>BAPTISM</a:t>
            </a:r>
            <a:endParaRPr lang="en-US" dirty="0"/>
          </a:p>
        </p:txBody>
      </p:sp>
      <p:grpSp>
        <p:nvGrpSpPr>
          <p:cNvPr id="4" name="Group 6"/>
          <p:cNvGrpSpPr/>
          <p:nvPr/>
        </p:nvGrpSpPr>
        <p:grpSpPr>
          <a:xfrm>
            <a:off x="152400" y="1752600"/>
            <a:ext cx="7315200" cy="5207431"/>
            <a:chOff x="152400" y="1752600"/>
            <a:chExt cx="8991600" cy="6400800"/>
          </a:xfrm>
        </p:grpSpPr>
        <p:pic>
          <p:nvPicPr>
            <p:cNvPr id="20482" name="Picture 2"/>
            <p:cNvPicPr>
              <a:picLocks noChangeAspect="1" noChangeArrowheads="1"/>
            </p:cNvPicPr>
            <p:nvPr/>
          </p:nvPicPr>
          <p:blipFill>
            <a:blip r:embed="rId2" cstate="print"/>
            <a:srcRect l="11249" t="13333" r="37696" b="74074"/>
            <a:stretch>
              <a:fillRect/>
            </a:stretch>
          </p:blipFill>
          <p:spPr bwMode="auto">
            <a:xfrm>
              <a:off x="152400" y="1752600"/>
              <a:ext cx="8991600" cy="1295400"/>
            </a:xfrm>
            <a:prstGeom prst="rect">
              <a:avLst/>
            </a:prstGeom>
            <a:noFill/>
            <a:ln w="9525">
              <a:noFill/>
              <a:miter lim="800000"/>
              <a:headEnd/>
              <a:tailEnd/>
            </a:ln>
          </p:spPr>
        </p:pic>
        <p:pic>
          <p:nvPicPr>
            <p:cNvPr id="5" name="Picture 2"/>
            <p:cNvPicPr>
              <a:picLocks noChangeAspect="1" noChangeArrowheads="1"/>
            </p:cNvPicPr>
            <p:nvPr/>
          </p:nvPicPr>
          <p:blipFill>
            <a:blip r:embed="rId2" cstate="print"/>
            <a:srcRect l="11249" t="72592" r="37696" b="11852"/>
            <a:stretch>
              <a:fillRect/>
            </a:stretch>
          </p:blipFill>
          <p:spPr bwMode="auto">
            <a:xfrm>
              <a:off x="152400" y="6553200"/>
              <a:ext cx="8991600" cy="1600200"/>
            </a:xfrm>
            <a:prstGeom prst="rect">
              <a:avLst/>
            </a:prstGeom>
            <a:noFill/>
            <a:ln w="9525">
              <a:noFill/>
              <a:miter lim="800000"/>
              <a:headEnd/>
              <a:tailEnd/>
            </a:ln>
          </p:spPr>
        </p:pic>
        <p:pic>
          <p:nvPicPr>
            <p:cNvPr id="6" name="Picture 2"/>
            <p:cNvPicPr>
              <a:picLocks noChangeAspect="1" noChangeArrowheads="1"/>
            </p:cNvPicPr>
            <p:nvPr/>
          </p:nvPicPr>
          <p:blipFill>
            <a:blip r:embed="rId2" cstate="print"/>
            <a:srcRect l="11249" t="31110" r="37696" b="33334"/>
            <a:stretch>
              <a:fillRect/>
            </a:stretch>
          </p:blipFill>
          <p:spPr bwMode="auto">
            <a:xfrm>
              <a:off x="152400" y="2971800"/>
              <a:ext cx="8991600" cy="3657600"/>
            </a:xfrm>
            <a:prstGeom prst="rect">
              <a:avLst/>
            </a:prstGeom>
            <a:noFill/>
            <a:ln w="9525">
              <a:noFill/>
              <a:miter lim="800000"/>
              <a:headEnd/>
              <a:tailEnd/>
            </a:ln>
          </p:spPr>
        </p:pic>
      </p:grpSp>
      <p:sp>
        <p:nvSpPr>
          <p:cNvPr id="3" name="Content Placeholder 2"/>
          <p:cNvSpPr>
            <a:spLocks noGrp="1"/>
          </p:cNvSpPr>
          <p:nvPr>
            <p:ph idx="1"/>
          </p:nvPr>
        </p:nvSpPr>
        <p:spPr>
          <a:xfrm>
            <a:off x="3886200" y="6019800"/>
            <a:ext cx="3429000" cy="838200"/>
          </a:xfrm>
        </p:spPr>
        <p:txBody>
          <a:bodyPr>
            <a:normAutofit fontScale="85000" lnSpcReduction="10000"/>
          </a:bodyPr>
          <a:lstStyle/>
          <a:p>
            <a:pPr>
              <a:buNone/>
            </a:pPr>
            <a:r>
              <a:rPr lang="en-US" dirty="0" smtClean="0">
                <a:solidFill>
                  <a:srgbClr val="000099"/>
                </a:solidFill>
                <a:effectLst/>
              </a:rPr>
              <a:t>http://gochristfellowship.com/events/baptism/</a:t>
            </a:r>
            <a:endParaRPr lang="en-US" dirty="0">
              <a:solidFill>
                <a:srgbClr val="000099"/>
              </a:solidFill>
              <a:effectLst/>
            </a:endParaRPr>
          </a:p>
        </p:txBody>
      </p:sp>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99"/>
          </a:solidFill>
        </p:spPr>
        <p:txBody>
          <a:bodyPr/>
          <a:lstStyle/>
          <a:p>
            <a:r>
              <a:rPr lang="en-US" dirty="0" smtClean="0"/>
              <a:t>What they teach about </a:t>
            </a:r>
            <a:r>
              <a:rPr lang="en-US" u="sng" dirty="0" smtClean="0"/>
              <a:t>BAPTISM</a:t>
            </a:r>
            <a:endParaRPr lang="en-US" dirty="0"/>
          </a:p>
        </p:txBody>
      </p:sp>
      <p:sp>
        <p:nvSpPr>
          <p:cNvPr id="3" name="Content Placeholder 2"/>
          <p:cNvSpPr>
            <a:spLocks noGrp="1"/>
          </p:cNvSpPr>
          <p:nvPr>
            <p:ph idx="1"/>
          </p:nvPr>
        </p:nvSpPr>
        <p:spPr>
          <a:xfrm>
            <a:off x="228600" y="5867400"/>
            <a:ext cx="8686800" cy="990600"/>
          </a:xfrm>
        </p:spPr>
        <p:txBody>
          <a:bodyPr>
            <a:normAutofit/>
          </a:bodyPr>
          <a:lstStyle/>
          <a:p>
            <a:r>
              <a:rPr lang="en-US" dirty="0" smtClean="0"/>
              <a:t>http://gochristfellowship.com/events/baptism/</a:t>
            </a:r>
            <a:endParaRPr lang="en-US" b="0" dirty="0" smtClean="0"/>
          </a:p>
        </p:txBody>
      </p:sp>
      <p:pic>
        <p:nvPicPr>
          <p:cNvPr id="21506" name="Picture 2"/>
          <p:cNvPicPr>
            <a:picLocks noChangeAspect="1" noChangeArrowheads="1"/>
          </p:cNvPicPr>
          <p:nvPr/>
        </p:nvPicPr>
        <p:blipFill>
          <a:blip r:embed="rId2" cstate="print"/>
          <a:srcRect l="11682" t="21481" r="38561" b="42222"/>
          <a:stretch>
            <a:fillRect/>
          </a:stretch>
        </p:blipFill>
        <p:spPr bwMode="auto">
          <a:xfrm>
            <a:off x="-1" y="1828800"/>
            <a:ext cx="9120673" cy="38862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99"/>
          </a:solidFill>
        </p:spPr>
        <p:txBody>
          <a:bodyPr/>
          <a:lstStyle/>
          <a:p>
            <a:r>
              <a:rPr lang="en-US" dirty="0" smtClean="0"/>
              <a:t>What they teach about </a:t>
            </a:r>
            <a:r>
              <a:rPr lang="en-US" u="sng" dirty="0" smtClean="0"/>
              <a:t>BAPTISM</a:t>
            </a:r>
            <a:endParaRPr lang="en-US" dirty="0"/>
          </a:p>
        </p:txBody>
      </p:sp>
      <p:sp>
        <p:nvSpPr>
          <p:cNvPr id="3" name="Content Placeholder 2"/>
          <p:cNvSpPr>
            <a:spLocks noGrp="1"/>
          </p:cNvSpPr>
          <p:nvPr>
            <p:ph idx="1"/>
          </p:nvPr>
        </p:nvSpPr>
        <p:spPr>
          <a:xfrm>
            <a:off x="228600" y="6172200"/>
            <a:ext cx="8686800" cy="685800"/>
          </a:xfrm>
        </p:spPr>
        <p:txBody>
          <a:bodyPr>
            <a:normAutofit fontScale="85000" lnSpcReduction="20000"/>
          </a:bodyPr>
          <a:lstStyle/>
          <a:p>
            <a:r>
              <a:rPr lang="en-US" dirty="0" smtClean="0"/>
              <a:t>http://gochristfellowship.com/adults/life-studies/all-classes/#class-13</a:t>
            </a:r>
            <a:endParaRPr lang="en-US" b="0" dirty="0" smtClean="0"/>
          </a:p>
        </p:txBody>
      </p:sp>
      <p:pic>
        <p:nvPicPr>
          <p:cNvPr id="21506" name="Picture 2"/>
          <p:cNvPicPr>
            <a:picLocks noChangeAspect="1" noChangeArrowheads="1"/>
          </p:cNvPicPr>
          <p:nvPr/>
        </p:nvPicPr>
        <p:blipFill>
          <a:blip r:embed="rId2" cstate="print"/>
          <a:srcRect l="11682" t="21481" r="38561" b="42222"/>
          <a:stretch>
            <a:fillRect/>
          </a:stretch>
        </p:blipFill>
        <p:spPr bwMode="auto">
          <a:xfrm>
            <a:off x="-1" y="1828800"/>
            <a:ext cx="9120673" cy="3886200"/>
          </a:xfrm>
          <a:prstGeom prst="rect">
            <a:avLst/>
          </a:prstGeom>
          <a:noFill/>
          <a:ln w="9525">
            <a:noFill/>
            <a:miter lim="800000"/>
            <a:headEnd/>
            <a:tailEnd/>
          </a:ln>
        </p:spPr>
      </p:pic>
      <p:pic>
        <p:nvPicPr>
          <p:cNvPr id="21507" name="Picture 3"/>
          <p:cNvPicPr>
            <a:picLocks noChangeAspect="1" noChangeArrowheads="1"/>
          </p:cNvPicPr>
          <p:nvPr/>
        </p:nvPicPr>
        <p:blipFill>
          <a:blip r:embed="rId3" cstate="print"/>
          <a:srcRect l="13223" t="19630" r="41347" b="43333"/>
          <a:stretch>
            <a:fillRect/>
          </a:stretch>
        </p:blipFill>
        <p:spPr bwMode="auto">
          <a:xfrm>
            <a:off x="0" y="1828800"/>
            <a:ext cx="9144000" cy="4354286"/>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dirty="0" smtClean="0"/>
              <a:t>The Teachings of Scripture on Baptism</a:t>
            </a:r>
            <a:endParaRPr lang="en-US" dirty="0"/>
          </a:p>
        </p:txBody>
      </p:sp>
      <p:sp>
        <p:nvSpPr>
          <p:cNvPr id="3" name="Content Placeholder 2"/>
          <p:cNvSpPr>
            <a:spLocks noGrp="1"/>
          </p:cNvSpPr>
          <p:nvPr>
            <p:ph idx="1"/>
          </p:nvPr>
        </p:nvSpPr>
        <p:spPr>
          <a:xfrm>
            <a:off x="228600" y="990600"/>
            <a:ext cx="8915400" cy="5867400"/>
          </a:xfrm>
        </p:spPr>
        <p:txBody>
          <a:bodyPr>
            <a:normAutofit lnSpcReduction="10000"/>
          </a:bodyPr>
          <a:lstStyle/>
          <a:p>
            <a:r>
              <a:rPr lang="en-US" dirty="0" smtClean="0"/>
              <a:t>Baptism stands between the sinner and…</a:t>
            </a:r>
          </a:p>
          <a:p>
            <a:pPr lvl="1"/>
            <a:r>
              <a:rPr lang="en-US" dirty="0" smtClean="0"/>
              <a:t>Becoming a Christian – Matthew 28:18-20</a:t>
            </a:r>
          </a:p>
          <a:p>
            <a:pPr lvl="1"/>
            <a:r>
              <a:rPr lang="en-US" dirty="0" smtClean="0"/>
              <a:t>Being saved from sins – Mark 16:16</a:t>
            </a:r>
          </a:p>
          <a:p>
            <a:pPr lvl="1"/>
            <a:r>
              <a:rPr lang="en-US" dirty="0" smtClean="0"/>
              <a:t>Entering into the kingdom of God – John 3:3-5</a:t>
            </a:r>
          </a:p>
          <a:p>
            <a:pPr lvl="1"/>
            <a:r>
              <a:rPr lang="en-US" dirty="0" smtClean="0"/>
              <a:t>Obtaining the remission of sins – Acts 2:38</a:t>
            </a:r>
          </a:p>
          <a:p>
            <a:pPr lvl="1"/>
            <a:r>
              <a:rPr lang="en-US" dirty="0" smtClean="0"/>
              <a:t>Having sins washed away – Acts 22:16</a:t>
            </a:r>
          </a:p>
          <a:p>
            <a:pPr lvl="1"/>
            <a:r>
              <a:rPr lang="en-US" dirty="0" smtClean="0"/>
              <a:t>Getting into Christ – Romans 6:3</a:t>
            </a:r>
          </a:p>
          <a:p>
            <a:pPr lvl="1"/>
            <a:r>
              <a:rPr lang="en-US" dirty="0" smtClean="0"/>
              <a:t>Having a new life in Christ – Romans 6:4</a:t>
            </a:r>
          </a:p>
          <a:p>
            <a:pPr lvl="1"/>
            <a:r>
              <a:rPr lang="en-US" dirty="0" smtClean="0"/>
              <a:t>Wearing the name of Christ – 1 Corinthians 1:12-17</a:t>
            </a:r>
          </a:p>
          <a:p>
            <a:pPr lvl="1"/>
            <a:r>
              <a:rPr lang="en-US" dirty="0" smtClean="0"/>
              <a:t>Becoming a child of God – Galatians 3:26-27</a:t>
            </a:r>
          </a:p>
          <a:p>
            <a:pPr lvl="1"/>
            <a:r>
              <a:rPr lang="en-US" dirty="0" smtClean="0"/>
              <a:t>Putting on Christ – Galatians 3:27</a:t>
            </a:r>
          </a:p>
          <a:p>
            <a:pPr lvl="1"/>
            <a:r>
              <a:rPr lang="en-US" dirty="0" smtClean="0"/>
              <a:t>Being saved – 1 Peter 3:21</a:t>
            </a:r>
          </a:p>
          <a:p>
            <a:pPr lvl="2"/>
            <a:endParaRPr lang="en-US" dirty="0" smtClean="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anim calcmode="lin" valueType="num">
                                      <p:cBhvr>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anim calcmode="lin" valueType="num">
                                      <p:cBhvr>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anim calcmode="lin" valueType="num">
                                      <p:cBhvr>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anim calcmode="lin" valueType="num">
                                      <p:cBhvr>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anim calcmode="lin" valueType="num">
                                      <p:cBhvr>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2" presetClass="entr" presetSubtype="0" fill="hold" grpId="0"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500"/>
                                        <p:tgtEl>
                                          <p:spTgt spid="3">
                                            <p:txEl>
                                              <p:pRg st="6" end="6"/>
                                            </p:txEl>
                                          </p:spTgt>
                                        </p:tgtEl>
                                      </p:cBhvr>
                                    </p:animEffect>
                                    <p:anim calcmode="lin" valueType="num">
                                      <p:cBhvr>
                                        <p:cTn id="4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46" fill="hold">
                            <p:stCondLst>
                              <p:cond delay="3500"/>
                            </p:stCondLst>
                            <p:childTnLst>
                              <p:par>
                                <p:cTn id="47" presetID="42" presetClass="entr" presetSubtype="0" fill="hold" grpId="0" nodeType="after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500"/>
                                        <p:tgtEl>
                                          <p:spTgt spid="3">
                                            <p:txEl>
                                              <p:pRg st="7" end="7"/>
                                            </p:txEl>
                                          </p:spTgt>
                                        </p:tgtEl>
                                      </p:cBhvr>
                                    </p:animEffect>
                                    <p:anim calcmode="lin" valueType="num">
                                      <p:cBhvr>
                                        <p:cTn id="50"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5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52" fill="hold">
                            <p:stCondLst>
                              <p:cond delay="4000"/>
                            </p:stCondLst>
                            <p:childTnLst>
                              <p:par>
                                <p:cTn id="53" presetID="42" presetClass="entr" presetSubtype="0" fill="hold" grpId="0" nodeType="after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Effect transition="in" filter="fade">
                                      <p:cBhvr>
                                        <p:cTn id="55" dur="500"/>
                                        <p:tgtEl>
                                          <p:spTgt spid="3">
                                            <p:txEl>
                                              <p:pRg st="8" end="8"/>
                                            </p:txEl>
                                          </p:spTgt>
                                        </p:tgtEl>
                                      </p:cBhvr>
                                    </p:animEffect>
                                    <p:anim calcmode="lin" valueType="num">
                                      <p:cBhvr>
                                        <p:cTn id="56"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7" dur="5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par>
                          <p:cTn id="58" fill="hold">
                            <p:stCondLst>
                              <p:cond delay="4500"/>
                            </p:stCondLst>
                            <p:childTnLst>
                              <p:par>
                                <p:cTn id="59" presetID="42" presetClass="entr" presetSubtype="0" fill="hold" grpId="0" nodeType="after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Effect transition="in" filter="fade">
                                      <p:cBhvr>
                                        <p:cTn id="61" dur="500"/>
                                        <p:tgtEl>
                                          <p:spTgt spid="3">
                                            <p:txEl>
                                              <p:pRg st="9" end="9"/>
                                            </p:txEl>
                                          </p:spTgt>
                                        </p:tgtEl>
                                      </p:cBhvr>
                                    </p:animEffect>
                                    <p:anim calcmode="lin" valueType="num">
                                      <p:cBhvr>
                                        <p:cTn id="62"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3" dur="5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par>
                          <p:cTn id="64" fill="hold">
                            <p:stCondLst>
                              <p:cond delay="5000"/>
                            </p:stCondLst>
                            <p:childTnLst>
                              <p:par>
                                <p:cTn id="65" presetID="42" presetClass="entr" presetSubtype="0" fill="hold" grpId="0" nodeType="after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Effect transition="in" filter="fade">
                                      <p:cBhvr>
                                        <p:cTn id="67" dur="500"/>
                                        <p:tgtEl>
                                          <p:spTgt spid="3">
                                            <p:txEl>
                                              <p:pRg st="10" end="10"/>
                                            </p:txEl>
                                          </p:spTgt>
                                        </p:tgtEl>
                                      </p:cBhvr>
                                    </p:animEffect>
                                    <p:anim calcmode="lin" valueType="num">
                                      <p:cBhvr>
                                        <p:cTn id="68"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9" dur="5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par>
                          <p:cTn id="70" fill="hold">
                            <p:stCondLst>
                              <p:cond delay="5500"/>
                            </p:stCondLst>
                            <p:childTnLst>
                              <p:par>
                                <p:cTn id="71" presetID="42" presetClass="entr" presetSubtype="0" fill="hold" grpId="0" nodeType="after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Effect transition="in" filter="fade">
                                      <p:cBhvr>
                                        <p:cTn id="73" dur="500"/>
                                        <p:tgtEl>
                                          <p:spTgt spid="3">
                                            <p:txEl>
                                              <p:pRg st="11" end="11"/>
                                            </p:txEl>
                                          </p:spTgt>
                                        </p:tgtEl>
                                      </p:cBhvr>
                                    </p:animEffect>
                                    <p:anim calcmode="lin" valueType="num">
                                      <p:cBhvr>
                                        <p:cTn id="74"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75" dur="5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99"/>
          </a:solidFill>
        </p:spPr>
        <p:txBody>
          <a:bodyPr/>
          <a:lstStyle/>
          <a:p>
            <a:r>
              <a:rPr lang="en-US" dirty="0" smtClean="0"/>
              <a:t>What they teach about </a:t>
            </a:r>
            <a:r>
              <a:rPr lang="en-US" u="sng" dirty="0" smtClean="0"/>
              <a:t>BAPTISM</a:t>
            </a:r>
            <a:endParaRPr lang="en-US" dirty="0"/>
          </a:p>
        </p:txBody>
      </p:sp>
      <p:sp>
        <p:nvSpPr>
          <p:cNvPr id="3" name="Content Placeholder 2"/>
          <p:cNvSpPr>
            <a:spLocks noGrp="1"/>
          </p:cNvSpPr>
          <p:nvPr>
            <p:ph idx="1"/>
          </p:nvPr>
        </p:nvSpPr>
        <p:spPr>
          <a:xfrm>
            <a:off x="228600" y="1752600"/>
            <a:ext cx="8915400" cy="5105400"/>
          </a:xfrm>
        </p:spPr>
        <p:txBody>
          <a:bodyPr>
            <a:normAutofit fontScale="85000" lnSpcReduction="20000"/>
          </a:bodyPr>
          <a:lstStyle/>
          <a:p>
            <a:r>
              <a:rPr lang="en-US" dirty="0" smtClean="0"/>
              <a:t>“Are you ready to take the next step in your faith? In order to be baptized at Christ Fellowship you must first go through Baptism orientation and fill out our Baptism Request Form. You may do this in one of two ways:</a:t>
            </a:r>
          </a:p>
          <a:p>
            <a:pPr lvl="1"/>
            <a:r>
              <a:rPr lang="en-US" dirty="0" smtClean="0"/>
              <a:t>“Attend a Baptism Orientation class. This class is offered the third weekend of each month. Check dates and times for your campus and sign up by the Wednesday before the weekend of baptisms. After you have completed the baptism orientation class you must complete the Baptism Request Form which you will receive in class;    OR </a:t>
            </a:r>
          </a:p>
          <a:p>
            <a:pPr lvl="1"/>
            <a:r>
              <a:rPr lang="en-US" dirty="0" smtClean="0"/>
              <a:t>“Do it all Online. Click here to watch our Baptism Orientation video online and complete the online Baptism Request Form. After you have watched the video and submitted the form, we will follow-up with you by phone or with an email confirmation that you are registered and ready to be baptized.” </a:t>
            </a:r>
          </a:p>
          <a:p>
            <a:pPr lvl="2"/>
            <a:r>
              <a:rPr lang="en-US" dirty="0" smtClean="0"/>
              <a:t>http://gochristfellowship.com/events/baptism/</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anim calcmode="lin" valueType="num">
                                      <p:cBhvr>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anim calcmode="lin" valueType="num">
                                      <p:cBhvr>
                                        <p:cTn id="1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anim calcmode="lin" valueType="num">
                                      <p:cBhvr>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99"/>
          </a:solidFill>
        </p:spPr>
        <p:txBody>
          <a:bodyPr/>
          <a:lstStyle/>
          <a:p>
            <a:r>
              <a:rPr lang="en-US" dirty="0" smtClean="0"/>
              <a:t>What they teach about </a:t>
            </a:r>
            <a:r>
              <a:rPr lang="en-US" u="sng" dirty="0" smtClean="0"/>
              <a:t>BAPTISM</a:t>
            </a:r>
            <a:endParaRPr lang="en-US" dirty="0"/>
          </a:p>
        </p:txBody>
      </p:sp>
      <p:sp>
        <p:nvSpPr>
          <p:cNvPr id="3" name="Content Placeholder 2"/>
          <p:cNvSpPr>
            <a:spLocks noGrp="1"/>
          </p:cNvSpPr>
          <p:nvPr>
            <p:ph idx="1"/>
          </p:nvPr>
        </p:nvSpPr>
        <p:spPr>
          <a:xfrm>
            <a:off x="5181600" y="1752600"/>
            <a:ext cx="3962400" cy="5105400"/>
          </a:xfrm>
        </p:spPr>
        <p:txBody>
          <a:bodyPr>
            <a:normAutofit/>
          </a:bodyPr>
          <a:lstStyle/>
          <a:p>
            <a:r>
              <a:rPr lang="en-US" sz="2400" dirty="0" smtClean="0"/>
              <a:t>“Baptism Orientation Video” at http://vimeo.com/20878614</a:t>
            </a:r>
          </a:p>
          <a:p>
            <a:r>
              <a:rPr lang="en-US" sz="2400" dirty="0" smtClean="0"/>
              <a:t>Or, click bottom page at http://gochristfellowship.com/events/baptism/</a:t>
            </a:r>
          </a:p>
        </p:txBody>
      </p:sp>
      <p:pic>
        <p:nvPicPr>
          <p:cNvPr id="22530" name="Picture 2"/>
          <p:cNvPicPr>
            <a:picLocks noChangeAspect="1" noChangeArrowheads="1"/>
          </p:cNvPicPr>
          <p:nvPr/>
        </p:nvPicPr>
        <p:blipFill>
          <a:blip r:embed="rId2" cstate="print"/>
          <a:srcRect l="26866" t="30651" r="28358" b="24138"/>
          <a:stretch>
            <a:fillRect/>
          </a:stretch>
        </p:blipFill>
        <p:spPr bwMode="auto">
          <a:xfrm>
            <a:off x="0" y="1752600"/>
            <a:ext cx="5191932" cy="51054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99"/>
          </a:solidFill>
        </p:spPr>
        <p:txBody>
          <a:bodyPr/>
          <a:lstStyle/>
          <a:p>
            <a:r>
              <a:rPr lang="en-US" dirty="0" smtClean="0"/>
              <a:t>What they teach about </a:t>
            </a:r>
            <a:r>
              <a:rPr lang="en-US" u="sng" dirty="0" smtClean="0"/>
              <a:t>BAPTISM</a:t>
            </a:r>
            <a:endParaRPr lang="en-US" dirty="0"/>
          </a:p>
        </p:txBody>
      </p:sp>
      <p:sp>
        <p:nvSpPr>
          <p:cNvPr id="3" name="Content Placeholder 2"/>
          <p:cNvSpPr>
            <a:spLocks noGrp="1"/>
          </p:cNvSpPr>
          <p:nvPr>
            <p:ph idx="1"/>
          </p:nvPr>
        </p:nvSpPr>
        <p:spPr>
          <a:xfrm>
            <a:off x="228600" y="1752600"/>
            <a:ext cx="8915400" cy="5105400"/>
          </a:xfrm>
        </p:spPr>
        <p:txBody>
          <a:bodyPr>
            <a:normAutofit/>
          </a:bodyPr>
          <a:lstStyle/>
          <a:p>
            <a:r>
              <a:rPr lang="en-US" dirty="0" smtClean="0"/>
              <a:t>“Baptism </a:t>
            </a:r>
            <a:r>
              <a:rPr lang="en-US" u="sng" dirty="0" smtClean="0"/>
              <a:t>happens the fourth weekend</a:t>
            </a:r>
            <a:r>
              <a:rPr lang="en-US" dirty="0" smtClean="0"/>
              <a:t> of almost every month at Christ Fellowship.  </a:t>
            </a:r>
            <a:r>
              <a:rPr lang="en-US" u="sng" dirty="0" smtClean="0"/>
              <a:t>You can schedule</a:t>
            </a:r>
            <a:r>
              <a:rPr lang="en-US" dirty="0" smtClean="0"/>
              <a:t> to be one of those who is baptized during one of our services or you can baptized at the beach during the summer months…” (00:10-00:21).</a:t>
            </a:r>
          </a:p>
          <a:p>
            <a:pPr lvl="1"/>
            <a:r>
              <a:rPr lang="en-US" sz="2400" dirty="0" smtClean="0"/>
              <a:t>“Baptism Orientation Video” at http://vimeo.com/20878614</a:t>
            </a:r>
          </a:p>
          <a:p>
            <a:pPr lvl="1"/>
            <a:r>
              <a:rPr lang="en-US" sz="2000" dirty="0" smtClean="0"/>
              <a:t>Or, click bottom page at http://gochristfellowship.com/events/baptism/</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anim calcmode="lin" valueType="num">
                                      <p:cBhvr>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anim calcmode="lin" valueType="num">
                                      <p:cBhvr>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2" name="Group 11"/>
          <p:cNvGrpSpPr/>
          <p:nvPr/>
        </p:nvGrpSpPr>
        <p:grpSpPr>
          <a:xfrm>
            <a:off x="0" y="1752599"/>
            <a:ext cx="9144000" cy="2612571"/>
            <a:chOff x="0" y="1752599"/>
            <a:chExt cx="9144000" cy="2612571"/>
          </a:xfrm>
        </p:grpSpPr>
        <p:pic>
          <p:nvPicPr>
            <p:cNvPr id="25604" name="Picture 4"/>
            <p:cNvPicPr>
              <a:picLocks noChangeAspect="1" noChangeArrowheads="1"/>
            </p:cNvPicPr>
            <p:nvPr/>
          </p:nvPicPr>
          <p:blipFill>
            <a:blip r:embed="rId2" cstate="print"/>
            <a:srcRect l="21791" t="44815" r="30818" b="37407"/>
            <a:stretch>
              <a:fillRect/>
            </a:stretch>
          </p:blipFill>
          <p:spPr bwMode="auto">
            <a:xfrm>
              <a:off x="0" y="1752599"/>
              <a:ext cx="9144000" cy="2612571"/>
            </a:xfrm>
            <a:prstGeom prst="rect">
              <a:avLst/>
            </a:prstGeom>
            <a:noFill/>
            <a:ln w="9525">
              <a:noFill/>
              <a:miter lim="800000"/>
              <a:headEnd/>
              <a:tailEnd/>
            </a:ln>
          </p:spPr>
        </p:pic>
        <p:sp>
          <p:nvSpPr>
            <p:cNvPr id="9" name="Rectangle 8"/>
            <p:cNvSpPr/>
            <p:nvPr/>
          </p:nvSpPr>
          <p:spPr>
            <a:xfrm>
              <a:off x="4343400" y="1828800"/>
              <a:ext cx="2133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6200" y="2133600"/>
              <a:ext cx="12954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solidFill>
            <a:srgbClr val="000099"/>
          </a:solidFill>
        </p:spPr>
        <p:txBody>
          <a:bodyPr/>
          <a:lstStyle/>
          <a:p>
            <a:r>
              <a:rPr lang="en-US" dirty="0" smtClean="0"/>
              <a:t>What they teach about </a:t>
            </a:r>
            <a:r>
              <a:rPr lang="en-US" u="sng" dirty="0" smtClean="0"/>
              <a:t>BAPTISM</a:t>
            </a:r>
            <a:endParaRPr lang="en-US" dirty="0"/>
          </a:p>
        </p:txBody>
      </p:sp>
      <p:sp>
        <p:nvSpPr>
          <p:cNvPr id="8" name="Content Placeholder 2"/>
          <p:cNvSpPr>
            <a:spLocks noGrp="1"/>
          </p:cNvSpPr>
          <p:nvPr>
            <p:ph idx="1"/>
          </p:nvPr>
        </p:nvSpPr>
        <p:spPr>
          <a:xfrm>
            <a:off x="228600" y="4343400"/>
            <a:ext cx="8686800" cy="2514600"/>
          </a:xfrm>
        </p:spPr>
        <p:txBody>
          <a:bodyPr>
            <a:normAutofit lnSpcReduction="10000"/>
          </a:bodyPr>
          <a:lstStyle/>
          <a:p>
            <a:pPr>
              <a:buNone/>
            </a:pPr>
            <a:r>
              <a:rPr lang="en-US" dirty="0" smtClean="0"/>
              <a:t>Hi David,</a:t>
            </a:r>
            <a:br>
              <a:rPr lang="en-US" dirty="0" smtClean="0"/>
            </a:br>
            <a:r>
              <a:rPr lang="en-US" dirty="0" smtClean="0"/>
              <a:t>We do baptisms at Gardens Campus the 4th weekend of each month (excluding December). We have a baptism orientation scheduled for this Sunday, November 14th at 10:30 in the Life Center room 212 if you are interested.</a:t>
            </a:r>
            <a:endParaRPr lang="en-US" b="0" dirty="0" smtClean="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anim calcmode="lin" valueType="num">
                                      <p:cBhvr>
                                        <p:cTn id="8"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99"/>
          </a:solidFill>
        </p:spPr>
        <p:txBody>
          <a:bodyPr/>
          <a:lstStyle/>
          <a:p>
            <a:r>
              <a:rPr lang="en-US" dirty="0" smtClean="0"/>
              <a:t>What they teach about </a:t>
            </a:r>
            <a:r>
              <a:rPr lang="en-US" u="sng" dirty="0" smtClean="0"/>
              <a:t>BAPTISM</a:t>
            </a:r>
            <a:endParaRPr lang="en-US" dirty="0"/>
          </a:p>
        </p:txBody>
      </p:sp>
      <p:pic>
        <p:nvPicPr>
          <p:cNvPr id="27650" name="Picture 2" descr="\\pblfpr\users\David\_Files\Denominations\Community Church\Christ Fellowship Welcome Cover.jpg"/>
          <p:cNvPicPr>
            <a:picLocks noChangeAspect="1" noChangeArrowheads="1"/>
          </p:cNvPicPr>
          <p:nvPr/>
        </p:nvPicPr>
        <p:blipFill>
          <a:blip r:embed="rId2" cstate="print"/>
          <a:srcRect/>
          <a:stretch>
            <a:fillRect/>
          </a:stretch>
        </p:blipFill>
        <p:spPr bwMode="auto">
          <a:xfrm>
            <a:off x="228600" y="1752600"/>
            <a:ext cx="3135226" cy="5105400"/>
          </a:xfrm>
          <a:prstGeom prst="rect">
            <a:avLst/>
          </a:prstGeom>
          <a:noFill/>
        </p:spPr>
      </p:pic>
      <p:pic>
        <p:nvPicPr>
          <p:cNvPr id="27651" name="Picture 3" descr="\\pblfpr\users\David\_Files\Denominations\Community Church\Christ Fellowship Beach Baptism Advertisement.jpg"/>
          <p:cNvPicPr>
            <a:picLocks noChangeAspect="1" noChangeArrowheads="1"/>
          </p:cNvPicPr>
          <p:nvPr/>
        </p:nvPicPr>
        <p:blipFill>
          <a:blip r:embed="rId3" cstate="print"/>
          <a:srcRect/>
          <a:stretch>
            <a:fillRect/>
          </a:stretch>
        </p:blipFill>
        <p:spPr bwMode="auto">
          <a:xfrm>
            <a:off x="158218" y="1752600"/>
            <a:ext cx="8833382" cy="5105400"/>
          </a:xfrm>
          <a:prstGeom prst="rect">
            <a:avLst/>
          </a:prstGeom>
          <a:noFill/>
        </p:spPr>
      </p:pic>
      <p:sp>
        <p:nvSpPr>
          <p:cNvPr id="5" name="Oval 4"/>
          <p:cNvSpPr/>
          <p:nvPr/>
        </p:nvSpPr>
        <p:spPr>
          <a:xfrm>
            <a:off x="6248400" y="2514600"/>
            <a:ext cx="2667000" cy="762000"/>
          </a:xfrm>
          <a:prstGeom prst="ellipse">
            <a:avLst/>
          </a:prstGeom>
          <a:noFill/>
          <a:ln w="101600">
            <a:solidFill>
              <a:srgbClr val="FF0000"/>
            </a:solidFill>
          </a:ln>
          <a:effectLst>
            <a:outerShdw dist="25400" dir="5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dirty="0" smtClean="0"/>
              <a:t>The Teachings of Scripture on Baptism</a:t>
            </a:r>
            <a:endParaRPr lang="en-US" dirty="0"/>
          </a:p>
        </p:txBody>
      </p:sp>
      <p:sp>
        <p:nvSpPr>
          <p:cNvPr id="3" name="Content Placeholder 2"/>
          <p:cNvSpPr>
            <a:spLocks noGrp="1"/>
          </p:cNvSpPr>
          <p:nvPr>
            <p:ph idx="1"/>
          </p:nvPr>
        </p:nvSpPr>
        <p:spPr>
          <a:xfrm>
            <a:off x="228600" y="990600"/>
            <a:ext cx="8915400" cy="5867400"/>
          </a:xfrm>
        </p:spPr>
        <p:txBody>
          <a:bodyPr>
            <a:normAutofit/>
          </a:bodyPr>
          <a:lstStyle/>
          <a:p>
            <a:r>
              <a:rPr lang="en-US" dirty="0" smtClean="0"/>
              <a:t>Since baptism is essential to salvation, how could </a:t>
            </a:r>
            <a:r>
              <a:rPr lang="en-US" dirty="0" smtClean="0"/>
              <a:t>the decision/action possibly be delayed for any amount of time (especially days, weeks or months), and, therefore, remaining in a lost/damned condition for that time?</a:t>
            </a:r>
          </a:p>
          <a:p>
            <a:r>
              <a:rPr lang="en-US" dirty="0" smtClean="0"/>
              <a:t>The Bible teaches that salvation is not something to put off (2 Cor. 6:2).</a:t>
            </a:r>
          </a:p>
          <a:p>
            <a:r>
              <a:rPr lang="en-US" dirty="0" smtClean="0"/>
              <a:t>Baptism for remission of sins is an action that was (in the N.T.) and must be today an immediate action:</a:t>
            </a:r>
          </a:p>
          <a:p>
            <a:pPr lvl="1"/>
            <a:r>
              <a:rPr lang="en-US" dirty="0" smtClean="0"/>
              <a:t>“Why are you waiting?” – Acts 22:16</a:t>
            </a:r>
          </a:p>
          <a:p>
            <a:pPr lvl="1"/>
            <a:r>
              <a:rPr lang="en-US" dirty="0" smtClean="0"/>
              <a:t>“That day about 3,000 souls” – Acts 2:41</a:t>
            </a:r>
          </a:p>
          <a:p>
            <a:pPr lvl="1"/>
            <a:r>
              <a:rPr lang="en-US" dirty="0" smtClean="0"/>
              <a:t>“Immediately…he arose &amp; was baptized” – Acts 9:18</a:t>
            </a:r>
          </a:p>
          <a:p>
            <a:pPr lvl="1"/>
            <a:r>
              <a:rPr lang="en-US" dirty="0" smtClean="0"/>
              <a:t>“Immediately…were baptized” – Acts 16:34</a:t>
            </a:r>
            <a:endParaRPr lang="en-US" dirty="0" smtClean="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anim calcmode="lin" valueType="num">
                                      <p:cBhvr>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anim calcmode="lin" valueType="num">
                                      <p:cBhvr>
                                        <p:cTn id="2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3" fill="hold">
                            <p:stCondLst>
                              <p:cond delay="500"/>
                            </p:stCondLst>
                            <p:childTnLst>
                              <p:par>
                                <p:cTn id="24" presetID="42" presetClass="entr" presetSubtype="0" fill="hold" grpId="0" nodeType="after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anim calcmode="lin" valueType="num">
                                      <p:cBhvr>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9" fill="hold">
                            <p:stCondLst>
                              <p:cond delay="1000"/>
                            </p:stCondLst>
                            <p:childTnLst>
                              <p:par>
                                <p:cTn id="30" presetID="42" presetClass="entr" presetSubtype="0" fill="hold" grpId="0" nodeType="after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500"/>
                                        <p:tgtEl>
                                          <p:spTgt spid="3">
                                            <p:txEl>
                                              <p:pRg st="4" end="4"/>
                                            </p:txEl>
                                          </p:spTgt>
                                        </p:tgtEl>
                                      </p:cBhvr>
                                    </p:animEffect>
                                    <p:anim calcmode="lin" valueType="num">
                                      <p:cBhvr>
                                        <p:cTn id="3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5" fill="hold">
                            <p:stCondLst>
                              <p:cond delay="1500"/>
                            </p:stCondLst>
                            <p:childTnLst>
                              <p:par>
                                <p:cTn id="36" presetID="42" presetClass="entr" presetSubtype="0" fill="hold" grpId="0" nodeType="after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500"/>
                                        <p:tgtEl>
                                          <p:spTgt spid="3">
                                            <p:txEl>
                                              <p:pRg st="5" end="5"/>
                                            </p:txEl>
                                          </p:spTgt>
                                        </p:tgtEl>
                                      </p:cBhvr>
                                    </p:animEffect>
                                    <p:anim calcmode="lin" valueType="num">
                                      <p:cBhvr>
                                        <p:cTn id="3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0"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1" fill="hold">
                            <p:stCondLst>
                              <p:cond delay="2000"/>
                            </p:stCondLst>
                            <p:childTnLst>
                              <p:par>
                                <p:cTn id="42" presetID="42" presetClass="entr" presetSubtype="0" fill="hold" grpId="0" nodeType="after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fade">
                                      <p:cBhvr>
                                        <p:cTn id="44" dur="500"/>
                                        <p:tgtEl>
                                          <p:spTgt spid="3">
                                            <p:txEl>
                                              <p:pRg st="6" end="6"/>
                                            </p:txEl>
                                          </p:spTgt>
                                        </p:tgtEl>
                                      </p:cBhvr>
                                    </p:animEffect>
                                    <p:anim calcmode="lin" valueType="num">
                                      <p:cBhvr>
                                        <p:cTn id="4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6" dur="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99"/>
          </a:solidFill>
        </p:spPr>
        <p:txBody>
          <a:bodyPr/>
          <a:lstStyle/>
          <a:p>
            <a:r>
              <a:rPr lang="en-US" dirty="0" smtClean="0"/>
              <a:t>What they teach about </a:t>
            </a:r>
            <a:r>
              <a:rPr lang="en-US" u="sng" dirty="0" smtClean="0"/>
              <a:t>BAPTISM</a:t>
            </a:r>
            <a:endParaRPr lang="en-US" u="sng" dirty="0"/>
          </a:p>
        </p:txBody>
      </p:sp>
      <p:pic>
        <p:nvPicPr>
          <p:cNvPr id="5122" name="Picture 2"/>
          <p:cNvPicPr>
            <a:picLocks noChangeAspect="1" noChangeArrowheads="1"/>
          </p:cNvPicPr>
          <p:nvPr/>
        </p:nvPicPr>
        <p:blipFill>
          <a:blip r:embed="rId2" cstate="print"/>
          <a:srcRect l="18172" t="47407" r="42455" b="26667"/>
          <a:stretch>
            <a:fillRect/>
          </a:stretch>
        </p:blipFill>
        <p:spPr bwMode="auto">
          <a:xfrm>
            <a:off x="0" y="1752600"/>
            <a:ext cx="9113520" cy="3505200"/>
          </a:xfrm>
          <a:prstGeom prst="rect">
            <a:avLst/>
          </a:prstGeom>
          <a:noFill/>
          <a:ln w="9525">
            <a:noFill/>
            <a:miter lim="800000"/>
            <a:headEnd/>
            <a:tailEnd/>
          </a:ln>
        </p:spPr>
      </p:pic>
      <p:sp>
        <p:nvSpPr>
          <p:cNvPr id="7" name="Rectangle 6"/>
          <p:cNvSpPr/>
          <p:nvPr/>
        </p:nvSpPr>
        <p:spPr>
          <a:xfrm>
            <a:off x="838200" y="5867400"/>
            <a:ext cx="8001000" cy="830997"/>
          </a:xfrm>
          <a:prstGeom prst="rect">
            <a:avLst/>
          </a:prstGeom>
        </p:spPr>
        <p:txBody>
          <a:bodyPr wrap="square">
            <a:spAutoFit/>
          </a:bodyPr>
          <a:lstStyle/>
          <a:p>
            <a:r>
              <a:rPr lang="en-US" sz="2400" b="1" dirty="0" smtClean="0">
                <a:solidFill>
                  <a:schemeClr val="bg1"/>
                </a:solidFill>
              </a:rPr>
              <a:t>http://www.willowcreek.org/southbarrington/go-deeper/baptism-a-communion</a:t>
            </a:r>
            <a:endParaRPr lang="en-US" sz="2400" b="1"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99"/>
          </a:solidFill>
        </p:spPr>
        <p:txBody>
          <a:bodyPr/>
          <a:lstStyle/>
          <a:p>
            <a:r>
              <a:rPr lang="en-US" dirty="0" smtClean="0"/>
              <a:t>What they teach about </a:t>
            </a:r>
            <a:r>
              <a:rPr lang="en-US" u="sng" dirty="0" smtClean="0"/>
              <a:t>BAPTISM</a:t>
            </a:r>
            <a:endParaRPr lang="en-US" u="sng" dirty="0"/>
          </a:p>
        </p:txBody>
      </p:sp>
      <p:sp>
        <p:nvSpPr>
          <p:cNvPr id="5" name="Content Placeholder 2"/>
          <p:cNvSpPr>
            <a:spLocks noGrp="1"/>
          </p:cNvSpPr>
          <p:nvPr>
            <p:ph idx="1"/>
          </p:nvPr>
        </p:nvSpPr>
        <p:spPr>
          <a:xfrm>
            <a:off x="228600" y="1752600"/>
            <a:ext cx="8763000" cy="5105400"/>
          </a:xfrm>
        </p:spPr>
        <p:txBody>
          <a:bodyPr>
            <a:normAutofit/>
          </a:bodyPr>
          <a:lstStyle/>
          <a:p>
            <a:r>
              <a:rPr lang="en-US" dirty="0" smtClean="0"/>
              <a:t>“While the Elders strongly encourage immersion Baptism, we do recognize that </a:t>
            </a:r>
            <a:r>
              <a:rPr lang="en-US" u="sng" dirty="0" smtClean="0"/>
              <a:t>some individuals may request Baptism by the sprinkling of water rather than full immersion</a:t>
            </a:r>
            <a:r>
              <a:rPr lang="en-US" dirty="0" smtClean="0"/>
              <a:t>, either because of a strong personal preference or based on a compelling physical reason or disability. In these cases, the Elders ask that a brief explanation be given during the registration process.”</a:t>
            </a:r>
          </a:p>
          <a:p>
            <a:pPr lvl="1"/>
            <a:r>
              <a:rPr lang="en-US" dirty="0" smtClean="0"/>
              <a:t>http://www.willowcreek.org/southbarrington/go-deeper/baptism-a-communion</a:t>
            </a:r>
            <a:endParaRPr lang="en-US" dirty="0"/>
          </a:p>
        </p:txBody>
      </p:sp>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99"/>
          </a:solidFill>
        </p:spPr>
        <p:txBody>
          <a:bodyPr/>
          <a:lstStyle/>
          <a:p>
            <a:r>
              <a:rPr lang="en-US" dirty="0" smtClean="0"/>
              <a:t>What they teach about </a:t>
            </a:r>
            <a:r>
              <a:rPr lang="en-US" u="sng" dirty="0" smtClean="0"/>
              <a:t>BAPTISM</a:t>
            </a:r>
            <a:endParaRPr lang="en-US" u="sng" dirty="0"/>
          </a:p>
        </p:txBody>
      </p:sp>
      <p:sp>
        <p:nvSpPr>
          <p:cNvPr id="5" name="Content Placeholder 2"/>
          <p:cNvSpPr>
            <a:spLocks noGrp="1"/>
          </p:cNvSpPr>
          <p:nvPr>
            <p:ph idx="1"/>
          </p:nvPr>
        </p:nvSpPr>
        <p:spPr>
          <a:xfrm>
            <a:off x="228600" y="1752600"/>
            <a:ext cx="8763000" cy="5105400"/>
          </a:xfrm>
        </p:spPr>
        <p:txBody>
          <a:bodyPr>
            <a:normAutofit/>
          </a:bodyPr>
          <a:lstStyle/>
          <a:p>
            <a:r>
              <a:rPr lang="en-US" dirty="0" smtClean="0"/>
              <a:t>“Willow Creek Community Church </a:t>
            </a:r>
            <a:r>
              <a:rPr lang="en-US" u="sng" dirty="0" smtClean="0"/>
              <a:t>offers the option of believers’ baptism in the modes of sprinkling and immersion</a:t>
            </a:r>
            <a:r>
              <a:rPr lang="en-US" dirty="0" smtClean="0"/>
              <a:t> on the basis of a </a:t>
            </a:r>
            <a:r>
              <a:rPr lang="en-US" dirty="0" err="1" smtClean="0"/>
              <a:t>sacramentarian</a:t>
            </a:r>
            <a:r>
              <a:rPr lang="en-US" dirty="0" smtClean="0"/>
              <a:t> view of the ordinances whereby </a:t>
            </a:r>
            <a:r>
              <a:rPr lang="en-US" u="sng" dirty="0" smtClean="0"/>
              <a:t>their value lies in the symbolism they convey</a:t>
            </a:r>
            <a:r>
              <a:rPr lang="en-US" dirty="0" smtClean="0"/>
              <a:t> and in the faith of the participants </a:t>
            </a:r>
            <a:r>
              <a:rPr lang="en-US" u="sng" dirty="0" smtClean="0"/>
              <a:t>rather than the nature or amount of the elements used</a:t>
            </a:r>
            <a:r>
              <a:rPr lang="en-US" dirty="0" smtClean="0"/>
              <a:t>….”</a:t>
            </a:r>
          </a:p>
          <a:p>
            <a:pPr lvl="1"/>
            <a:r>
              <a:rPr lang="en-US" dirty="0" smtClean="0"/>
              <a:t>Website viewed on October 29, 2006</a:t>
            </a:r>
            <a:br>
              <a:rPr lang="en-US" dirty="0" smtClean="0"/>
            </a:br>
            <a:r>
              <a:rPr lang="en-US" sz="2700" dirty="0" smtClean="0"/>
              <a:t>http://www.willowcreek.org/statementonbaptism.asp</a:t>
            </a:r>
          </a:p>
        </p:txBody>
      </p:sp>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99"/>
          </a:solidFill>
        </p:spPr>
        <p:txBody>
          <a:bodyPr/>
          <a:lstStyle/>
          <a:p>
            <a:r>
              <a:rPr lang="en-US" dirty="0" smtClean="0"/>
              <a:t>What they teach about </a:t>
            </a:r>
            <a:r>
              <a:rPr lang="en-US" u="sng" dirty="0" smtClean="0"/>
              <a:t>BAPTISM</a:t>
            </a:r>
            <a:endParaRPr lang="en-US" u="sng" dirty="0"/>
          </a:p>
        </p:txBody>
      </p:sp>
      <p:sp>
        <p:nvSpPr>
          <p:cNvPr id="5" name="Content Placeholder 2"/>
          <p:cNvSpPr>
            <a:spLocks noGrp="1"/>
          </p:cNvSpPr>
          <p:nvPr>
            <p:ph idx="1"/>
          </p:nvPr>
        </p:nvSpPr>
        <p:spPr>
          <a:xfrm>
            <a:off x="228600" y="3200400"/>
            <a:ext cx="8763000" cy="3657600"/>
          </a:xfrm>
        </p:spPr>
        <p:txBody>
          <a:bodyPr>
            <a:normAutofit/>
          </a:bodyPr>
          <a:lstStyle/>
          <a:p>
            <a:r>
              <a:rPr lang="en-US" dirty="0" smtClean="0"/>
              <a:t>“If you were baptized as a child, it was the intent of your parents that you would one day be a follower of Christ. Your Baptism as an adult can be viewed as the fulfillment of your parents’ wishes. It in no way repudiates the Baptism you received as a child.”</a:t>
            </a:r>
          </a:p>
          <a:p>
            <a:pPr lvl="1"/>
            <a:r>
              <a:rPr lang="en-US" dirty="0" smtClean="0"/>
              <a:t>http://www.willowcreek.org/southbarrington/go-deeper/baptism-a-communion</a:t>
            </a:r>
            <a:endParaRPr lang="en-US" dirty="0"/>
          </a:p>
        </p:txBody>
      </p:sp>
      <p:pic>
        <p:nvPicPr>
          <p:cNvPr id="6146" name="Picture 2"/>
          <p:cNvPicPr>
            <a:picLocks noChangeAspect="1" noChangeArrowheads="1"/>
          </p:cNvPicPr>
          <p:nvPr/>
        </p:nvPicPr>
        <p:blipFill>
          <a:blip r:embed="rId2" cstate="print"/>
          <a:srcRect l="18605" t="32593" r="43321" b="57777"/>
          <a:stretch>
            <a:fillRect/>
          </a:stretch>
        </p:blipFill>
        <p:spPr bwMode="auto">
          <a:xfrm>
            <a:off x="0" y="1752600"/>
            <a:ext cx="9144000" cy="135081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99"/>
          </a:solidFill>
        </p:spPr>
        <p:txBody>
          <a:bodyPr/>
          <a:lstStyle/>
          <a:p>
            <a:r>
              <a:rPr lang="en-US" dirty="0" smtClean="0"/>
              <a:t>What they teach about </a:t>
            </a:r>
            <a:r>
              <a:rPr lang="en-US" u="sng" dirty="0" smtClean="0"/>
              <a:t>BAPTISM</a:t>
            </a:r>
            <a:endParaRPr lang="en-US" u="sng" dirty="0"/>
          </a:p>
        </p:txBody>
      </p:sp>
      <p:sp>
        <p:nvSpPr>
          <p:cNvPr id="3" name="Content Placeholder 2"/>
          <p:cNvSpPr>
            <a:spLocks noGrp="1"/>
          </p:cNvSpPr>
          <p:nvPr>
            <p:ph idx="1"/>
          </p:nvPr>
        </p:nvSpPr>
        <p:spPr>
          <a:xfrm>
            <a:off x="228600" y="1752600"/>
            <a:ext cx="8763000" cy="5105400"/>
          </a:xfrm>
        </p:spPr>
        <p:txBody>
          <a:bodyPr>
            <a:normAutofit/>
          </a:bodyPr>
          <a:lstStyle/>
          <a:p>
            <a:r>
              <a:rPr lang="en-US" dirty="0" smtClean="0"/>
              <a:t>“Just as a wedding ring is an outward expression of marriage, </a:t>
            </a:r>
            <a:r>
              <a:rPr lang="en-US" u="sng" dirty="0" smtClean="0"/>
              <a:t>Baptism is an outward expression</a:t>
            </a:r>
            <a:r>
              <a:rPr lang="en-US" dirty="0" smtClean="0"/>
              <a:t> of a commitment to follow Jesus Christ. If you have made a commitment to follow Christ as your Savior and leader of your life, then Scripture demonstrates that Baptism is a vital next step for you. Celebrate your relationship with Christ in the company of your friends, family, and others who have decided to declare what Christ has done for them</a:t>
            </a:r>
            <a:r>
              <a:rPr lang="en-US" dirty="0" smtClean="0"/>
              <a:t>.”</a:t>
            </a:r>
            <a:endParaRPr lang="en-US" dirty="0" smtClean="0"/>
          </a:p>
          <a:p>
            <a:pPr lvl="1"/>
            <a:r>
              <a:rPr lang="en-US" dirty="0" smtClean="0"/>
              <a:t>http://www.iamelevate.com/2010/05/baptism/</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anim calcmode="lin" valueType="num">
                                      <p:cBhvr>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dirty="0" smtClean="0"/>
              <a:t>The Teachings of Scripture on Baptism</a:t>
            </a:r>
            <a:endParaRPr lang="en-US" dirty="0"/>
          </a:p>
        </p:txBody>
      </p:sp>
      <p:sp>
        <p:nvSpPr>
          <p:cNvPr id="3" name="Content Placeholder 2"/>
          <p:cNvSpPr>
            <a:spLocks noGrp="1"/>
          </p:cNvSpPr>
          <p:nvPr>
            <p:ph idx="1"/>
          </p:nvPr>
        </p:nvSpPr>
        <p:spPr>
          <a:xfrm>
            <a:off x="228600" y="990600"/>
            <a:ext cx="8915400" cy="5867400"/>
          </a:xfrm>
        </p:spPr>
        <p:txBody>
          <a:bodyPr>
            <a:normAutofit/>
          </a:bodyPr>
          <a:lstStyle/>
          <a:p>
            <a:r>
              <a:rPr lang="en-US" dirty="0" smtClean="0"/>
              <a:t>Baptism is an immersion in water</a:t>
            </a:r>
          </a:p>
          <a:p>
            <a:pPr lvl="1"/>
            <a:r>
              <a:rPr lang="en-US" dirty="0" smtClean="0"/>
              <a:t>By definition</a:t>
            </a:r>
          </a:p>
          <a:p>
            <a:pPr lvl="2"/>
            <a:r>
              <a:rPr lang="en-US" dirty="0" smtClean="0"/>
              <a:t>Greek word </a:t>
            </a:r>
            <a:r>
              <a:rPr lang="en-US" i="1" dirty="0" err="1" smtClean="0"/>
              <a:t>baptizo</a:t>
            </a:r>
            <a:r>
              <a:rPr lang="en-US" dirty="0" smtClean="0"/>
              <a:t> means “to immerse, dip, submerge”</a:t>
            </a:r>
          </a:p>
          <a:p>
            <a:pPr lvl="1"/>
            <a:r>
              <a:rPr lang="en-US" dirty="0" smtClean="0"/>
              <a:t>By precept</a:t>
            </a:r>
          </a:p>
          <a:p>
            <a:pPr lvl="2"/>
            <a:r>
              <a:rPr lang="en-US" dirty="0" smtClean="0"/>
              <a:t>Romans 6:4</a:t>
            </a:r>
          </a:p>
          <a:p>
            <a:pPr lvl="2"/>
            <a:r>
              <a:rPr lang="en-US" dirty="0" smtClean="0"/>
              <a:t>Colossians 2:12</a:t>
            </a:r>
          </a:p>
          <a:p>
            <a:pPr lvl="1"/>
            <a:r>
              <a:rPr lang="en-US" dirty="0" smtClean="0"/>
              <a:t>Be example</a:t>
            </a:r>
          </a:p>
          <a:p>
            <a:pPr lvl="2"/>
            <a:r>
              <a:rPr lang="en-US" dirty="0" smtClean="0"/>
              <a:t>John 3:23</a:t>
            </a:r>
          </a:p>
          <a:p>
            <a:pPr lvl="2"/>
            <a:r>
              <a:rPr lang="en-US" dirty="0" smtClean="0"/>
              <a:t>Matthew 3:16</a:t>
            </a:r>
          </a:p>
          <a:p>
            <a:pPr lvl="2"/>
            <a:r>
              <a:rPr lang="en-US" dirty="0" smtClean="0"/>
              <a:t>Acts 8:38</a:t>
            </a:r>
          </a:p>
          <a:p>
            <a:pPr lvl="2"/>
            <a:endParaRPr lang="en-US" dirty="0" smtClean="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anim calcmode="lin" valueType="num">
                                      <p:cBhvr>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anim calcmode="lin" valueType="num">
                                      <p:cBhvr>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anim calcmode="lin" valueType="num">
                                      <p:cBhvr>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anim calcmode="lin" valueType="num">
                                      <p:cBhvr>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anim calcmode="lin" valueType="num">
                                      <p:cBhvr>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2" presetClass="entr" presetSubtype="0" fill="hold" grpId="0"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500"/>
                                        <p:tgtEl>
                                          <p:spTgt spid="3">
                                            <p:txEl>
                                              <p:pRg st="6" end="6"/>
                                            </p:txEl>
                                          </p:spTgt>
                                        </p:tgtEl>
                                      </p:cBhvr>
                                    </p:animEffect>
                                    <p:anim calcmode="lin" valueType="num">
                                      <p:cBhvr>
                                        <p:cTn id="4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par>
                          <p:cTn id="46" fill="hold">
                            <p:stCondLst>
                              <p:cond delay="3500"/>
                            </p:stCondLst>
                            <p:childTnLst>
                              <p:par>
                                <p:cTn id="47" presetID="42" presetClass="entr" presetSubtype="0" fill="hold" grpId="0" nodeType="after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500"/>
                                        <p:tgtEl>
                                          <p:spTgt spid="3">
                                            <p:txEl>
                                              <p:pRg st="7" end="7"/>
                                            </p:txEl>
                                          </p:spTgt>
                                        </p:tgtEl>
                                      </p:cBhvr>
                                    </p:animEffect>
                                    <p:anim calcmode="lin" valueType="num">
                                      <p:cBhvr>
                                        <p:cTn id="50"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1" dur="5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52" fill="hold">
                            <p:stCondLst>
                              <p:cond delay="4000"/>
                            </p:stCondLst>
                            <p:childTnLst>
                              <p:par>
                                <p:cTn id="53" presetID="42" presetClass="entr" presetSubtype="0" fill="hold" grpId="0" nodeType="after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Effect transition="in" filter="fade">
                                      <p:cBhvr>
                                        <p:cTn id="55" dur="500"/>
                                        <p:tgtEl>
                                          <p:spTgt spid="3">
                                            <p:txEl>
                                              <p:pRg st="8" end="8"/>
                                            </p:txEl>
                                          </p:spTgt>
                                        </p:tgtEl>
                                      </p:cBhvr>
                                    </p:animEffect>
                                    <p:anim calcmode="lin" valueType="num">
                                      <p:cBhvr>
                                        <p:cTn id="56"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7" dur="5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par>
                          <p:cTn id="58" fill="hold">
                            <p:stCondLst>
                              <p:cond delay="4500"/>
                            </p:stCondLst>
                            <p:childTnLst>
                              <p:par>
                                <p:cTn id="59" presetID="42" presetClass="entr" presetSubtype="0" fill="hold" grpId="0" nodeType="after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Effect transition="in" filter="fade">
                                      <p:cBhvr>
                                        <p:cTn id="61" dur="500"/>
                                        <p:tgtEl>
                                          <p:spTgt spid="3">
                                            <p:txEl>
                                              <p:pRg st="9" end="9"/>
                                            </p:txEl>
                                          </p:spTgt>
                                        </p:tgtEl>
                                      </p:cBhvr>
                                    </p:animEffect>
                                    <p:anim calcmode="lin" valueType="num">
                                      <p:cBhvr>
                                        <p:cTn id="62"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3" dur="5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dirty="0" smtClean="0"/>
              <a:t>The Teachings of Scripture on Baptism</a:t>
            </a:r>
            <a:endParaRPr lang="en-US" dirty="0"/>
          </a:p>
        </p:txBody>
      </p:sp>
      <p:sp>
        <p:nvSpPr>
          <p:cNvPr id="3" name="Content Placeholder 2"/>
          <p:cNvSpPr>
            <a:spLocks noGrp="1"/>
          </p:cNvSpPr>
          <p:nvPr>
            <p:ph idx="1"/>
          </p:nvPr>
        </p:nvSpPr>
        <p:spPr>
          <a:xfrm>
            <a:off x="228600" y="990600"/>
            <a:ext cx="8915400" cy="5867400"/>
          </a:xfrm>
        </p:spPr>
        <p:txBody>
          <a:bodyPr>
            <a:normAutofit/>
          </a:bodyPr>
          <a:lstStyle/>
          <a:p>
            <a:r>
              <a:rPr lang="en-US" dirty="0" smtClean="0"/>
              <a:t>The Bible not only does NOT teach that salvation is by faith alone but it emphatically denies it.</a:t>
            </a:r>
          </a:p>
          <a:p>
            <a:pPr lvl="1"/>
            <a:r>
              <a:rPr lang="en-US" dirty="0" smtClean="0"/>
              <a:t>James 2:14-26</a:t>
            </a:r>
          </a:p>
          <a:p>
            <a:pPr lvl="1"/>
            <a:r>
              <a:rPr lang="en-US" dirty="0" smtClean="0"/>
              <a:t>Mark 16:16 – “He who believes and ____ will be saved.”</a:t>
            </a:r>
          </a:p>
          <a:p>
            <a:pPr lvl="2"/>
            <a:r>
              <a:rPr lang="en-US" dirty="0" smtClean="0"/>
              <a:t>Whatever goes in the blank is equally as necessary as the believing.  Jesus adds something to faith in this verse, thus, faith alone is not sufficient to save.</a:t>
            </a:r>
          </a:p>
          <a:p>
            <a:pPr lvl="1"/>
            <a:r>
              <a:rPr lang="en-US" dirty="0" smtClean="0"/>
              <a:t>Romans 10:13-14 </a:t>
            </a:r>
          </a:p>
          <a:p>
            <a:pPr lvl="2"/>
            <a:r>
              <a:rPr lang="en-US" dirty="0" smtClean="0"/>
              <a:t>Read the verses backwards — a </a:t>
            </a:r>
            <a:r>
              <a:rPr lang="en-US" u="sng" dirty="0" smtClean="0"/>
              <a:t>preacher</a:t>
            </a:r>
            <a:r>
              <a:rPr lang="en-US" dirty="0" smtClean="0"/>
              <a:t> leads to </a:t>
            </a:r>
            <a:r>
              <a:rPr lang="en-US" u="sng" dirty="0" smtClean="0"/>
              <a:t>hearing </a:t>
            </a:r>
            <a:r>
              <a:rPr lang="en-US" dirty="0" smtClean="0"/>
              <a:t>leads to </a:t>
            </a:r>
            <a:r>
              <a:rPr lang="en-US" u="sng" dirty="0" smtClean="0"/>
              <a:t>believing</a:t>
            </a:r>
            <a:r>
              <a:rPr lang="en-US" dirty="0" smtClean="0"/>
              <a:t> leads to </a:t>
            </a:r>
            <a:r>
              <a:rPr lang="en-US" u="sng" dirty="0" smtClean="0"/>
              <a:t>calling</a:t>
            </a:r>
            <a:r>
              <a:rPr lang="en-US" dirty="0" smtClean="0"/>
              <a:t> leads to being </a:t>
            </a:r>
            <a:r>
              <a:rPr lang="en-US" u="sng" dirty="0" smtClean="0"/>
              <a:t>saved</a:t>
            </a:r>
            <a:r>
              <a:rPr lang="en-US" dirty="0" smtClean="0"/>
              <a:t>.  </a:t>
            </a:r>
          </a:p>
          <a:p>
            <a:pPr lvl="2"/>
            <a:r>
              <a:rPr lang="en-US" dirty="0" smtClean="0"/>
              <a:t>There is something beyond believing necessary for salvation.</a:t>
            </a:r>
          </a:p>
          <a:p>
            <a:pPr lvl="2"/>
            <a:endParaRPr lang="en-US" dirty="0" smtClean="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4" fill="hold">
                            <p:stCondLst>
                              <p:cond delay="500"/>
                            </p:stCondLst>
                            <p:childTnLst>
                              <p:par>
                                <p:cTn id="25" presetID="42" presetClass="entr" presetSubtype="0" fill="hold" grpId="0" nodeType="after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500"/>
                                        <p:tgtEl>
                                          <p:spTgt spid="3">
                                            <p:txEl>
                                              <p:pRg st="3" end="3"/>
                                            </p:txEl>
                                          </p:spTgt>
                                        </p:tgtEl>
                                      </p:cBhvr>
                                    </p:animEffect>
                                    <p:anim calcmode="lin" valueType="num">
                                      <p:cBhvr>
                                        <p:cTn id="2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500"/>
                                        <p:tgtEl>
                                          <p:spTgt spid="3">
                                            <p:txEl>
                                              <p:pRg st="4" end="4"/>
                                            </p:txEl>
                                          </p:spTgt>
                                        </p:tgtEl>
                                      </p:cBhvr>
                                    </p:animEffect>
                                    <p:anim calcmode="lin" valueType="num">
                                      <p:cBhvr>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fade">
                                      <p:cBhvr>
                                        <p:cTn id="41" dur="500"/>
                                        <p:tgtEl>
                                          <p:spTgt spid="3">
                                            <p:txEl>
                                              <p:pRg st="5" end="5"/>
                                            </p:txEl>
                                          </p:spTgt>
                                        </p:tgtEl>
                                      </p:cBhvr>
                                    </p:animEffect>
                                    <p:anim calcmode="lin" valueType="num">
                                      <p:cBhvr>
                                        <p:cTn id="4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3"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4" fill="hold">
                            <p:stCondLst>
                              <p:cond delay="500"/>
                            </p:stCondLst>
                            <p:childTnLst>
                              <p:par>
                                <p:cTn id="45" presetID="42" presetClass="entr" presetSubtype="0" fill="hold" grpId="0" nodeType="after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fade">
                                      <p:cBhvr>
                                        <p:cTn id="47" dur="500"/>
                                        <p:tgtEl>
                                          <p:spTgt spid="3">
                                            <p:txEl>
                                              <p:pRg st="6" end="6"/>
                                            </p:txEl>
                                          </p:spTgt>
                                        </p:tgtEl>
                                      </p:cBhvr>
                                    </p:animEffect>
                                    <p:anim calcmode="lin" valueType="num">
                                      <p:cBhvr>
                                        <p:cTn id="4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9" dur="5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99"/>
          </a:solidFill>
        </p:spPr>
        <p:txBody>
          <a:bodyPr/>
          <a:lstStyle/>
          <a:p>
            <a:r>
              <a:rPr lang="en-US" dirty="0" smtClean="0"/>
              <a:t>What they teach about </a:t>
            </a:r>
            <a:r>
              <a:rPr lang="en-US" u="sng" dirty="0" smtClean="0"/>
              <a:t>BAPTISM</a:t>
            </a:r>
            <a:endParaRPr lang="en-US" u="sng" dirty="0"/>
          </a:p>
        </p:txBody>
      </p:sp>
      <p:pic>
        <p:nvPicPr>
          <p:cNvPr id="2050" name="Picture 2"/>
          <p:cNvPicPr>
            <a:picLocks noChangeAspect="1" noChangeArrowheads="1"/>
          </p:cNvPicPr>
          <p:nvPr/>
        </p:nvPicPr>
        <p:blipFill>
          <a:blip r:embed="rId2" cstate="print"/>
          <a:srcRect l="12980" t="7407" r="15197" b="52593"/>
          <a:stretch>
            <a:fillRect/>
          </a:stretch>
        </p:blipFill>
        <p:spPr bwMode="auto">
          <a:xfrm>
            <a:off x="0" y="1905000"/>
            <a:ext cx="9144000" cy="2974554"/>
          </a:xfrm>
          <a:prstGeom prst="rect">
            <a:avLst/>
          </a:prstGeom>
          <a:noFill/>
          <a:ln w="9525">
            <a:noFill/>
            <a:miter lim="800000"/>
            <a:headEnd/>
            <a:tailEnd/>
          </a:ln>
        </p:spPr>
      </p:pic>
      <p:sp>
        <p:nvSpPr>
          <p:cNvPr id="5" name="Content Placeholder 2"/>
          <p:cNvSpPr>
            <a:spLocks noGrp="1"/>
          </p:cNvSpPr>
          <p:nvPr>
            <p:ph idx="1"/>
          </p:nvPr>
        </p:nvSpPr>
        <p:spPr>
          <a:xfrm>
            <a:off x="228600" y="4876800"/>
            <a:ext cx="8915400" cy="1981200"/>
          </a:xfrm>
        </p:spPr>
        <p:txBody>
          <a:bodyPr>
            <a:normAutofit fontScale="92500"/>
          </a:bodyPr>
          <a:lstStyle/>
          <a:p>
            <a:r>
              <a:rPr lang="en-US" dirty="0" smtClean="0"/>
              <a:t>“</a:t>
            </a:r>
            <a:r>
              <a:rPr lang="en-US" u="sng" dirty="0" smtClean="0"/>
              <a:t>Baptism is a way people </a:t>
            </a:r>
            <a:r>
              <a:rPr lang="en-US" i="1" u="sng" dirty="0" smtClean="0"/>
              <a:t>show</a:t>
            </a:r>
            <a:r>
              <a:rPr lang="en-US" i="1" dirty="0" smtClean="0"/>
              <a:t> </a:t>
            </a:r>
            <a:r>
              <a:rPr lang="en-US" dirty="0" smtClean="0"/>
              <a:t>that they love God and follow Jesus—it’s a </a:t>
            </a:r>
            <a:r>
              <a:rPr lang="en-US" u="sng" dirty="0" smtClean="0"/>
              <a:t>public statement</a:t>
            </a:r>
            <a:r>
              <a:rPr lang="en-US" dirty="0" smtClean="0"/>
              <a:t> of a personal decision.”</a:t>
            </a:r>
          </a:p>
          <a:p>
            <a:pPr lvl="1"/>
            <a:r>
              <a:rPr lang="en-US" dirty="0" smtClean="0"/>
              <a:t>http://www.iamelevate.com/wordpress/wp-content/uploads/2012/05/bapt-talk-sheet.pdf</a:t>
            </a:r>
            <a:endParaRPr lang="en-US" dirty="0"/>
          </a:p>
        </p:txBody>
      </p:sp>
      <p:cxnSp>
        <p:nvCxnSpPr>
          <p:cNvPr id="7" name="Straight Connector 6"/>
          <p:cNvCxnSpPr/>
          <p:nvPr/>
        </p:nvCxnSpPr>
        <p:spPr>
          <a:xfrm>
            <a:off x="2895600" y="2395728"/>
            <a:ext cx="6019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28600" y="2615184"/>
            <a:ext cx="3962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anim calcmode="lin" valueType="num">
                                      <p:cBhvr>
                                        <p:cTn id="16"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99"/>
          </a:solidFill>
        </p:spPr>
        <p:txBody>
          <a:bodyPr/>
          <a:lstStyle/>
          <a:p>
            <a:r>
              <a:rPr lang="en-US" dirty="0" smtClean="0"/>
              <a:t>What they teach about </a:t>
            </a:r>
            <a:r>
              <a:rPr lang="en-US" u="sng" dirty="0" smtClean="0"/>
              <a:t>BAPTISM</a:t>
            </a:r>
            <a:endParaRPr lang="en-US" u="sng" dirty="0"/>
          </a:p>
        </p:txBody>
      </p:sp>
      <p:sp>
        <p:nvSpPr>
          <p:cNvPr id="5" name="Content Placeholder 2"/>
          <p:cNvSpPr>
            <a:spLocks noGrp="1"/>
          </p:cNvSpPr>
          <p:nvPr>
            <p:ph idx="1"/>
          </p:nvPr>
        </p:nvSpPr>
        <p:spPr>
          <a:xfrm>
            <a:off x="228600" y="2819400"/>
            <a:ext cx="8763000" cy="4038600"/>
          </a:xfrm>
        </p:spPr>
        <p:txBody>
          <a:bodyPr>
            <a:normAutofit/>
          </a:bodyPr>
          <a:lstStyle/>
          <a:p>
            <a:r>
              <a:rPr lang="en-US" dirty="0" smtClean="0"/>
              <a:t>“Baptism is an </a:t>
            </a:r>
            <a:r>
              <a:rPr lang="en-US" u="sng" dirty="0" smtClean="0"/>
              <a:t>outward sign of an inward commitment you made in your heart to Jesus</a:t>
            </a:r>
            <a:r>
              <a:rPr lang="en-US" dirty="0" smtClean="0"/>
              <a:t>. (It’s like a wedding ring—the ring </a:t>
            </a:r>
            <a:r>
              <a:rPr lang="en-US" u="sng" dirty="0" smtClean="0"/>
              <a:t>doesn’t ‘make you</a:t>
            </a:r>
            <a:r>
              <a:rPr lang="en-US" dirty="0" smtClean="0"/>
              <a:t> married’, but it shows the commitment a husband and wife have made.)”</a:t>
            </a:r>
          </a:p>
          <a:p>
            <a:pPr lvl="1"/>
            <a:r>
              <a:rPr lang="en-US" dirty="0" smtClean="0"/>
              <a:t>http://www.iamelevate.com/wordpress/wp-content/uploads/2012/05/bapt-talk-sheet.pdf</a:t>
            </a:r>
            <a:endParaRPr lang="en-US" dirty="0"/>
          </a:p>
        </p:txBody>
      </p:sp>
      <p:pic>
        <p:nvPicPr>
          <p:cNvPr id="3074" name="Picture 2"/>
          <p:cNvPicPr>
            <a:picLocks noChangeAspect="1" noChangeArrowheads="1"/>
          </p:cNvPicPr>
          <p:nvPr/>
        </p:nvPicPr>
        <p:blipFill>
          <a:blip r:embed="rId2" cstate="print"/>
          <a:srcRect l="12980" t="34815" r="21255" b="54074"/>
          <a:stretch>
            <a:fillRect/>
          </a:stretch>
        </p:blipFill>
        <p:spPr bwMode="auto">
          <a:xfrm>
            <a:off x="0" y="1828800"/>
            <a:ext cx="9144000" cy="902369"/>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0099"/>
          </a:solidFill>
        </p:spPr>
        <p:txBody>
          <a:bodyPr/>
          <a:lstStyle/>
          <a:p>
            <a:r>
              <a:rPr lang="en-US" dirty="0" smtClean="0"/>
              <a:t>What they teach about </a:t>
            </a:r>
            <a:r>
              <a:rPr lang="en-US" u="sng" dirty="0" smtClean="0"/>
              <a:t>BAPTISM</a:t>
            </a:r>
            <a:endParaRPr lang="en-US" u="sng" dirty="0"/>
          </a:p>
        </p:txBody>
      </p:sp>
      <p:pic>
        <p:nvPicPr>
          <p:cNvPr id="7170" name="Picture 2"/>
          <p:cNvPicPr>
            <a:picLocks noChangeAspect="1" noChangeArrowheads="1"/>
          </p:cNvPicPr>
          <p:nvPr/>
        </p:nvPicPr>
        <p:blipFill>
          <a:blip r:embed="rId2" cstate="print"/>
          <a:srcRect l="17739" t="25185" r="42023" b="33333"/>
          <a:stretch>
            <a:fillRect/>
          </a:stretch>
        </p:blipFill>
        <p:spPr bwMode="auto">
          <a:xfrm>
            <a:off x="208189" y="1752600"/>
            <a:ext cx="8478611" cy="5105400"/>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1206</TotalTime>
  <Words>3073</Words>
  <Application>Microsoft Office PowerPoint</Application>
  <PresentationFormat>On-screen Show (4:3)</PresentationFormat>
  <Paragraphs>224</Paragraphs>
  <Slides>61</Slides>
  <Notes>0</Notes>
  <HiddenSlides>9</HiddenSlides>
  <MMClips>0</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Office Theme</vt:lpstr>
      <vt:lpstr>Slide 1</vt:lpstr>
      <vt:lpstr>What This Class Is NOT Intended to Do</vt:lpstr>
      <vt:lpstr>What This Class Is Intended to Do</vt:lpstr>
      <vt:lpstr>Community Churches</vt:lpstr>
      <vt:lpstr>The Teachings of Scripture on Baptism</vt:lpstr>
      <vt:lpstr>What they teach about BAPTISM</vt:lpstr>
      <vt:lpstr>What they teach about BAPTISM</vt:lpstr>
      <vt:lpstr>What they teach about BAPTISM</vt:lpstr>
      <vt:lpstr>What they teach about BAPTISM</vt:lpstr>
      <vt:lpstr>What they teach about BAPTISM</vt:lpstr>
      <vt:lpstr>What they teach about BAPTISM</vt:lpstr>
      <vt:lpstr>What they teach about BAPTISM</vt:lpstr>
      <vt:lpstr>What they teach about BAPTISM</vt:lpstr>
      <vt:lpstr>What they teach about BAPTISM</vt:lpstr>
      <vt:lpstr>What they teach about BAPTISM</vt:lpstr>
      <vt:lpstr>The Teachings of Scripture on Baptism</vt:lpstr>
      <vt:lpstr>What they teach about BAPTISM</vt:lpstr>
      <vt:lpstr>What they teach about BAPTISM</vt:lpstr>
      <vt:lpstr>What they teach about BAPTISM</vt:lpstr>
      <vt:lpstr>What they teach about BAPTISM</vt:lpstr>
      <vt:lpstr>What they teach about BAPTISM</vt:lpstr>
      <vt:lpstr>What they teach about BAPTISM</vt:lpstr>
      <vt:lpstr>What they teach about BAPTISM</vt:lpstr>
      <vt:lpstr>What they teach about BAPTISM</vt:lpstr>
      <vt:lpstr>What they teach about BAPTISM</vt:lpstr>
      <vt:lpstr>What they teach about BAPTISM</vt:lpstr>
      <vt:lpstr>What they teach about BAPTISM</vt:lpstr>
      <vt:lpstr>What they teach about BAPTISM</vt:lpstr>
      <vt:lpstr>What they teach about BAPTISM</vt:lpstr>
      <vt:lpstr>What they teach about BAPTISM</vt:lpstr>
      <vt:lpstr>The Teachings of Scripture on Baptism</vt:lpstr>
      <vt:lpstr>What they teach about BAPTISM</vt:lpstr>
      <vt:lpstr>What they teach about BAPTISM</vt:lpstr>
      <vt:lpstr>What they teach about BAPTISM</vt:lpstr>
      <vt:lpstr>What they teach about BAPTISM</vt:lpstr>
      <vt:lpstr>What they teach about BAPTISM</vt:lpstr>
      <vt:lpstr>What they teach about BAPTISM</vt:lpstr>
      <vt:lpstr>What they teach about BAPTISM</vt:lpstr>
      <vt:lpstr>What they teach about BAPTISM</vt:lpstr>
      <vt:lpstr>What they teach about BAPTISM</vt:lpstr>
      <vt:lpstr>What they teach about BAPTISM</vt:lpstr>
      <vt:lpstr>What they teach about BAPTISM</vt:lpstr>
      <vt:lpstr>What they teach about BAPTISM</vt:lpstr>
      <vt:lpstr>What they teach about BAPTISM</vt:lpstr>
      <vt:lpstr>What they teach about BAPTISM</vt:lpstr>
      <vt:lpstr>What they teach about BAPTISM</vt:lpstr>
      <vt:lpstr>What they teach about BAPTISM</vt:lpstr>
      <vt:lpstr>What they teach about BAPTISM</vt:lpstr>
      <vt:lpstr>What they teach about BAPTISM</vt:lpstr>
      <vt:lpstr>What they teach about BAPTISM</vt:lpstr>
      <vt:lpstr>What they teach about BAPTISM</vt:lpstr>
      <vt:lpstr>What they teach about BAPTISM</vt:lpstr>
      <vt:lpstr>What they teach about BAPTISM</vt:lpstr>
      <vt:lpstr>What they teach about BAPTISM</vt:lpstr>
      <vt:lpstr>The Teachings of Scripture on Baptism</vt:lpstr>
      <vt:lpstr>What they teach about BAPTISM</vt:lpstr>
      <vt:lpstr>What they teach about BAPTISM</vt:lpstr>
      <vt:lpstr>What they teach about BAPTISM</vt:lpstr>
      <vt:lpstr>What they teach about BAPTISM</vt:lpstr>
      <vt:lpstr>The Teachings of Scripture on Baptism</vt:lpstr>
      <vt:lpstr>The Teachings of Scripture on Baptism</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David</dc:creator>
  <cp:lastModifiedBy>David</cp:lastModifiedBy>
  <cp:revision>48</cp:revision>
  <dcterms:created xsi:type="dcterms:W3CDTF">2012-07-04T13:42:53Z</dcterms:created>
  <dcterms:modified xsi:type="dcterms:W3CDTF">2012-08-08T22:50:48Z</dcterms:modified>
</cp:coreProperties>
</file>