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7" r:id="rId2"/>
    <p:sldId id="267" r:id="rId3"/>
    <p:sldId id="268" r:id="rId4"/>
    <p:sldId id="287" r:id="rId5"/>
    <p:sldId id="288" r:id="rId6"/>
    <p:sldId id="289" r:id="rId7"/>
    <p:sldId id="290" r:id="rId8"/>
    <p:sldId id="292" r:id="rId9"/>
    <p:sldId id="293" r:id="rId10"/>
    <p:sldId id="294" r:id="rId11"/>
    <p:sldId id="295" r:id="rId12"/>
    <p:sldId id="285" r:id="rId13"/>
    <p:sldId id="296" r:id="rId14"/>
    <p:sldId id="297" r:id="rId15"/>
    <p:sldId id="298" r:id="rId16"/>
    <p:sldId id="299" r:id="rId17"/>
    <p:sldId id="300" r:id="rId18"/>
    <p:sldId id="301" r:id="rId19"/>
    <p:sldId id="302" r:id="rId20"/>
    <p:sldId id="303" r:id="rId21"/>
    <p:sldId id="304" r:id="rId22"/>
    <p:sldId id="305"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A2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654"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71DF1510-F5A3-4FC6-B024-17C6EB412307}" type="datetimeFigureOut">
              <a:rPr lang="en-US" smtClean="0"/>
              <a:pPr/>
              <a:t>8/1/2012</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98DC5400-BBD2-4E0F-A6FB-57B87927718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74" name="Picture 2" descr="\\pblfpr\users\David\_Graphics\Lesson-Event PPT Graphics\Community Churches in Light of Scripture.jpg"/>
          <p:cNvPicPr>
            <a:picLocks noChangeAspect="1" noChangeArrowheads="1"/>
          </p:cNvPicPr>
          <p:nvPr userDrawn="1"/>
        </p:nvPicPr>
        <p:blipFill>
          <a:blip r:embed="rId2" cstate="print"/>
          <a:srcRect/>
          <a:stretch>
            <a:fillRect/>
          </a:stretch>
        </p:blipFill>
        <p:spPr bwMode="auto">
          <a:xfrm>
            <a:off x="0" y="0"/>
            <a:ext cx="9144000" cy="686274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C008C-323D-493E-8365-5A0B6C60CDB3}" type="datetimeFigureOut">
              <a:rPr lang="en-US" smtClean="0"/>
              <a:pPr/>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6C008C-323D-493E-8365-5A0B6C60CDB3}" type="datetimeFigureOut">
              <a:rPr lang="en-US" smtClean="0"/>
              <a:pPr/>
              <a:t>8/1/2012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6C008C-323D-493E-8365-5A0B6C60CDB3}" type="datetimeFigureOut">
              <a:rPr lang="en-US" smtClean="0"/>
              <a:pPr/>
              <a:t>8/1/2012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6C008C-323D-493E-8365-5A0B6C60CDB3}" type="datetimeFigureOut">
              <a:rPr lang="en-US" smtClean="0"/>
              <a:pPr/>
              <a:t>8/1/2012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C008C-323D-493E-8365-5A0B6C60CDB3}" type="datetimeFigureOut">
              <a:rPr lang="en-US" smtClean="0"/>
              <a:pPr/>
              <a:t>8/1/2012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C008C-323D-493E-8365-5A0B6C60CDB3}" type="datetimeFigureOut">
              <a:rPr lang="en-US" smtClean="0"/>
              <a:pPr/>
              <a:t>8/1/2012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C008C-323D-493E-8365-5A0B6C60CDB3}" type="datetimeFigureOut">
              <a:rPr lang="en-US" smtClean="0"/>
              <a:pPr/>
              <a:t>8/1/2012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C008C-323D-493E-8365-5A0B6C60CDB3}" type="datetimeFigureOut">
              <a:rPr lang="en-US" smtClean="0"/>
              <a:pPr/>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C008C-323D-493E-8365-5A0B6C60CDB3}" type="datetimeFigureOut">
              <a:rPr lang="en-US" smtClean="0"/>
              <a:pPr/>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pblfpr\users\David\_Graphics\Bibles\bible6.jpg"/>
          <p:cNvPicPr>
            <a:picLocks noChangeAspect="1" noChangeArrowheads="1"/>
          </p:cNvPicPr>
          <p:nvPr userDrawn="1"/>
        </p:nvPicPr>
        <p:blipFill>
          <a:blip r:embed="rId2" cstate="print">
            <a:lum bright="45000" contrast="-45000"/>
          </a:blip>
          <a:srcRect l="1573" r="4047"/>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6200" y="76200"/>
            <a:ext cx="8991600" cy="914400"/>
          </a:xfrm>
        </p:spPr>
        <p:txBody>
          <a:bodyPr/>
          <a:lstStyle>
            <a:lvl1pPr>
              <a:defRPr b="1">
                <a:solidFill>
                  <a:srgbClr val="000099"/>
                </a:solidFill>
                <a:effectLst>
                  <a:outerShdw blurRad="50800" dist="50800" dir="2700000" algn="ctr" rotWithShape="0">
                    <a:schemeClr val="bg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990600"/>
            <a:ext cx="8763000" cy="5867400"/>
          </a:xfrm>
        </p:spPr>
        <p:txBody>
          <a:bodyPr/>
          <a:lstStyle>
            <a:lvl1pPr>
              <a:defRPr sz="2800" b="1"/>
            </a:lvl1pPr>
            <a:lvl2pPr>
              <a:defRPr b="1">
                <a:solidFill>
                  <a:srgbClr val="000099"/>
                </a:solidFill>
              </a:defRPr>
            </a:lvl2pPr>
            <a:lvl3pPr>
              <a:defRPr b="1">
                <a:solidFill>
                  <a:srgbClr val="A20000"/>
                </a:solidFill>
              </a:defRPr>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050" name="Picture 2" descr="\\pblfpr\users\David\_Graphics\Lesson-Event PPT Graphics\Community Church.jpg"/>
          <p:cNvPicPr>
            <a:picLocks noChangeAspect="1" noChangeArrowheads="1"/>
          </p:cNvPicPr>
          <p:nvPr userDrawn="1"/>
        </p:nvPicPr>
        <p:blipFill>
          <a:blip r:embed="rId2" cstate="print"/>
          <a:srcRect/>
          <a:stretch>
            <a:fillRect/>
          </a:stretch>
        </p:blipFill>
        <p:spPr bwMode="auto">
          <a:xfrm>
            <a:off x="0" y="0"/>
            <a:ext cx="9144001" cy="6858000"/>
          </a:xfrm>
          <a:prstGeom prst="rect">
            <a:avLst/>
          </a:prstGeom>
          <a:noFill/>
        </p:spPr>
      </p:pic>
      <p:sp>
        <p:nvSpPr>
          <p:cNvPr id="2" name="Title 1"/>
          <p:cNvSpPr>
            <a:spLocks noGrp="1"/>
          </p:cNvSpPr>
          <p:nvPr>
            <p:ph type="title"/>
          </p:nvPr>
        </p:nvSpPr>
        <p:spPr>
          <a:xfrm>
            <a:off x="228600" y="76200"/>
            <a:ext cx="8686800" cy="914400"/>
          </a:xfrm>
        </p:spPr>
        <p:txBody>
          <a:bodyPr>
            <a:normAutofit/>
          </a:bodyPr>
          <a:lstStyle>
            <a:lvl1pPr>
              <a:defRPr sz="40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990600"/>
            <a:ext cx="8686800" cy="5867400"/>
          </a:xfrm>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26" name="Picture 2" descr="\\pblfpr\users\David\_Graphics\Willow Creek Worship.jpg"/>
          <p:cNvPicPr>
            <a:picLocks noChangeAspect="1" noChangeArrowheads="1"/>
          </p:cNvPicPr>
          <p:nvPr userDrawn="1"/>
        </p:nvPicPr>
        <p:blipFill>
          <a:blip r:embed="rId2" cstate="print"/>
          <a:srcRect r="28676"/>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838200"/>
          </a:xfrm>
          <a:solidFill>
            <a:schemeClr val="tx1">
              <a:alpha val="51000"/>
            </a:schemeClr>
          </a:solidFill>
        </p:spPr>
        <p:txBody>
          <a:bodyPr>
            <a:normAutofit/>
          </a:bodyPr>
          <a:lstStyle>
            <a:lvl1pPr>
              <a:defRPr sz="40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838200"/>
            <a:ext cx="8686800" cy="5867400"/>
          </a:xfrm>
          <a:solidFill>
            <a:schemeClr val="tx1">
              <a:alpha val="78000"/>
            </a:schemeClr>
          </a:solidFill>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anim calcmode="lin" valueType="num">
                                      <p:cBhvr>
                                        <p:cTn id="8" dur="500" fill="hold"/>
                                        <p:tgtEl>
                                          <p:spTgt spid="3">
                                            <p:bg/>
                                          </p:spTgt>
                                        </p:tgtEl>
                                        <p:attrNameLst>
                                          <p:attrName>ppt_x</p:attrName>
                                        </p:attrNameLst>
                                      </p:cBhvr>
                                      <p:tavLst>
                                        <p:tav tm="0">
                                          <p:val>
                                            <p:strVal val="#ppt_x"/>
                                          </p:val>
                                        </p:tav>
                                        <p:tav tm="100000">
                                          <p:val>
                                            <p:strVal val="#ppt_x"/>
                                          </p:val>
                                        </p:tav>
                                      </p:tavLst>
                                    </p:anim>
                                    <p:anim calcmode="lin" valueType="num">
                                      <p:cBhvr>
                                        <p:cTn id="9" dur="5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anim calcmode="lin" valueType="num">
                                      <p:cBhvr>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2050" name="Picture 2" descr="\\pblfpr\users\David\_Graphics\saddleback-church-overdrive-inside.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838200"/>
          </a:xfrm>
          <a:noFill/>
        </p:spPr>
        <p:txBody>
          <a:bodyPr>
            <a:normAutofit/>
          </a:bodyPr>
          <a:lstStyle>
            <a:lvl1pPr>
              <a:defRPr sz="40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838200"/>
            <a:ext cx="8686800" cy="5867400"/>
          </a:xfrm>
          <a:solidFill>
            <a:schemeClr val="tx1">
              <a:alpha val="78000"/>
            </a:schemeClr>
          </a:solidFill>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anim calcmode="lin" valueType="num">
                                      <p:cBhvr>
                                        <p:cTn id="8" dur="500" fill="hold"/>
                                        <p:tgtEl>
                                          <p:spTgt spid="3">
                                            <p:bg/>
                                          </p:spTgt>
                                        </p:tgtEl>
                                        <p:attrNameLst>
                                          <p:attrName>ppt_x</p:attrName>
                                        </p:attrNameLst>
                                      </p:cBhvr>
                                      <p:tavLst>
                                        <p:tav tm="0">
                                          <p:val>
                                            <p:strVal val="#ppt_x"/>
                                          </p:val>
                                        </p:tav>
                                        <p:tav tm="100000">
                                          <p:val>
                                            <p:strVal val="#ppt_x"/>
                                          </p:val>
                                        </p:tav>
                                      </p:tavLst>
                                    </p:anim>
                                    <p:anim calcmode="lin" valueType="num">
                                      <p:cBhvr>
                                        <p:cTn id="9" dur="5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anim calcmode="lin" valueType="num">
                                      <p:cBhvr>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anim calcmode="lin" valueType="num">
                                      <p:cBhvr>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8400" y="0"/>
            <a:ext cx="2895600" cy="1752600"/>
          </a:xfrm>
          <a:noFill/>
        </p:spPr>
        <p:txBody>
          <a:bodyPr>
            <a:noAutofit/>
          </a:bodyPr>
          <a:lstStyle>
            <a:lvl1pPr>
              <a:defRPr sz="36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752600"/>
            <a:ext cx="8686800" cy="5105400"/>
          </a:xfrm>
          <a:noFill/>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descr="\\pblfpr\users\David\_Files\Denominations\Community Church\Willow_Creek_Community_Church_sign.jpg"/>
          <p:cNvPicPr>
            <a:picLocks noChangeAspect="1" noChangeArrowheads="1"/>
          </p:cNvPicPr>
          <p:nvPr userDrawn="1"/>
        </p:nvPicPr>
        <p:blipFill>
          <a:blip r:embed="rId2" cstate="print"/>
          <a:srcRect l="12718" t="28152" r="31838" b="18358"/>
          <a:stretch>
            <a:fillRect/>
          </a:stretch>
        </p:blipFill>
        <p:spPr bwMode="auto">
          <a:xfrm>
            <a:off x="0" y="0"/>
            <a:ext cx="6248400" cy="17608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8400" y="0"/>
            <a:ext cx="2895600" cy="1752600"/>
          </a:xfrm>
          <a:noFill/>
        </p:spPr>
        <p:txBody>
          <a:bodyPr>
            <a:noAutofit/>
          </a:bodyPr>
          <a:lstStyle>
            <a:lvl1pPr>
              <a:defRPr sz="36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752600"/>
            <a:ext cx="8686800" cy="5105400"/>
          </a:xfrm>
          <a:noFill/>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50" name="Picture 2" descr="\\pblfpr\users\David\_Files\Denominations\Community Church\Saddleback Church sign2.jpg"/>
          <p:cNvPicPr>
            <a:picLocks noChangeAspect="1" noChangeArrowheads="1"/>
          </p:cNvPicPr>
          <p:nvPr userDrawn="1"/>
        </p:nvPicPr>
        <p:blipFill>
          <a:blip r:embed="rId2" cstate="print">
            <a:lum bright="10000" contrast="5000"/>
          </a:blip>
          <a:srcRect l="8023" t="36787" r="6512" b="31250"/>
          <a:stretch>
            <a:fillRect/>
          </a:stretch>
        </p:blipFill>
        <p:spPr bwMode="auto">
          <a:xfrm>
            <a:off x="0" y="0"/>
            <a:ext cx="62484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8400" y="0"/>
            <a:ext cx="2895600" cy="1752600"/>
          </a:xfrm>
          <a:noFill/>
        </p:spPr>
        <p:txBody>
          <a:bodyPr>
            <a:noAutofit/>
          </a:bodyPr>
          <a:lstStyle>
            <a:lvl1pPr>
              <a:defRPr sz="36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752600"/>
            <a:ext cx="8686800" cy="5105400"/>
          </a:xfrm>
          <a:noFill/>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descr="J:\DCIM\101MSDCF\DSC00207.JPG"/>
          <p:cNvPicPr>
            <a:picLocks noChangeAspect="1" noChangeArrowheads="1"/>
          </p:cNvPicPr>
          <p:nvPr userDrawn="1"/>
        </p:nvPicPr>
        <p:blipFill>
          <a:blip r:embed="rId2" cstate="print"/>
          <a:srcRect l="27851" t="36158" r="26942" b="46906"/>
          <a:stretch>
            <a:fillRect/>
          </a:stretch>
        </p:blipFill>
        <p:spPr bwMode="auto">
          <a:xfrm>
            <a:off x="0" y="0"/>
            <a:ext cx="6248400" cy="17556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8400" y="0"/>
            <a:ext cx="2895600" cy="1752600"/>
          </a:xfrm>
          <a:noFill/>
        </p:spPr>
        <p:txBody>
          <a:bodyPr>
            <a:noAutofit/>
          </a:bodyPr>
          <a:lstStyle>
            <a:lvl1pPr>
              <a:defRPr sz="36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752600"/>
            <a:ext cx="8686800" cy="5105400"/>
          </a:xfrm>
          <a:noFill/>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098" name="Picture 2" descr="\\pblfpr\users\David\_Files\Denominations\Community Church\Lakewood Church sign.jpg"/>
          <p:cNvPicPr>
            <a:picLocks noChangeAspect="1" noChangeArrowheads="1"/>
          </p:cNvPicPr>
          <p:nvPr userDrawn="1"/>
        </p:nvPicPr>
        <p:blipFill>
          <a:blip r:embed="rId2" cstate="print"/>
          <a:srcRect t="14062" r="12109" b="43750"/>
          <a:stretch>
            <a:fillRect/>
          </a:stretch>
        </p:blipFill>
        <p:spPr bwMode="auto">
          <a:xfrm>
            <a:off x="1371600" y="0"/>
            <a:ext cx="4876800" cy="1755648"/>
          </a:xfrm>
          <a:prstGeom prst="rect">
            <a:avLst/>
          </a:prstGeom>
          <a:noFill/>
        </p:spPr>
      </p:pic>
      <p:pic>
        <p:nvPicPr>
          <p:cNvPr id="4099" name="Picture 3" descr="\\pblfpr\users\David\_Files\Denominations\Community Church\Joel-Osteen.jpg"/>
          <p:cNvPicPr>
            <a:picLocks noChangeAspect="1" noChangeArrowheads="1"/>
          </p:cNvPicPr>
          <p:nvPr userDrawn="1"/>
        </p:nvPicPr>
        <p:blipFill>
          <a:blip r:embed="rId3" cstate="print"/>
          <a:srcRect l="6246" b="39474"/>
          <a:stretch>
            <a:fillRect/>
          </a:stretch>
        </p:blipFill>
        <p:spPr bwMode="auto">
          <a:xfrm>
            <a:off x="0" y="0"/>
            <a:ext cx="2287711"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C008C-323D-493E-8365-5A0B6C60CDB3}" type="datetimeFigureOut">
              <a:rPr lang="en-US" smtClean="0"/>
              <a:pPr/>
              <a:t>8/1/2012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179FB-978B-482F-9BF0-53CE45E332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66"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6027003"/>
            <a:ext cx="7162800" cy="830997"/>
          </a:xfrm>
          <a:prstGeom prst="rect">
            <a:avLst/>
          </a:prstGeom>
          <a:noFill/>
        </p:spPr>
        <p:txBody>
          <a:bodyPr wrap="square" rtlCol="0">
            <a:spAutoFit/>
          </a:bodyPr>
          <a:lstStyle/>
          <a:p>
            <a:r>
              <a:rPr lang="en-US" sz="2000" b="1" i="1" u="sng" dirty="0" smtClean="0">
                <a:solidFill>
                  <a:schemeClr val="bg1"/>
                </a:solidFill>
                <a:effectLst>
                  <a:outerShdw blurRad="50800" dist="50800" dir="2700000" algn="ctr" rotWithShape="0">
                    <a:schemeClr val="tx1"/>
                  </a:outerShdw>
                </a:effectLst>
                <a:latin typeface="Futura Lt BT" pitchFamily="34" charset="0"/>
              </a:rPr>
              <a:t>Lesson 4</a:t>
            </a:r>
            <a:r>
              <a:rPr lang="en-US" sz="2000" b="1" i="1" dirty="0" smtClean="0">
                <a:solidFill>
                  <a:schemeClr val="bg1"/>
                </a:solidFill>
                <a:effectLst>
                  <a:outerShdw blurRad="50800" dist="50800" dir="2700000" algn="ctr" rotWithShape="0">
                    <a:schemeClr val="tx1"/>
                  </a:outerShdw>
                </a:effectLst>
                <a:latin typeface="Futura Lt BT" pitchFamily="34" charset="0"/>
              </a:rPr>
              <a:t>:</a:t>
            </a:r>
          </a:p>
          <a:p>
            <a:r>
              <a:rPr lang="en-US" sz="2800" i="1" dirty="0" smtClean="0">
                <a:solidFill>
                  <a:schemeClr val="bg1"/>
                </a:solidFill>
                <a:effectLst>
                  <a:outerShdw blurRad="50800" dist="50800" dir="2700000" algn="ctr" rotWithShape="0">
                    <a:schemeClr val="tx1"/>
                  </a:outerShdw>
                </a:effectLst>
                <a:latin typeface="Futura Md BT" pitchFamily="34" charset="0"/>
              </a:rPr>
              <a:t>Their Teaching About Salvation </a:t>
            </a:r>
            <a:r>
              <a:rPr lang="en-US" sz="2800" i="1" dirty="0" smtClean="0">
                <a:solidFill>
                  <a:schemeClr val="bg1"/>
                </a:solidFill>
                <a:effectLst>
                  <a:outerShdw blurRad="50800" dist="50800" dir="2700000" algn="ctr" rotWithShape="0">
                    <a:schemeClr val="tx1"/>
                  </a:outerShdw>
                </a:effectLst>
                <a:latin typeface="Futura Lt BT" pitchFamily="34" charset="0"/>
              </a:rPr>
              <a:t>(cont.)</a:t>
            </a:r>
            <a:endParaRPr lang="en-US" sz="2800" i="1" dirty="0">
              <a:solidFill>
                <a:schemeClr val="bg1"/>
              </a:solidFill>
              <a:effectLst>
                <a:outerShdw blurRad="50800" dist="50800" dir="2700000" algn="ctr" rotWithShape="0">
                  <a:schemeClr val="tx1"/>
                </a:outerShdw>
              </a:effectLst>
              <a:latin typeface="Futura Lt BT"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dirty="0"/>
          </a:p>
        </p:txBody>
      </p:sp>
      <p:sp>
        <p:nvSpPr>
          <p:cNvPr id="3" name="Content Placeholder 2"/>
          <p:cNvSpPr>
            <a:spLocks noGrp="1"/>
          </p:cNvSpPr>
          <p:nvPr>
            <p:ph idx="1"/>
          </p:nvPr>
        </p:nvSpPr>
        <p:spPr/>
        <p:txBody>
          <a:bodyPr/>
          <a:lstStyle/>
          <a:p>
            <a:r>
              <a:rPr lang="en-US" dirty="0" smtClean="0"/>
              <a:t>“Salvation is given by God’s grace based upon our faith in Christ </a:t>
            </a:r>
            <a:r>
              <a:rPr lang="en-US" u="sng" dirty="0" smtClean="0"/>
              <a:t>alone</a:t>
            </a:r>
            <a:r>
              <a:rPr lang="en-US" dirty="0" smtClean="0"/>
              <a:t>.”</a:t>
            </a:r>
          </a:p>
          <a:p>
            <a:pPr lvl="1"/>
            <a:r>
              <a:rPr lang="en-US" b="0" dirty="0" smtClean="0"/>
              <a:t>Actual Screenshot on November 9, 2010 from http://gochristfellowship.com/grow-deep/spiritual-questions/gods-law/why-did-god-give-us-the-ten-commandments/</a:t>
            </a:r>
          </a:p>
        </p:txBody>
      </p:sp>
      <p:pic>
        <p:nvPicPr>
          <p:cNvPr id="5126" name="Picture 6"/>
          <p:cNvPicPr>
            <a:picLocks noChangeAspect="1" noChangeArrowheads="1"/>
          </p:cNvPicPr>
          <p:nvPr/>
        </p:nvPicPr>
        <p:blipFill>
          <a:blip r:embed="rId2" cstate="print"/>
          <a:srcRect l="14014" r="18720"/>
          <a:stretch>
            <a:fillRect/>
          </a:stretch>
        </p:blipFill>
        <p:spPr bwMode="auto">
          <a:xfrm>
            <a:off x="0" y="4648200"/>
            <a:ext cx="9144000" cy="9366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dirty="0"/>
          </a:p>
        </p:txBody>
      </p:sp>
      <p:sp>
        <p:nvSpPr>
          <p:cNvPr id="3" name="Content Placeholder 2"/>
          <p:cNvSpPr>
            <a:spLocks noGrp="1"/>
          </p:cNvSpPr>
          <p:nvPr>
            <p:ph idx="1"/>
          </p:nvPr>
        </p:nvSpPr>
        <p:spPr/>
        <p:txBody>
          <a:bodyPr/>
          <a:lstStyle/>
          <a:p>
            <a:r>
              <a:rPr lang="en-US" dirty="0" smtClean="0"/>
              <a:t>“We believe that salvation is by faith </a:t>
            </a:r>
            <a:r>
              <a:rPr lang="en-US" u="sng" dirty="0" smtClean="0"/>
              <a:t>alone</a:t>
            </a:r>
            <a:r>
              <a:rPr lang="en-US" dirty="0" smtClean="0"/>
              <a:t>.”</a:t>
            </a:r>
          </a:p>
          <a:p>
            <a:pPr lvl="1"/>
            <a:r>
              <a:rPr lang="en-US" dirty="0" smtClean="0"/>
              <a:t>From online video, “We Believe” </a:t>
            </a:r>
            <a:r>
              <a:rPr lang="en-US" b="0" dirty="0" smtClean="0"/>
              <a:t>(01:31 time mark)</a:t>
            </a:r>
          </a:p>
          <a:p>
            <a:pPr lvl="1"/>
            <a:r>
              <a:rPr lang="en-US" b="0" dirty="0" smtClean="0"/>
              <a:t>(http://vidego.multicastmedia.com/player.php?v=krs0eyg7)</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The Teachings of Scripture on Salvation</a:t>
            </a:r>
            <a:endParaRPr lang="en-US" dirty="0"/>
          </a:p>
        </p:txBody>
      </p:sp>
      <p:sp>
        <p:nvSpPr>
          <p:cNvPr id="3" name="Content Placeholder 2"/>
          <p:cNvSpPr>
            <a:spLocks noGrp="1"/>
          </p:cNvSpPr>
          <p:nvPr>
            <p:ph idx="1"/>
          </p:nvPr>
        </p:nvSpPr>
        <p:spPr>
          <a:xfrm>
            <a:off x="228600" y="990600"/>
            <a:ext cx="8915400" cy="5867400"/>
          </a:xfrm>
        </p:spPr>
        <p:txBody>
          <a:bodyPr>
            <a:normAutofit/>
          </a:bodyPr>
          <a:lstStyle/>
          <a:p>
            <a:r>
              <a:rPr lang="en-US" dirty="0" smtClean="0"/>
              <a:t>The Bible not only does NOT teach that salvation is by faith alone but it emphatically denies it.</a:t>
            </a:r>
          </a:p>
          <a:p>
            <a:pPr lvl="1"/>
            <a:r>
              <a:rPr lang="en-US" dirty="0" smtClean="0"/>
              <a:t>James 2:14-26</a:t>
            </a:r>
          </a:p>
          <a:p>
            <a:pPr lvl="1"/>
            <a:r>
              <a:rPr lang="en-US" dirty="0" smtClean="0"/>
              <a:t>Mark 16:16 – “He who believes and ____ will be saved.”</a:t>
            </a:r>
          </a:p>
          <a:p>
            <a:pPr lvl="2"/>
            <a:r>
              <a:rPr lang="en-US" dirty="0" smtClean="0"/>
              <a:t>Whatever goes in the blank is equally as necessary as the believing.  Jesus adds something to faith in this verse, thus, faith alone is not sufficient to save.</a:t>
            </a:r>
          </a:p>
          <a:p>
            <a:pPr lvl="1"/>
            <a:r>
              <a:rPr lang="en-US" dirty="0" smtClean="0"/>
              <a:t>Romans 10:13-14 </a:t>
            </a:r>
          </a:p>
          <a:p>
            <a:pPr lvl="2"/>
            <a:r>
              <a:rPr lang="en-US" dirty="0" smtClean="0"/>
              <a:t>Read the verses backwards — a </a:t>
            </a:r>
            <a:r>
              <a:rPr lang="en-US" u="sng" dirty="0" smtClean="0"/>
              <a:t>preacher</a:t>
            </a:r>
            <a:r>
              <a:rPr lang="en-US" dirty="0" smtClean="0"/>
              <a:t> leads to </a:t>
            </a:r>
            <a:r>
              <a:rPr lang="en-US" u="sng" dirty="0" smtClean="0"/>
              <a:t>hearing </a:t>
            </a:r>
            <a:r>
              <a:rPr lang="en-US" dirty="0" smtClean="0"/>
              <a:t>leads to </a:t>
            </a:r>
            <a:r>
              <a:rPr lang="en-US" u="sng" dirty="0" smtClean="0"/>
              <a:t>believing</a:t>
            </a:r>
            <a:r>
              <a:rPr lang="en-US" dirty="0" smtClean="0"/>
              <a:t> leads to </a:t>
            </a:r>
            <a:r>
              <a:rPr lang="en-US" u="sng" dirty="0" smtClean="0"/>
              <a:t>calling</a:t>
            </a:r>
            <a:r>
              <a:rPr lang="en-US" dirty="0" smtClean="0"/>
              <a:t> leads to being </a:t>
            </a:r>
            <a:r>
              <a:rPr lang="en-US" u="sng" dirty="0" smtClean="0"/>
              <a:t>saved</a:t>
            </a:r>
            <a:r>
              <a:rPr lang="en-US" dirty="0" smtClean="0"/>
              <a:t>.  </a:t>
            </a:r>
          </a:p>
          <a:p>
            <a:pPr lvl="2"/>
            <a:r>
              <a:rPr lang="en-US" dirty="0" smtClean="0"/>
              <a:t>There is something beyond believing necessary for salvation.</a:t>
            </a:r>
          </a:p>
          <a:p>
            <a:pPr lvl="2"/>
            <a:endParaRPr lang="en-US"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The Teachings of Scripture on Salvation</a:t>
            </a:r>
            <a:endParaRPr lang="en-US" dirty="0"/>
          </a:p>
        </p:txBody>
      </p:sp>
      <p:sp>
        <p:nvSpPr>
          <p:cNvPr id="3" name="Content Placeholder 2"/>
          <p:cNvSpPr>
            <a:spLocks noGrp="1"/>
          </p:cNvSpPr>
          <p:nvPr>
            <p:ph idx="1"/>
          </p:nvPr>
        </p:nvSpPr>
        <p:spPr>
          <a:xfrm>
            <a:off x="228600" y="990600"/>
            <a:ext cx="8915400" cy="5867400"/>
          </a:xfrm>
        </p:spPr>
        <p:txBody>
          <a:bodyPr>
            <a:normAutofit lnSpcReduction="10000"/>
          </a:bodyPr>
          <a:lstStyle/>
          <a:p>
            <a:r>
              <a:rPr lang="en-US" dirty="0" smtClean="0"/>
              <a:t>Look carefully at the Community Church teaching again:</a:t>
            </a:r>
          </a:p>
          <a:p>
            <a:pPr lvl="1"/>
            <a:r>
              <a:rPr lang="en-US" dirty="0" smtClean="0"/>
              <a:t>“We believe that salvation is by faith alone.”</a:t>
            </a:r>
          </a:p>
          <a:p>
            <a:pPr lvl="1"/>
            <a:r>
              <a:rPr lang="en-US" dirty="0" smtClean="0"/>
              <a:t>“Salvation requires repentance…”</a:t>
            </a:r>
          </a:p>
          <a:p>
            <a:r>
              <a:rPr lang="en-US" dirty="0" smtClean="0"/>
              <a:t>Question:	 Is salvation by faith alone?  </a:t>
            </a:r>
            <a:br>
              <a:rPr lang="en-US" dirty="0" smtClean="0"/>
            </a:br>
            <a:r>
              <a:rPr lang="en-US" dirty="0" smtClean="0"/>
              <a:t>		 Or, does salvation require repentance?</a:t>
            </a:r>
          </a:p>
          <a:p>
            <a:pPr lvl="1"/>
            <a:r>
              <a:rPr lang="en-US" dirty="0" smtClean="0"/>
              <a:t>It cannot be both, for the word “alone” excludes any other requirements.  By teaching human doctrine and not taking heed to the teaching of Scripture, they not only contradict the Bible in their teachings but they also end up contradicting themselves.</a:t>
            </a:r>
          </a:p>
          <a:p>
            <a:r>
              <a:rPr lang="en-US" dirty="0" smtClean="0"/>
              <a:t> The Bible teaches that salvation is by faith.  However, it definitely does not teach that salvation is obtained by faith alone.</a:t>
            </a:r>
          </a:p>
          <a:p>
            <a:endParaRPr lang="en-US" dirty="0" smtClean="0"/>
          </a:p>
          <a:p>
            <a:pPr lvl="1"/>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dirty="0"/>
          </a:p>
        </p:txBody>
      </p:sp>
      <p:sp>
        <p:nvSpPr>
          <p:cNvPr id="3" name="Content Placeholder 2"/>
          <p:cNvSpPr>
            <a:spLocks noGrp="1"/>
          </p:cNvSpPr>
          <p:nvPr>
            <p:ph idx="1"/>
          </p:nvPr>
        </p:nvSpPr>
        <p:spPr>
          <a:xfrm>
            <a:off x="-76200" y="1752600"/>
            <a:ext cx="9372600" cy="5105400"/>
          </a:xfrm>
        </p:spPr>
        <p:txBody>
          <a:bodyPr>
            <a:normAutofit/>
          </a:bodyPr>
          <a:lstStyle/>
          <a:p>
            <a:pPr marL="114300" lvl="1" indent="0">
              <a:buNone/>
            </a:pPr>
            <a:r>
              <a:rPr lang="en-US" sz="2600" b="0" dirty="0" smtClean="0"/>
              <a:t>Actual Screenshot on November 9, 2010 from http://gochristfellowship.com/about-us/new-here/need-a-change/ </a:t>
            </a:r>
          </a:p>
        </p:txBody>
      </p:sp>
      <p:pic>
        <p:nvPicPr>
          <p:cNvPr id="6146" name="Picture 2"/>
          <p:cNvPicPr>
            <a:picLocks noChangeAspect="1" noChangeArrowheads="1"/>
          </p:cNvPicPr>
          <p:nvPr/>
        </p:nvPicPr>
        <p:blipFill>
          <a:blip r:embed="rId2" cstate="print"/>
          <a:srcRect l="26515" t="47531" r="24243" b="14661"/>
          <a:stretch>
            <a:fillRect/>
          </a:stretch>
        </p:blipFill>
        <p:spPr bwMode="auto">
          <a:xfrm>
            <a:off x="-152400" y="2590799"/>
            <a:ext cx="9448800" cy="4239565"/>
          </a:xfrm>
          <a:prstGeom prst="rect">
            <a:avLst/>
          </a:prstGeom>
          <a:noFill/>
          <a:ln w="9525" algn="in">
            <a:solidFill>
              <a:srgbClr val="9099AE"/>
            </a:solidFill>
            <a:prstDash val="lgDash"/>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anim calcmode="lin" valueType="num">
                                      <p:cBhvr>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“4. We must individually </a:t>
            </a:r>
            <a:r>
              <a:rPr lang="en-US" u="sng" dirty="0" smtClean="0"/>
              <a:t>receive Jesus Christ</a:t>
            </a:r>
            <a:r>
              <a:rPr lang="en-US" dirty="0" smtClean="0"/>
              <a:t> as Savior and Lord. </a:t>
            </a:r>
          </a:p>
          <a:p>
            <a:pPr lvl="1"/>
            <a:r>
              <a:rPr lang="en-US" dirty="0" smtClean="0"/>
              <a:t>“John 1:12; Ephesians 2:8,9; Revelation 3:20</a:t>
            </a:r>
          </a:p>
          <a:p>
            <a:pPr lvl="1"/>
            <a:r>
              <a:rPr lang="en-US" dirty="0" smtClean="0"/>
              <a:t>“</a:t>
            </a:r>
            <a:r>
              <a:rPr lang="en-US" u="sng" dirty="0" smtClean="0"/>
              <a:t>Receiving Christ</a:t>
            </a:r>
            <a:r>
              <a:rPr lang="en-US" dirty="0" smtClean="0"/>
              <a:t> involves turning to God and trusting Christ to come into our lives to forgive us of our sins and to make us what He wants us to be. </a:t>
            </a:r>
            <a:r>
              <a:rPr lang="en-US" u="sng" dirty="0" smtClean="0"/>
              <a:t>You can receive Christ now by asking God to forgive you</a:t>
            </a:r>
            <a:r>
              <a:rPr lang="en-US" dirty="0" smtClean="0"/>
              <a:t> and by inviting Christ to be Lord (CEO) of your life. God knows your heart and is not as concerned with your words as He is with the attitude of your heart. </a:t>
            </a:r>
            <a:r>
              <a:rPr lang="en-US" u="sng" dirty="0" smtClean="0"/>
              <a:t>The following is a suggested prayer</a:t>
            </a:r>
            <a:r>
              <a:rPr lang="en-US" dirty="0" smtClean="0"/>
              <a:t>:</a:t>
            </a:r>
          </a:p>
          <a:p>
            <a:pPr lvl="2"/>
            <a:r>
              <a:rPr lang="en-US" dirty="0" smtClean="0"/>
              <a:t>“Lord Jesus, I want to know You personally. Thank You for dying on the cross for my sins. I open the door of my life and receive You as my Savior and Lord. Thank You for forgiving me of my sins and giving me eternal life. Take control of my life. Make me the kind of person You want me to be. In Jesus’ Name, amen.”</a:t>
            </a:r>
          </a:p>
        </p:txBody>
      </p:sp>
      <p:sp>
        <p:nvSpPr>
          <p:cNvPr id="4" name="Content Placeholder 2"/>
          <p:cNvSpPr txBox="1">
            <a:spLocks/>
          </p:cNvSpPr>
          <p:nvPr/>
        </p:nvSpPr>
        <p:spPr>
          <a:xfrm>
            <a:off x="0" y="6400800"/>
            <a:ext cx="9144000" cy="533400"/>
          </a:xfrm>
          <a:prstGeom prst="rect">
            <a:avLst/>
          </a:prstGeom>
          <a:noFill/>
        </p:spPr>
        <p:txBody>
          <a:bodyPr vert="horz" lIns="91440" tIns="45720" rIns="91440" bIns="45720" rtlCol="0">
            <a:normAutofit fontScale="92500"/>
          </a:bodyPr>
          <a:lstStyle/>
          <a:p>
            <a:pPr marL="1143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smtClean="0">
                <a:ln>
                  <a:noFill/>
                </a:ln>
                <a:solidFill>
                  <a:schemeClr val="bg1"/>
                </a:solidFill>
                <a:effectLst>
                  <a:outerShdw blurRad="50800" dist="50800" dir="2700000" algn="ctr" rotWithShape="0">
                    <a:schemeClr val="tx1"/>
                  </a:outerShdw>
                </a:effectLst>
                <a:uLnTx/>
                <a:uFillTx/>
                <a:latin typeface="+mn-lt"/>
                <a:ea typeface="+mn-ea"/>
                <a:cs typeface="+mn-cs"/>
              </a:rPr>
              <a:t>(http://gochristfellowship.com/about-us/new-here/need-a-change/)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The Teachings of Scripture on Salvation</a:t>
            </a:r>
            <a:endParaRPr lang="en-US" dirty="0"/>
          </a:p>
        </p:txBody>
      </p:sp>
      <p:sp>
        <p:nvSpPr>
          <p:cNvPr id="3" name="Content Placeholder 2"/>
          <p:cNvSpPr>
            <a:spLocks noGrp="1"/>
          </p:cNvSpPr>
          <p:nvPr>
            <p:ph idx="1"/>
          </p:nvPr>
        </p:nvSpPr>
        <p:spPr>
          <a:xfrm>
            <a:off x="228600" y="990600"/>
            <a:ext cx="8915400" cy="5867400"/>
          </a:xfrm>
        </p:spPr>
        <p:txBody>
          <a:bodyPr>
            <a:normAutofit fontScale="85000" lnSpcReduction="20000"/>
          </a:bodyPr>
          <a:lstStyle/>
          <a:p>
            <a:pPr>
              <a:lnSpc>
                <a:spcPct val="107000"/>
              </a:lnSpc>
            </a:pPr>
            <a:r>
              <a:rPr lang="en-US" dirty="0" smtClean="0"/>
              <a:t>“Receiving </a:t>
            </a:r>
            <a:r>
              <a:rPr lang="en-US" dirty="0" smtClean="0"/>
              <a:t>Jesus” </a:t>
            </a:r>
            <a:r>
              <a:rPr lang="en-US" dirty="0" smtClean="0"/>
              <a:t>is a favorite expression in denominationalism, which has been and can be applied ambiguously.  However, the Bible does NOT use this expression to talk about the salvation </a:t>
            </a:r>
            <a:r>
              <a:rPr lang="en-US" dirty="0" smtClean="0"/>
              <a:t>process, </a:t>
            </a:r>
            <a:r>
              <a:rPr lang="en-US" dirty="0" smtClean="0"/>
              <a:t>so it is critical to look at how the Bible uses words.</a:t>
            </a:r>
          </a:p>
          <a:p>
            <a:pPr>
              <a:lnSpc>
                <a:spcPct val="107000"/>
              </a:lnSpc>
            </a:pPr>
            <a:r>
              <a:rPr lang="en-US" dirty="0" smtClean="0"/>
              <a:t>John 1:11-12 — “He came to His own, and His own did not receive Him.  But as many as received Him, to them He gave the right to become children of God, to those who believe in His name.”</a:t>
            </a:r>
          </a:p>
          <a:p>
            <a:pPr lvl="1">
              <a:lnSpc>
                <a:spcPct val="107000"/>
              </a:lnSpc>
            </a:pPr>
            <a:r>
              <a:rPr lang="en-US" dirty="0" smtClean="0"/>
              <a:t>In this passage are three distinct groups:</a:t>
            </a:r>
          </a:p>
          <a:p>
            <a:pPr lvl="2">
              <a:lnSpc>
                <a:spcPct val="107000"/>
              </a:lnSpc>
            </a:pPr>
            <a:r>
              <a:rPr lang="en-US" dirty="0" smtClean="0"/>
              <a:t>Those who did not receive Jesus</a:t>
            </a:r>
          </a:p>
          <a:p>
            <a:pPr lvl="2">
              <a:lnSpc>
                <a:spcPct val="107000"/>
              </a:lnSpc>
            </a:pPr>
            <a:r>
              <a:rPr lang="en-US" dirty="0" smtClean="0"/>
              <a:t>Those who did receive Jesus</a:t>
            </a:r>
          </a:p>
          <a:p>
            <a:pPr lvl="2">
              <a:lnSpc>
                <a:spcPct val="107000"/>
              </a:lnSpc>
            </a:pPr>
            <a:r>
              <a:rPr lang="en-US" dirty="0" smtClean="0"/>
              <a:t>Those who became children of God</a:t>
            </a:r>
          </a:p>
          <a:p>
            <a:pPr lvl="1">
              <a:lnSpc>
                <a:spcPct val="107000"/>
              </a:lnSpc>
            </a:pPr>
            <a:r>
              <a:rPr lang="en-US" dirty="0" smtClean="0"/>
              <a:t>Those who received Him were NOT automatically children of God.  Look at the words: TO those who received Him, Jesus GAVE THE RIGHT to become children of God.  They weren’t  children of God yet, but they had the privilege to do so, if they chose.  One cannot become what he already is</a:t>
            </a:r>
            <a:r>
              <a:rPr lang="en-US" dirty="0" smtClean="0"/>
              <a:t>.</a:t>
            </a:r>
          </a:p>
          <a:p>
            <a:pPr>
              <a:lnSpc>
                <a:spcPct val="107000"/>
              </a:lnSpc>
            </a:pPr>
            <a:r>
              <a:rPr lang="en-US" dirty="0" smtClean="0"/>
              <a:t>Consider also Matthew 18:5; Colossians 2:6-7; 1 Thess. 4:1</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anim calcmode="lin" valueType="num">
                                      <p:cBhvr>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anim calcmode="lin" valueType="num">
                                      <p:cBhvr>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42" presetClass="entr" presetSubtype="0"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500"/>
                                        <p:tgtEl>
                                          <p:spTgt spid="3">
                                            <p:txEl>
                                              <p:pRg st="7" end="7"/>
                                            </p:txEl>
                                          </p:spTgt>
                                        </p:tgtEl>
                                      </p:cBhvr>
                                    </p:animEffect>
                                    <p:anim calcmode="lin" valueType="num">
                                      <p:cBhvr>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The Teachings of Scripture on Salvation</a:t>
            </a:r>
            <a:endParaRPr lang="en-US" dirty="0"/>
          </a:p>
        </p:txBody>
      </p:sp>
      <p:sp>
        <p:nvSpPr>
          <p:cNvPr id="3" name="Content Placeholder 2"/>
          <p:cNvSpPr>
            <a:spLocks noGrp="1"/>
          </p:cNvSpPr>
          <p:nvPr>
            <p:ph idx="1"/>
          </p:nvPr>
        </p:nvSpPr>
        <p:spPr>
          <a:xfrm>
            <a:off x="228600" y="990600"/>
            <a:ext cx="8915400" cy="5867400"/>
          </a:xfrm>
        </p:spPr>
        <p:txBody>
          <a:bodyPr>
            <a:normAutofit fontScale="85000" lnSpcReduction="20000"/>
          </a:bodyPr>
          <a:lstStyle/>
          <a:p>
            <a:r>
              <a:rPr lang="en-US" dirty="0" smtClean="0"/>
              <a:t>There is not one — not one single solitary — command, implied command, example or even hint in the New Testament that one can have their sins washed away by praying, “asking God to forgive you and by inviting Christ to be Lord of your life.”  The Lord will make you His CHILD, but ONLY when you obey what the FATHER says to do (Matt. 7:21).  There is no other authority (cf. Col. 3:17).</a:t>
            </a:r>
          </a:p>
          <a:p>
            <a:r>
              <a:rPr lang="en-US" dirty="0" smtClean="0"/>
              <a:t>Saul of Tarsus was the “chief of sinners” (cf. 1 Tim. 1:15).  The Lord appeared to him and told him to go into Damascus and there he would be told what he “must do” (Acts 9:6).  Saul fasted and prayed for three days (Acts 9:9-11).  Was he saved by praying?  No!  Ananias came and told him what he “must do” to “wash away his sins” (cf. Acts 22:16).  Saul still had his sins after praying for 3 days.</a:t>
            </a:r>
          </a:p>
          <a:p>
            <a:r>
              <a:rPr lang="en-US" dirty="0" smtClean="0"/>
              <a:t>Interesting, on another page, Christ Fellowship affirmed, “Creator God...is not obligated to answer the prayers of non-Christians” </a:t>
            </a:r>
            <a:r>
              <a:rPr lang="en-US" b="0" dirty="0" smtClean="0"/>
              <a:t>(http://gochristfellowship.com/grow-deep/spiritual-questions/ world-religion/does-god-answer-the-prayers-of-the-non-</a:t>
            </a:r>
            <a:r>
              <a:rPr lang="en-US" b="0" dirty="0" err="1" smtClean="0"/>
              <a:t>christians</a:t>
            </a:r>
            <a:r>
              <a:rPr lang="en-US" b="0" dirty="0" smtClean="0"/>
              <a:t>).</a:t>
            </a:r>
            <a:r>
              <a:rPr lang="en-US" dirty="0" smtClean="0"/>
              <a:t>  That’s true!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dirty="0"/>
          </a:p>
        </p:txBody>
      </p:sp>
      <p:grpSp>
        <p:nvGrpSpPr>
          <p:cNvPr id="12" name="Group 11"/>
          <p:cNvGrpSpPr/>
          <p:nvPr/>
        </p:nvGrpSpPr>
        <p:grpSpPr>
          <a:xfrm>
            <a:off x="0" y="4724400"/>
            <a:ext cx="9144000" cy="2133600"/>
            <a:chOff x="0" y="4724400"/>
            <a:chExt cx="9144000" cy="2133600"/>
          </a:xfrm>
        </p:grpSpPr>
        <p:grpSp>
          <p:nvGrpSpPr>
            <p:cNvPr id="7171" name="Group 3"/>
            <p:cNvGrpSpPr>
              <a:grpSpLocks/>
            </p:cNvGrpSpPr>
            <p:nvPr/>
          </p:nvGrpSpPr>
          <p:grpSpPr bwMode="auto">
            <a:xfrm>
              <a:off x="0" y="6182783"/>
              <a:ext cx="8839200" cy="675217"/>
              <a:chOff x="105613200" y="112776000"/>
              <a:chExt cx="4114800" cy="314325"/>
            </a:xfrm>
          </p:grpSpPr>
          <p:pic>
            <p:nvPicPr>
              <p:cNvPr id="7172" name="Picture 4"/>
              <p:cNvPicPr>
                <a:picLocks noChangeAspect="1" noChangeArrowheads="1"/>
              </p:cNvPicPr>
              <p:nvPr/>
            </p:nvPicPr>
            <p:blipFill>
              <a:blip r:embed="rId2" cstate="print"/>
              <a:srcRect l="16414" t="88052" r="14142" b="2869"/>
              <a:stretch>
                <a:fillRect/>
              </a:stretch>
            </p:blipFill>
            <p:spPr bwMode="auto">
              <a:xfrm>
                <a:off x="105613200" y="112776000"/>
                <a:ext cx="4114800" cy="314325"/>
              </a:xfrm>
              <a:prstGeom prst="rect">
                <a:avLst/>
              </a:prstGeom>
              <a:noFill/>
              <a:ln w="9525" algn="in">
                <a:solidFill>
                  <a:srgbClr val="9099AE"/>
                </a:solidFill>
                <a:prstDash val="lgDash"/>
                <a:miter lim="800000"/>
                <a:headEnd/>
                <a:tailEnd/>
              </a:ln>
              <a:effectLst/>
            </p:spPr>
          </p:pic>
          <p:sp>
            <p:nvSpPr>
              <p:cNvPr id="7173" name="Rectangle 5"/>
              <p:cNvSpPr>
                <a:spLocks noChangeArrowheads="1"/>
              </p:cNvSpPr>
              <p:nvPr/>
            </p:nvSpPr>
            <p:spPr bwMode="auto">
              <a:xfrm>
                <a:off x="107184825" y="112972322"/>
                <a:ext cx="1257300" cy="98953"/>
              </a:xfrm>
              <a:prstGeom prst="rect">
                <a:avLst/>
              </a:prstGeom>
              <a:solidFill>
                <a:srgbClr val="FFFFFF"/>
              </a:solidFill>
              <a:ln w="9525"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174" name="Rectangle 6"/>
              <p:cNvSpPr>
                <a:spLocks noChangeArrowheads="1"/>
              </p:cNvSpPr>
              <p:nvPr/>
            </p:nvSpPr>
            <p:spPr bwMode="auto">
              <a:xfrm>
                <a:off x="106556175" y="113053284"/>
                <a:ext cx="1343025" cy="28575"/>
              </a:xfrm>
              <a:prstGeom prst="rect">
                <a:avLst/>
              </a:prstGeom>
              <a:solidFill>
                <a:srgbClr val="FFFFFF"/>
              </a:solidFill>
              <a:ln w="9525"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pic>
          <p:nvPicPr>
            <p:cNvPr id="7175" name="Picture 7"/>
            <p:cNvPicPr>
              <a:picLocks noChangeAspect="1" noChangeArrowheads="1"/>
            </p:cNvPicPr>
            <p:nvPr/>
          </p:nvPicPr>
          <p:blipFill>
            <a:blip r:embed="rId2" cstate="print"/>
            <a:srcRect l="16414" t="24515" r="14142" b="55681"/>
            <a:stretch>
              <a:fillRect/>
            </a:stretch>
          </p:blipFill>
          <p:spPr bwMode="auto">
            <a:xfrm>
              <a:off x="0" y="4775200"/>
              <a:ext cx="8839200" cy="1473200"/>
            </a:xfrm>
            <a:prstGeom prst="rect">
              <a:avLst/>
            </a:prstGeom>
            <a:noFill/>
            <a:ln w="9525" algn="in">
              <a:noFill/>
              <a:prstDash val="lgDash"/>
              <a:miter lim="800000"/>
              <a:headEnd/>
              <a:tailEnd/>
            </a:ln>
            <a:effectLst/>
          </p:spPr>
        </p:pic>
        <p:sp>
          <p:nvSpPr>
            <p:cNvPr id="11" name="Rectangle 10"/>
            <p:cNvSpPr/>
            <p:nvPr/>
          </p:nvSpPr>
          <p:spPr>
            <a:xfrm>
              <a:off x="6248400" y="4724400"/>
              <a:ext cx="2895600" cy="2133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228600" y="1752600"/>
            <a:ext cx="8915400" cy="3581400"/>
          </a:xfrm>
        </p:spPr>
        <p:txBody>
          <a:bodyPr>
            <a:normAutofit/>
          </a:bodyPr>
          <a:lstStyle/>
          <a:p>
            <a:r>
              <a:rPr lang="en-US" sz="2400" dirty="0" smtClean="0"/>
              <a:t>“It is important to note that </a:t>
            </a:r>
            <a:r>
              <a:rPr lang="en-US" sz="2400" u="sng" dirty="0" smtClean="0"/>
              <a:t>no one is condemned to Hell because they never heard the Gospel</a:t>
            </a:r>
            <a:r>
              <a:rPr lang="en-US" sz="2400" dirty="0" smtClean="0"/>
              <a:t>.”</a:t>
            </a:r>
          </a:p>
          <a:p>
            <a:r>
              <a:rPr lang="en-US" sz="2400" dirty="0" smtClean="0"/>
              <a:t>“When referring the future judgment, the Bible implies that humans </a:t>
            </a:r>
            <a:r>
              <a:rPr lang="en-US" sz="2400" u="sng" dirty="0" smtClean="0"/>
              <a:t>will be judged</a:t>
            </a:r>
            <a:r>
              <a:rPr lang="en-US" sz="2400" dirty="0" smtClean="0"/>
              <a:t> according to the amount of information they had about God, </a:t>
            </a:r>
            <a:r>
              <a:rPr lang="en-US" sz="2400" u="sng" dirty="0" smtClean="0"/>
              <a:t>not according to the revelation they did not receive</a:t>
            </a:r>
            <a:r>
              <a:rPr lang="en-US" sz="2400" dirty="0" smtClean="0"/>
              <a:t>.”</a:t>
            </a:r>
          </a:p>
          <a:p>
            <a:pPr lvl="1"/>
            <a:r>
              <a:rPr lang="en-US" sz="2000" b="0" dirty="0" smtClean="0"/>
              <a:t>Actual Screenshots on Nov. 9, 2010 from http://gochristfellowship.com/ grow-deep/spiritual-questions/afterlife/do-people-who-never-heard-the-</a:t>
            </a:r>
            <a:br>
              <a:rPr lang="en-US" sz="2000" b="0" dirty="0" smtClean="0"/>
            </a:br>
            <a:r>
              <a:rPr lang="en-US" sz="2000" b="0" dirty="0" smtClean="0"/>
              <a:t>							gospel-go-to-hell/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The Teachings of Scripture on Salvation</a:t>
            </a:r>
            <a:endParaRPr lang="en-US" dirty="0"/>
          </a:p>
        </p:txBody>
      </p:sp>
      <p:sp>
        <p:nvSpPr>
          <p:cNvPr id="3" name="Content Placeholder 2"/>
          <p:cNvSpPr>
            <a:spLocks noGrp="1"/>
          </p:cNvSpPr>
          <p:nvPr>
            <p:ph idx="1"/>
          </p:nvPr>
        </p:nvSpPr>
        <p:spPr>
          <a:xfrm>
            <a:off x="228600" y="990600"/>
            <a:ext cx="8915400" cy="5867400"/>
          </a:xfrm>
        </p:spPr>
        <p:txBody>
          <a:bodyPr>
            <a:normAutofit fontScale="92500" lnSpcReduction="10000"/>
          </a:bodyPr>
          <a:lstStyle/>
          <a:p>
            <a:r>
              <a:rPr lang="en-US" dirty="0" smtClean="0"/>
              <a:t>2 Thessalonians 1:7-10</a:t>
            </a:r>
          </a:p>
          <a:p>
            <a:pPr lvl="1"/>
            <a:r>
              <a:rPr lang="en-US" sz="2600" dirty="0" smtClean="0"/>
              <a:t>“...when the Lord Jesus is revealed from heaven with His mighty angels, in flaming fire taking vengeance on those who do not know God, and on those who do not obey the gospel of our Lord Jesus Christ.  These shall be punished with everlasting destruction from the presence of the Lord and from the glory of His power, when He comes, in that Day…”</a:t>
            </a:r>
          </a:p>
          <a:p>
            <a:r>
              <a:rPr lang="en-US" dirty="0" smtClean="0"/>
              <a:t>Revelation 20:12 </a:t>
            </a:r>
          </a:p>
          <a:p>
            <a:pPr lvl="1"/>
            <a:r>
              <a:rPr lang="en-US" sz="2600" dirty="0" smtClean="0"/>
              <a:t>“And I saw the dead, small and great, standing before God, and books were opened.  And another book was opened, which is the Book of Life.  And the dead were judged according to their works, by the things which were written in the books” (cf. 2 Cor. 5:10; John 12:48).  </a:t>
            </a:r>
          </a:p>
          <a:p>
            <a:r>
              <a:rPr lang="en-US" dirty="0" smtClean="0"/>
              <a:t>If man is judged according to the amount of information he has, shouldn’t we stop giving him more information?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Class Is NOT Intended to Do</a:t>
            </a:r>
            <a:endParaRPr lang="en-US" dirty="0"/>
          </a:p>
        </p:txBody>
      </p:sp>
      <p:sp>
        <p:nvSpPr>
          <p:cNvPr id="3" name="Content Placeholder 2"/>
          <p:cNvSpPr>
            <a:spLocks noGrp="1"/>
          </p:cNvSpPr>
          <p:nvPr>
            <p:ph idx="1"/>
          </p:nvPr>
        </p:nvSpPr>
        <p:spPr/>
        <p:txBody>
          <a:bodyPr/>
          <a:lstStyle/>
          <a:p>
            <a:r>
              <a:rPr lang="en-US" dirty="0" smtClean="0"/>
              <a:t>Not to be unkind</a:t>
            </a:r>
          </a:p>
          <a:p>
            <a:r>
              <a:rPr lang="en-US" dirty="0" smtClean="0"/>
              <a:t>Not to present a haughty, un-</a:t>
            </a:r>
            <a:r>
              <a:rPr lang="en-US" dirty="0" err="1" smtClean="0"/>
              <a:t>Christlike</a:t>
            </a:r>
            <a:r>
              <a:rPr lang="en-US" dirty="0" smtClean="0"/>
              <a:t> spirit</a:t>
            </a:r>
          </a:p>
          <a:p>
            <a:r>
              <a:rPr lang="en-US" dirty="0" smtClean="0"/>
              <a:t>Not to attack Community Churches (in general)</a:t>
            </a:r>
          </a:p>
          <a:p>
            <a:r>
              <a:rPr lang="en-US" dirty="0" smtClean="0"/>
              <a:t>Not to attack a particular Community Church</a:t>
            </a:r>
          </a:p>
          <a:p>
            <a:r>
              <a:rPr lang="en-US" dirty="0" smtClean="0"/>
              <a:t>Not to treat them unjustly in any way</a:t>
            </a:r>
          </a:p>
          <a:p>
            <a:r>
              <a:rPr lang="en-US" dirty="0" smtClean="0"/>
              <a:t>Not to misrepresent them in any way</a:t>
            </a:r>
          </a:p>
          <a:p>
            <a:r>
              <a:rPr lang="en-US" dirty="0" smtClean="0"/>
              <a:t>Not to ridicule or belittle any person or organization</a:t>
            </a:r>
          </a:p>
          <a:p>
            <a:r>
              <a:rPr lang="en-US" dirty="0" smtClean="0"/>
              <a:t>Not to say, “We’re so much better than you”</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7108" t="28933" r="19003" b="56869"/>
          <a:stretch>
            <a:fillRect/>
          </a:stretch>
        </p:blipFill>
        <p:spPr bwMode="auto">
          <a:xfrm>
            <a:off x="0" y="5947521"/>
            <a:ext cx="7010400" cy="910479"/>
          </a:xfrm>
          <a:prstGeom prst="rect">
            <a:avLst/>
          </a:prstGeom>
          <a:noFill/>
          <a:ln w="9525" algn="in">
            <a:noFill/>
            <a:prstDash val="lgDash"/>
            <a:miter lim="800000"/>
            <a:headEnd/>
            <a:tailEnd/>
          </a:ln>
          <a:effectLst/>
        </p:spPr>
      </p:pic>
      <p:pic>
        <p:nvPicPr>
          <p:cNvPr id="8195" name="Picture 3"/>
          <p:cNvPicPr>
            <a:picLocks noChangeAspect="1" noChangeArrowheads="1"/>
          </p:cNvPicPr>
          <p:nvPr/>
        </p:nvPicPr>
        <p:blipFill>
          <a:blip r:embed="rId3" cstate="print"/>
          <a:srcRect l="33514" t="59936" r="37996" b="33824"/>
          <a:stretch>
            <a:fillRect/>
          </a:stretch>
        </p:blipFill>
        <p:spPr bwMode="auto">
          <a:xfrm>
            <a:off x="5410200" y="5715000"/>
            <a:ext cx="3733800" cy="457200"/>
          </a:xfrm>
          <a:prstGeom prst="rect">
            <a:avLst/>
          </a:prstGeom>
          <a:noFill/>
          <a:ln w="9525" algn="in">
            <a:solidFill>
              <a:schemeClr val="tx1"/>
            </a:solidFill>
            <a:prstDash val="solid"/>
            <a:miter lim="800000"/>
            <a:headEnd/>
            <a:tailEnd/>
          </a:ln>
          <a:effectLst/>
        </p:spPr>
      </p:pic>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dirty="0"/>
          </a:p>
        </p:txBody>
      </p:sp>
      <p:sp>
        <p:nvSpPr>
          <p:cNvPr id="3" name="Content Placeholder 2"/>
          <p:cNvSpPr>
            <a:spLocks noGrp="1"/>
          </p:cNvSpPr>
          <p:nvPr>
            <p:ph idx="1"/>
          </p:nvPr>
        </p:nvSpPr>
        <p:spPr>
          <a:xfrm>
            <a:off x="228600" y="1752600"/>
            <a:ext cx="8915400" cy="4267200"/>
          </a:xfrm>
        </p:spPr>
        <p:txBody>
          <a:bodyPr>
            <a:normAutofit fontScale="92500" lnSpcReduction="10000"/>
          </a:bodyPr>
          <a:lstStyle/>
          <a:p>
            <a:r>
              <a:rPr lang="en-US" sz="2500" dirty="0" smtClean="0"/>
              <a:t>“It is important to note that no one is condemned to Hell because they never heard the Gospel.  They go to Hell for their own sins and rebellion against a Holy God. Except for the first couple, Adam and Eve, and the Lord Jesus Christ, </a:t>
            </a:r>
            <a:r>
              <a:rPr lang="en-US" sz="2500" u="sng" dirty="0" smtClean="0"/>
              <a:t>every human being is born a sinner</a:t>
            </a:r>
            <a:r>
              <a:rPr lang="en-US" sz="2500" dirty="0" smtClean="0"/>
              <a:t>, with deep-seated inclinations to revolt against God’s righteous rule.”</a:t>
            </a:r>
          </a:p>
          <a:p>
            <a:r>
              <a:rPr lang="en-US" sz="2500" dirty="0" smtClean="0"/>
              <a:t>“However, if babies go to heaven it is not because they are innocent. </a:t>
            </a:r>
            <a:r>
              <a:rPr lang="en-US" sz="2500" u="sng" dirty="0" smtClean="0"/>
              <a:t>Everyone, including babies, is born in sin</a:t>
            </a:r>
            <a:r>
              <a:rPr lang="en-US" sz="2500" dirty="0" smtClean="0"/>
              <a:t> (Psalm 51:5; 58:3) and all inherit Adam’s sinful nature (Romans 5:12).”</a:t>
            </a:r>
          </a:p>
          <a:p>
            <a:pPr lvl="1"/>
            <a:r>
              <a:rPr lang="en-US" sz="2200" b="0" dirty="0" smtClean="0"/>
              <a:t>Actual Screenshots on Nov. 9, 2010 from </a:t>
            </a:r>
          </a:p>
          <a:p>
            <a:pPr lvl="1">
              <a:buNone/>
            </a:pPr>
            <a:r>
              <a:rPr lang="en-US" sz="2200" b="0" dirty="0" smtClean="0"/>
              <a:t>	http://gochristfellowship.com/grow-deep/spiritual-questions/afterlife/do-people-who-never-heard-the-gospel-go-to-hell/</a:t>
            </a:r>
          </a:p>
          <a:p>
            <a:pPr lvl="1">
              <a:buNone/>
            </a:pPr>
            <a:r>
              <a:rPr lang="en-US" sz="2200" b="0" dirty="0" smtClean="0"/>
              <a:t>	http://gochristfellowship.com/grow-deep/spiritual-questions/afterlife/do-babies-go-to-heaven-when-they-die/</a:t>
            </a:r>
          </a:p>
          <a:p>
            <a:pPr lvl="1"/>
            <a:endParaRPr lang="en-US" sz="2000" b="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The Teachings of Scripture on Salvation</a:t>
            </a:r>
            <a:endParaRPr lang="en-US" dirty="0"/>
          </a:p>
        </p:txBody>
      </p:sp>
      <p:sp>
        <p:nvSpPr>
          <p:cNvPr id="3" name="Content Placeholder 2"/>
          <p:cNvSpPr>
            <a:spLocks noGrp="1"/>
          </p:cNvSpPr>
          <p:nvPr>
            <p:ph idx="1"/>
          </p:nvPr>
        </p:nvSpPr>
        <p:spPr>
          <a:xfrm>
            <a:off x="228600" y="990600"/>
            <a:ext cx="8915400" cy="5867400"/>
          </a:xfrm>
        </p:spPr>
        <p:txBody>
          <a:bodyPr>
            <a:normAutofit fontScale="92500" lnSpcReduction="20000"/>
          </a:bodyPr>
          <a:lstStyle/>
          <a:p>
            <a:r>
              <a:rPr lang="en-US" dirty="0" smtClean="0"/>
              <a:t>No Bible passage teaches that a baby is born in sin (born a sinner) or inherits sin!  The Bible plainly teaches that a person’s sins, which separate him/her from God, are committed personally and not inherited!</a:t>
            </a:r>
          </a:p>
          <a:p>
            <a:pPr lvl="1"/>
            <a:r>
              <a:rPr lang="en-US" dirty="0" smtClean="0"/>
              <a:t>Matthew 18:3; 19:14</a:t>
            </a:r>
          </a:p>
          <a:p>
            <a:pPr lvl="1"/>
            <a:r>
              <a:rPr lang="en-US" dirty="0" smtClean="0"/>
              <a:t>Ezekiel 18:19-20</a:t>
            </a:r>
          </a:p>
          <a:p>
            <a:pPr lvl="1"/>
            <a:r>
              <a:rPr lang="en-US" dirty="0" smtClean="0"/>
              <a:t>Deuteronomy 24:16</a:t>
            </a:r>
          </a:p>
          <a:p>
            <a:pPr lvl="1"/>
            <a:r>
              <a:rPr lang="en-US" dirty="0" smtClean="0"/>
              <a:t>2 Corinthians 5:10</a:t>
            </a:r>
          </a:p>
          <a:p>
            <a:pPr lvl="1"/>
            <a:r>
              <a:rPr lang="en-US" dirty="0" smtClean="0"/>
              <a:t>1 John 3:4 </a:t>
            </a:r>
          </a:p>
          <a:p>
            <a:r>
              <a:rPr lang="en-US" dirty="0" smtClean="0"/>
              <a:t>Sin is an act that one commits, not something anyone inherits.</a:t>
            </a:r>
          </a:p>
          <a:p>
            <a:r>
              <a:rPr lang="en-US" dirty="0" smtClean="0"/>
              <a:t>Notice that they teach this truth, “They go to Hell for their own sins and rebellion against a Holy God” (their own sins).  But, then they refute that and contradict it in the very next sentence.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anim calcmode="lin" valueType="num">
                                      <p:cBhvr>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The Teachings of Scripture on Salvation</a:t>
            </a:r>
            <a:endParaRPr lang="en-US" dirty="0"/>
          </a:p>
        </p:txBody>
      </p:sp>
      <p:sp>
        <p:nvSpPr>
          <p:cNvPr id="3" name="Content Placeholder 2"/>
          <p:cNvSpPr>
            <a:spLocks noGrp="1"/>
          </p:cNvSpPr>
          <p:nvPr>
            <p:ph idx="1"/>
          </p:nvPr>
        </p:nvSpPr>
        <p:spPr>
          <a:xfrm>
            <a:off x="228600" y="990600"/>
            <a:ext cx="8915400" cy="5867400"/>
          </a:xfrm>
        </p:spPr>
        <p:txBody>
          <a:bodyPr>
            <a:normAutofit/>
          </a:bodyPr>
          <a:lstStyle/>
          <a:p>
            <a:r>
              <a:rPr lang="en-US" sz="3600" dirty="0" smtClean="0"/>
              <a:t>Jesus “became the author of eternal salvation to all who obey Him” (Heb. 5:9).</a:t>
            </a:r>
          </a:p>
          <a:p>
            <a:r>
              <a:rPr lang="en-US" sz="3600" dirty="0" smtClean="0"/>
              <a:t>“We ought to obey God rather than men” (Acts 5:29).</a:t>
            </a:r>
          </a:p>
          <a:p>
            <a:r>
              <a:rPr lang="en-US" sz="3600" dirty="0" smtClean="0"/>
              <a:t>“Not everyone who says to Me, ‘Lord, Lord,’ shall enter the kingdom of heaven, but he who does the will of My Father in heaven” (Matt. 7:21).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Class Is Intended to Do</a:t>
            </a:r>
            <a:endParaRPr lang="en-US" dirty="0"/>
          </a:p>
        </p:txBody>
      </p:sp>
      <p:sp>
        <p:nvSpPr>
          <p:cNvPr id="3" name="Content Placeholder 2"/>
          <p:cNvSpPr>
            <a:spLocks noGrp="1"/>
          </p:cNvSpPr>
          <p:nvPr>
            <p:ph idx="1"/>
          </p:nvPr>
        </p:nvSpPr>
        <p:spPr>
          <a:xfrm>
            <a:off x="228600" y="990600"/>
            <a:ext cx="8915400" cy="5867400"/>
          </a:xfrm>
        </p:spPr>
        <p:txBody>
          <a:bodyPr>
            <a:normAutofit lnSpcReduction="10000"/>
          </a:bodyPr>
          <a:lstStyle/>
          <a:p>
            <a:r>
              <a:rPr lang="en-US" sz="2500" dirty="0" smtClean="0"/>
              <a:t>To follow the soul-saving instructions of the Lord:</a:t>
            </a:r>
          </a:p>
          <a:p>
            <a:pPr lvl="1"/>
            <a:r>
              <a:rPr lang="en-US" sz="2200" dirty="0" smtClean="0"/>
              <a:t>“Beloved, do not believe every spirit, but test the spirits, whether they are of God…” (1 John 4:1; cf. 1 Thess. 5:21)</a:t>
            </a:r>
          </a:p>
          <a:p>
            <a:r>
              <a:rPr lang="en-US" sz="2500" dirty="0" smtClean="0"/>
              <a:t>To follow the highly-praised example of the </a:t>
            </a:r>
            <a:r>
              <a:rPr lang="en-US" sz="2500" dirty="0" err="1" smtClean="0"/>
              <a:t>Bereans</a:t>
            </a:r>
            <a:r>
              <a:rPr lang="en-US" sz="2500" dirty="0" smtClean="0"/>
              <a:t>:</a:t>
            </a:r>
          </a:p>
          <a:p>
            <a:pPr lvl="1"/>
            <a:r>
              <a:rPr lang="en-US" sz="2200" dirty="0" smtClean="0"/>
              <a:t>“…They received the word with all readiness, and searched the Scriptures daily to find out whether these things were so” (Acts 17:11).</a:t>
            </a:r>
          </a:p>
          <a:p>
            <a:r>
              <a:rPr lang="en-US" sz="2500" dirty="0" smtClean="0"/>
              <a:t>To fairly examine the teachings of a popular religious movement in light of the teachings of Scripture, by presenting their teachings in their own words and comparing them with God’s teachings in His own Words</a:t>
            </a:r>
          </a:p>
          <a:p>
            <a:pPr lvl="1"/>
            <a:r>
              <a:rPr lang="en-US" sz="2200" dirty="0" smtClean="0"/>
              <a:t>Psa. 119:105, 130; John 3:19-21; 2 Cor. 4:4-6; Eph. 5:13; 2 Pet. 1:19</a:t>
            </a:r>
          </a:p>
          <a:p>
            <a:r>
              <a:rPr lang="en-US" sz="2500" dirty="0" smtClean="0"/>
              <a:t>To examine whether we are in “the faith”/“the truth” (2 Cor. 13:5-7), as there is only “one faith” (Eph. 4:4-6)</a:t>
            </a:r>
          </a:p>
          <a:p>
            <a:r>
              <a:rPr lang="en-US" sz="2500" dirty="0" smtClean="0"/>
              <a:t>To sharpen our knowledge, inform our hearts and fortify our faith in the faith of the gospel (2 Pet. 3:15; Jude 3; Prov. 3:5-6)</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u="sng" dirty="0"/>
          </a:p>
        </p:txBody>
      </p:sp>
      <p:sp>
        <p:nvSpPr>
          <p:cNvPr id="3" name="Content Placeholder 2"/>
          <p:cNvSpPr>
            <a:spLocks noGrp="1"/>
          </p:cNvSpPr>
          <p:nvPr>
            <p:ph idx="1"/>
          </p:nvPr>
        </p:nvSpPr>
        <p:spPr>
          <a:xfrm>
            <a:off x="228600" y="1752600"/>
            <a:ext cx="8763000" cy="5105400"/>
          </a:xfrm>
        </p:spPr>
        <p:txBody>
          <a:bodyPr>
            <a:normAutofit/>
          </a:bodyPr>
          <a:lstStyle/>
          <a:p>
            <a:r>
              <a:rPr lang="en-US" dirty="0" smtClean="0"/>
              <a:t>“Each person can receive salvation by repentance and faith.”</a:t>
            </a:r>
          </a:p>
          <a:p>
            <a:pPr lvl="1"/>
            <a:r>
              <a:rPr lang="en-US" b="0" dirty="0" smtClean="0"/>
              <a:t>(http://www.willowcreek.org/aboutwillow/what-willow-believes)</a:t>
            </a:r>
          </a:p>
          <a:p>
            <a:r>
              <a:rPr lang="en-US" dirty="0" smtClean="0"/>
              <a:t>“Salvation only comes through Jesus Christ as each person recognizes his or her sinfulness and receives forgiveness and eternal life through Jesus Christ as their personal Lord and Savior.” </a:t>
            </a:r>
          </a:p>
          <a:p>
            <a:pPr lvl="1"/>
            <a:r>
              <a:rPr lang="en-US" b="0" dirty="0" smtClean="0"/>
              <a:t>(http://www.willowcreek.org/crystallake/belong/child-dedication)</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u="sng" dirty="0"/>
          </a:p>
        </p:txBody>
      </p:sp>
      <p:sp>
        <p:nvSpPr>
          <p:cNvPr id="3" name="Content Placeholder 2"/>
          <p:cNvSpPr>
            <a:spLocks noGrp="1"/>
          </p:cNvSpPr>
          <p:nvPr>
            <p:ph idx="1"/>
          </p:nvPr>
        </p:nvSpPr>
        <p:spPr/>
        <p:txBody>
          <a:bodyPr>
            <a:normAutofit/>
          </a:bodyPr>
          <a:lstStyle/>
          <a:p>
            <a:r>
              <a:rPr lang="en-US" dirty="0" smtClean="0"/>
              <a:t>“Pray to Receive Jesus</a:t>
            </a:r>
          </a:p>
          <a:p>
            <a:pPr lvl="1"/>
            <a:r>
              <a:rPr lang="en-US" dirty="0" smtClean="0"/>
              <a:t>“Ask Jesus to forgive you for your wrongs (sins).</a:t>
            </a:r>
          </a:p>
          <a:p>
            <a:pPr lvl="1"/>
            <a:r>
              <a:rPr lang="en-US" dirty="0" smtClean="0"/>
              <a:t>“Trust in Jesus for paying the price for your sin.</a:t>
            </a:r>
          </a:p>
          <a:p>
            <a:pPr lvl="1"/>
            <a:r>
              <a:rPr lang="en-US" dirty="0" smtClean="0"/>
              <a:t>“Turn and follow Jesus.</a:t>
            </a:r>
          </a:p>
          <a:p>
            <a:pPr lvl="1"/>
            <a:r>
              <a:rPr lang="en-US" dirty="0" smtClean="0"/>
              <a:t>“Receive Jesus to be your Savior and Lord [the one who forgives you and you will follow]. Thank Him!”</a:t>
            </a:r>
          </a:p>
          <a:p>
            <a:pPr lvl="2"/>
            <a:r>
              <a:rPr lang="en-US" b="0" dirty="0" smtClean="0"/>
              <a:t>(http://media.willowcreek.org/wp-content/files_mf/knowingandenjoying_wk4_handout.pdf)</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dirty="0"/>
          </a:p>
        </p:txBody>
      </p:sp>
      <p:sp>
        <p:nvSpPr>
          <p:cNvPr id="3" name="Content Placeholder 2"/>
          <p:cNvSpPr>
            <a:spLocks noGrp="1"/>
          </p:cNvSpPr>
          <p:nvPr>
            <p:ph idx="1"/>
          </p:nvPr>
        </p:nvSpPr>
        <p:spPr/>
        <p:txBody>
          <a:bodyPr/>
          <a:lstStyle/>
          <a:p>
            <a:r>
              <a:rPr lang="en-US" dirty="0" smtClean="0"/>
              <a:t>“Only by trusting in Jesus Christ as God’s offer of forgiveness can man be saved from sin’s penalty. Eternal life begins the moment one receives Jesus Christ into his life by faith…[Declare] that you have accepted Jesus Christ as your personal Savior.”</a:t>
            </a:r>
          </a:p>
          <a:p>
            <a:pPr lvl="1"/>
            <a:r>
              <a:rPr lang="en-US" b="0" dirty="0" smtClean="0"/>
              <a:t>(http://www.saddleback.com/aboutsaddleback/whatwebelieve/)</a:t>
            </a:r>
          </a:p>
          <a:p>
            <a:r>
              <a:rPr lang="en-US" dirty="0" smtClean="0"/>
              <a:t>“You need to have accepted Jesus Christ as your Lord and Savior.”</a:t>
            </a:r>
          </a:p>
          <a:p>
            <a:pPr lvl="1"/>
            <a:r>
              <a:rPr lang="en-US" b="0" dirty="0" smtClean="0"/>
              <a:t>(http://www.saddleback.com/lakeforest/adults/</a:t>
            </a:r>
            <a:br>
              <a:rPr lang="en-US" b="0" dirty="0" smtClean="0"/>
            </a:br>
            <a:r>
              <a:rPr lang="en-US" b="0" dirty="0" err="1" smtClean="0"/>
              <a:t>smallgrouplife</a:t>
            </a:r>
            <a:r>
              <a:rPr lang="en-US" b="0" dirty="0" smtClean="0"/>
              <a:t>/</a:t>
            </a:r>
            <a:r>
              <a:rPr lang="en-US" b="0" dirty="0" err="1" smtClean="0"/>
              <a:t>faq</a:t>
            </a:r>
            <a:r>
              <a:rPr lang="en-US" b="0" dirty="0" smtClean="0"/>
              <a:t>/)</a:t>
            </a:r>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you have not yet accepted Christ into your heart as your personal savior, this could be what is causing your engine to stall. If so, then let’s pray now. “</a:t>
            </a:r>
          </a:p>
          <a:p>
            <a:pPr lvl="1"/>
            <a:r>
              <a:rPr lang="en-US" dirty="0" smtClean="0"/>
              <a:t>“Dear Lord, I want to walk beside you and know you as others do. I want you to reside in my heart and soul and keep my spiritual tank full of your love and forgiveness. Please come into my heart now and wipe away the sins of my past. Forgive me for not being a good example of who you are and thank you for taking me into your kingdom. I want to remain on full in your word and not waste the precious fuel for life you have given me for free. Thank you Lord. Amen.”</a:t>
            </a:r>
          </a:p>
          <a:p>
            <a:pPr lvl="2"/>
            <a:r>
              <a:rPr lang="en-US" b="0" dirty="0" smtClean="0"/>
              <a:t>(http://www.saddleback.com/story/6085.html)</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dirty="0"/>
          </a:p>
        </p:txBody>
      </p:sp>
      <p:sp>
        <p:nvSpPr>
          <p:cNvPr id="3" name="Content Placeholder 2"/>
          <p:cNvSpPr>
            <a:spLocks noGrp="1"/>
          </p:cNvSpPr>
          <p:nvPr>
            <p:ph idx="1"/>
          </p:nvPr>
        </p:nvSpPr>
        <p:spPr>
          <a:xfrm>
            <a:off x="228600" y="1752600"/>
            <a:ext cx="8915400" cy="5105400"/>
          </a:xfrm>
        </p:spPr>
        <p:txBody>
          <a:bodyPr>
            <a:normAutofit fontScale="85000" lnSpcReduction="20000"/>
          </a:bodyPr>
          <a:lstStyle/>
          <a:p>
            <a:pPr>
              <a:lnSpc>
                <a:spcPct val="105000"/>
              </a:lnSpc>
            </a:pPr>
            <a:r>
              <a:rPr lang="en-US" dirty="0" smtClean="0"/>
              <a:t>“We believe that salvation is found by placing our faith in what Jesus did for us on the cross.”</a:t>
            </a:r>
          </a:p>
          <a:p>
            <a:pPr lvl="1">
              <a:lnSpc>
                <a:spcPct val="105000"/>
              </a:lnSpc>
            </a:pPr>
            <a:r>
              <a:rPr lang="en-US" sz="2400" b="0" dirty="0" smtClean="0"/>
              <a:t>(http://www.lakewood.cc/pages/new-here/what-we-believe.aspx)</a:t>
            </a:r>
          </a:p>
          <a:p>
            <a:pPr>
              <a:lnSpc>
                <a:spcPct val="105000"/>
              </a:lnSpc>
            </a:pPr>
            <a:r>
              <a:rPr lang="en-US" dirty="0" smtClean="0"/>
              <a:t>“In order to receive salvation, a person must be of an age where they understand what salvation is and, as an act of their own will, pray to receive Jesus Christ as their Lord and Savior. We believe the minimum age for this is five.”</a:t>
            </a:r>
          </a:p>
          <a:p>
            <a:pPr lvl="1">
              <a:lnSpc>
                <a:spcPct val="105000"/>
              </a:lnSpc>
            </a:pPr>
            <a:r>
              <a:rPr lang="en-US" sz="2400" b="0" dirty="0" smtClean="0"/>
              <a:t>(http://www.lakewood.cc/Downloads/PDF/NewHere_WhatWeBelieve_WaterBaptism.pdf)</a:t>
            </a:r>
          </a:p>
          <a:p>
            <a:pPr>
              <a:lnSpc>
                <a:spcPct val="105000"/>
              </a:lnSpc>
            </a:pPr>
            <a:r>
              <a:rPr lang="en-US" dirty="0" smtClean="0"/>
              <a:t>“When we receive Jesus as our Lord and Savior, we can celebrate our salvation.”</a:t>
            </a:r>
          </a:p>
          <a:p>
            <a:pPr lvl="1">
              <a:lnSpc>
                <a:spcPct val="105000"/>
              </a:lnSpc>
            </a:pPr>
            <a:r>
              <a:rPr lang="en-US" sz="2400" b="0" dirty="0" smtClean="0"/>
              <a:t>(http://www.lakewood.cc/pages/ministries/BlogDetail.aspx?bid=415)</a:t>
            </a:r>
          </a:p>
          <a:p>
            <a:pPr>
              <a:lnSpc>
                <a:spcPct val="105000"/>
              </a:lnSpc>
            </a:pPr>
            <a:r>
              <a:rPr lang="en-US" dirty="0" smtClean="0"/>
              <a:t>“Jesus wants to have a personal relationship with us. All we have to do is receive it by faith, and come to Him just the way we are.”</a:t>
            </a:r>
          </a:p>
          <a:p>
            <a:pPr lvl="1">
              <a:lnSpc>
                <a:spcPct val="105000"/>
              </a:lnSpc>
            </a:pPr>
            <a:r>
              <a:rPr lang="en-US" sz="2400" b="0" dirty="0" smtClean="0"/>
              <a:t>(http://www.lakewood.cc/pages/pathway/jesus.aspx)</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smtClean="0"/>
              <a:t>What they teach about </a:t>
            </a:r>
            <a:r>
              <a:rPr lang="en-US" u="sng" dirty="0" smtClean="0"/>
              <a:t>SALVATION</a:t>
            </a:r>
            <a:endParaRPr lang="en-US" dirty="0"/>
          </a:p>
        </p:txBody>
      </p:sp>
      <p:sp>
        <p:nvSpPr>
          <p:cNvPr id="3" name="Content Placeholder 2"/>
          <p:cNvSpPr>
            <a:spLocks noGrp="1"/>
          </p:cNvSpPr>
          <p:nvPr>
            <p:ph idx="1"/>
          </p:nvPr>
        </p:nvSpPr>
        <p:spPr/>
        <p:txBody>
          <a:bodyPr/>
          <a:lstStyle/>
          <a:p>
            <a:r>
              <a:rPr lang="en-US" dirty="0" smtClean="0"/>
              <a:t>“Salvation is by grace, a gift of God apart from works. </a:t>
            </a:r>
            <a:r>
              <a:rPr lang="en-US" u="sng" dirty="0" smtClean="0"/>
              <a:t>Salvation requires repentance</a:t>
            </a:r>
            <a:r>
              <a:rPr lang="en-US" dirty="0" smtClean="0"/>
              <a:t>, a turning away from one’s own way to God's way. Salvation is through personal faith in the Lord Jesus Christ and all who receive Him are born again, regenerated by the Holy Spirit, and become the children of God. We will manifest true salvation by a changed life.”</a:t>
            </a:r>
          </a:p>
          <a:p>
            <a:pPr lvl="1"/>
            <a:r>
              <a:rPr lang="en-US" b="0" dirty="0" smtClean="0"/>
              <a:t>(http://gochristfellowship.com/about-us/new-here/core-beliefs/)</a:t>
            </a:r>
          </a:p>
          <a:p>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2083</Words>
  <Application>Microsoft Office PowerPoint</Application>
  <PresentationFormat>On-screen Show (4:3)</PresentationFormat>
  <Paragraphs>125</Paragraphs>
  <Slides>22</Slides>
  <Notes>0</Notes>
  <HiddenSlides>3</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What This Class Is NOT Intended to Do</vt:lpstr>
      <vt:lpstr>What This Class Is Intended to Do</vt:lpstr>
      <vt:lpstr>What they teach about SALVATION</vt:lpstr>
      <vt:lpstr>What they teach about SALVATION</vt:lpstr>
      <vt:lpstr>What they teach about SALVATION</vt:lpstr>
      <vt:lpstr>What they teach about SALVATION</vt:lpstr>
      <vt:lpstr>What they teach about SALVATION</vt:lpstr>
      <vt:lpstr>What they teach about SALVATION</vt:lpstr>
      <vt:lpstr>What they teach about SALVATION</vt:lpstr>
      <vt:lpstr>What they teach about SALVATION</vt:lpstr>
      <vt:lpstr>The Teachings of Scripture on Salvation</vt:lpstr>
      <vt:lpstr>The Teachings of Scripture on Salvation</vt:lpstr>
      <vt:lpstr>What they teach about SALVATION</vt:lpstr>
      <vt:lpstr>What they teach about SALVATION</vt:lpstr>
      <vt:lpstr>The Teachings of Scripture on Salvation</vt:lpstr>
      <vt:lpstr>The Teachings of Scripture on Salvation</vt:lpstr>
      <vt:lpstr>What they teach about SALVATION</vt:lpstr>
      <vt:lpstr>The Teachings of Scripture on Salvation</vt:lpstr>
      <vt:lpstr>What they teach about SALVATION</vt:lpstr>
      <vt:lpstr>The Teachings of Scripture on Salvation</vt:lpstr>
      <vt:lpstr>The Teachings of Scripture on Salvation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David</cp:lastModifiedBy>
  <cp:revision>29</cp:revision>
  <dcterms:created xsi:type="dcterms:W3CDTF">2012-07-04T13:42:53Z</dcterms:created>
  <dcterms:modified xsi:type="dcterms:W3CDTF">2012-08-01T19:58:46Z</dcterms:modified>
</cp:coreProperties>
</file>