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5"/>
  </p:handoutMasterIdLst>
  <p:sldIdLst>
    <p:sldId id="257" r:id="rId2"/>
    <p:sldId id="267" r:id="rId3"/>
    <p:sldId id="268" r:id="rId4"/>
    <p:sldId id="287" r:id="rId5"/>
    <p:sldId id="288" r:id="rId6"/>
    <p:sldId id="289" r:id="rId7"/>
    <p:sldId id="290" r:id="rId8"/>
    <p:sldId id="292" r:id="rId9"/>
    <p:sldId id="293" r:id="rId10"/>
    <p:sldId id="294" r:id="rId11"/>
    <p:sldId id="295" r:id="rId12"/>
    <p:sldId id="285" r:id="rId13"/>
    <p:sldId id="296" r:id="rId14"/>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A2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580"/>
    <p:restoredTop sz="86410"/>
  </p:normalViewPr>
  <p:slideViewPr>
    <p:cSldViewPr>
      <p:cViewPr>
        <p:scale>
          <a:sx n="60" d="100"/>
          <a:sy n="60" d="100"/>
        </p:scale>
        <p:origin x="-126" y="-2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71DF1510-F5A3-4FC6-B024-17C6EB412307}" type="datetimeFigureOut">
              <a:rPr lang="en-US" smtClean="0"/>
              <a:pPr/>
              <a:t>7/18/2012</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98DC5400-BBD2-4E0F-A6FB-57B87927718D}"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074" name="Picture 2" descr="\\pblfpr\users\David\_Graphics\Lesson-Event PPT Graphics\Community Churches in Light of Scripture.jpg"/>
          <p:cNvPicPr>
            <a:picLocks noChangeAspect="1" noChangeArrowheads="1"/>
          </p:cNvPicPr>
          <p:nvPr userDrawn="1"/>
        </p:nvPicPr>
        <p:blipFill>
          <a:blip r:embed="rId2" cstate="print"/>
          <a:srcRect/>
          <a:stretch>
            <a:fillRect/>
          </a:stretch>
        </p:blipFill>
        <p:spPr bwMode="auto">
          <a:xfrm>
            <a:off x="0" y="0"/>
            <a:ext cx="9144000" cy="6862740"/>
          </a:xfrm>
          <a:prstGeom prst="rect">
            <a:avLst/>
          </a:prstGeom>
          <a:noFill/>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6C008C-323D-493E-8365-5A0B6C60CDB3}" type="datetimeFigureOut">
              <a:rPr lang="en-US" smtClean="0"/>
              <a:pPr/>
              <a:t>7/18/2012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C179FB-978B-482F-9BF0-53CE45E3322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6C008C-323D-493E-8365-5A0B6C60CDB3}" type="datetimeFigureOut">
              <a:rPr lang="en-US" smtClean="0"/>
              <a:pPr/>
              <a:t>7/18/2012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C179FB-978B-482F-9BF0-53CE45E3322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6C008C-323D-493E-8365-5A0B6C60CDB3}" type="datetimeFigureOut">
              <a:rPr lang="en-US" smtClean="0"/>
              <a:pPr/>
              <a:t>7/18/2012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C179FB-978B-482F-9BF0-53CE45E33226}"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6C008C-323D-493E-8365-5A0B6C60CDB3}" type="datetimeFigureOut">
              <a:rPr lang="en-US" smtClean="0"/>
              <a:pPr/>
              <a:t>7/18/2012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C179FB-978B-482F-9BF0-53CE45E33226}"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6C008C-323D-493E-8365-5A0B6C60CDB3}" type="datetimeFigureOut">
              <a:rPr lang="en-US" smtClean="0"/>
              <a:pPr/>
              <a:t>7/18/2012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C179FB-978B-482F-9BF0-53CE45E33226}"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6C008C-323D-493E-8365-5A0B6C60CDB3}" type="datetimeFigureOut">
              <a:rPr lang="en-US" smtClean="0"/>
              <a:pPr/>
              <a:t>7/18/2012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C179FB-978B-482F-9BF0-53CE45E33226}"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6C008C-323D-493E-8365-5A0B6C60CDB3}" type="datetimeFigureOut">
              <a:rPr lang="en-US" smtClean="0"/>
              <a:pPr/>
              <a:t>7/18/2012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C179FB-978B-482F-9BF0-53CE45E33226}"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6C008C-323D-493E-8365-5A0B6C60CDB3}" type="datetimeFigureOut">
              <a:rPr lang="en-US" smtClean="0"/>
              <a:pPr/>
              <a:t>7/18/2012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C179FB-978B-482F-9BF0-53CE45E33226}"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6C008C-323D-493E-8365-5A0B6C60CDB3}" type="datetimeFigureOut">
              <a:rPr lang="en-US" smtClean="0"/>
              <a:pPr/>
              <a:t>7/18/2012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C179FB-978B-482F-9BF0-53CE45E3322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2" descr="\\pblfpr\users\David\_Graphics\Bibles\bible6.jpg"/>
          <p:cNvPicPr>
            <a:picLocks noChangeAspect="1" noChangeArrowheads="1"/>
          </p:cNvPicPr>
          <p:nvPr userDrawn="1"/>
        </p:nvPicPr>
        <p:blipFill>
          <a:blip r:embed="rId2" cstate="print">
            <a:lum bright="45000" contrast="-45000"/>
          </a:blip>
          <a:srcRect l="1573" r="4047"/>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76200" y="76200"/>
            <a:ext cx="8991600" cy="914400"/>
          </a:xfrm>
        </p:spPr>
        <p:txBody>
          <a:bodyPr/>
          <a:lstStyle>
            <a:lvl1pPr>
              <a:defRPr b="1">
                <a:solidFill>
                  <a:srgbClr val="000099"/>
                </a:solidFill>
                <a:effectLst>
                  <a:outerShdw blurRad="50800" dist="50800" dir="2700000" algn="ctr" rotWithShape="0">
                    <a:schemeClr val="bg1"/>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8600" y="990600"/>
            <a:ext cx="8763000" cy="5867400"/>
          </a:xfrm>
        </p:spPr>
        <p:txBody>
          <a:bodyPr/>
          <a:lstStyle>
            <a:lvl1pPr>
              <a:defRPr sz="2800" b="1"/>
            </a:lvl1pPr>
            <a:lvl2pPr>
              <a:defRPr b="1">
                <a:solidFill>
                  <a:srgbClr val="000099"/>
                </a:solidFill>
              </a:defRPr>
            </a:lvl2pPr>
            <a:lvl3pPr>
              <a:defRPr b="1">
                <a:solidFill>
                  <a:srgbClr val="A20000"/>
                </a:solidFill>
              </a:defRPr>
            </a:lvl3pPr>
            <a:lvl4pPr>
              <a:defRPr b="1"/>
            </a:lvl4pPr>
            <a:lvl5pPr>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anim calcmode="lin" valueType="num">
                                      <p:cBhvr>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anim calcmode="lin" valueType="num">
                                      <p:cBhvr>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anim calcmode="lin" valueType="num">
                                      <p:cBhvr>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4">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5">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2050" name="Picture 2" descr="\\pblfpr\users\David\_Graphics\Lesson-Event PPT Graphics\Community Church.jpg"/>
          <p:cNvPicPr>
            <a:picLocks noChangeAspect="1" noChangeArrowheads="1"/>
          </p:cNvPicPr>
          <p:nvPr userDrawn="1"/>
        </p:nvPicPr>
        <p:blipFill>
          <a:blip r:embed="rId2" cstate="print"/>
          <a:srcRect/>
          <a:stretch>
            <a:fillRect/>
          </a:stretch>
        </p:blipFill>
        <p:spPr bwMode="auto">
          <a:xfrm>
            <a:off x="0" y="0"/>
            <a:ext cx="9144001" cy="6858000"/>
          </a:xfrm>
          <a:prstGeom prst="rect">
            <a:avLst/>
          </a:prstGeom>
          <a:noFill/>
        </p:spPr>
      </p:pic>
      <p:sp>
        <p:nvSpPr>
          <p:cNvPr id="2" name="Title 1"/>
          <p:cNvSpPr>
            <a:spLocks noGrp="1"/>
          </p:cNvSpPr>
          <p:nvPr>
            <p:ph type="title"/>
          </p:nvPr>
        </p:nvSpPr>
        <p:spPr>
          <a:xfrm>
            <a:off x="228600" y="76200"/>
            <a:ext cx="8686800" cy="914400"/>
          </a:xfrm>
        </p:spPr>
        <p:txBody>
          <a:bodyPr>
            <a:normAutofit/>
          </a:bodyPr>
          <a:lstStyle>
            <a:lvl1pPr>
              <a:defRPr sz="4000" b="1">
                <a:solidFill>
                  <a:schemeClr val="bg1"/>
                </a:solidFill>
                <a:effectLst>
                  <a:outerShdw blurRad="50800" dist="50800" dir="2700000" algn="ctr" rotWithShape="0">
                    <a:schemeClr val="tx1"/>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8600" y="990600"/>
            <a:ext cx="8686800" cy="5867400"/>
          </a:xfrm>
        </p:spPr>
        <p:txBody>
          <a:bodyPr/>
          <a:lstStyle>
            <a:lvl1pPr>
              <a:defRPr sz="2800" b="1">
                <a:solidFill>
                  <a:srgbClr val="FFFF00"/>
                </a:solidFill>
                <a:effectLst>
                  <a:outerShdw blurRad="50800" dist="50800" dir="2700000" algn="ctr" rotWithShape="0">
                    <a:schemeClr val="tx1"/>
                  </a:outerShdw>
                </a:effectLst>
              </a:defRPr>
            </a:lvl1pPr>
            <a:lvl2pPr>
              <a:defRPr b="1">
                <a:solidFill>
                  <a:schemeClr val="bg1"/>
                </a:solidFill>
                <a:effectLst>
                  <a:outerShdw blurRad="50800" dist="50800" dir="2700000" algn="ctr" rotWithShape="0">
                    <a:schemeClr val="tx1"/>
                  </a:outerShdw>
                </a:effectLst>
              </a:defRPr>
            </a:lvl2pPr>
            <a:lvl3pPr>
              <a:defRPr b="1">
                <a:solidFill>
                  <a:schemeClr val="accent6">
                    <a:lumMod val="40000"/>
                    <a:lumOff val="60000"/>
                  </a:schemeClr>
                </a:solidFill>
                <a:effectLst>
                  <a:outerShdw blurRad="50800" dist="50800" dir="2700000" algn="ctr" rotWithShape="0">
                    <a:schemeClr val="tx1"/>
                  </a:outerShdw>
                </a:effectLst>
              </a:defRPr>
            </a:lvl3pPr>
            <a:lvl4pPr>
              <a:defRPr b="1">
                <a:solidFill>
                  <a:schemeClr val="bg1"/>
                </a:solidFill>
                <a:effectLst>
                  <a:outerShdw blurRad="50800" dist="50800" dir="2700000" algn="ctr" rotWithShape="0">
                    <a:schemeClr val="tx1"/>
                  </a:outerShdw>
                </a:effectLst>
              </a:defRPr>
            </a:lvl4pPr>
            <a:lvl5pPr>
              <a:defRPr b="1">
                <a:solidFill>
                  <a:schemeClr val="bg1"/>
                </a:solidFill>
                <a:effectLst>
                  <a:outerShdw blurRad="50800" dist="50800" dir="2700000" algn="ctr" rotWithShape="0">
                    <a:schemeClr val="tx1"/>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anim calcmode="lin" valueType="num">
                                      <p:cBhvr>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anim calcmode="lin" valueType="num">
                                      <p:cBhvr>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anim calcmode="lin" valueType="num">
                                      <p:cBhvr>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4">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5">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1026" name="Picture 2" descr="\\pblfpr\users\David\_Graphics\Willow Creek Worship.jpg"/>
          <p:cNvPicPr>
            <a:picLocks noChangeAspect="1" noChangeArrowheads="1"/>
          </p:cNvPicPr>
          <p:nvPr userDrawn="1"/>
        </p:nvPicPr>
        <p:blipFill>
          <a:blip r:embed="rId2" cstate="print"/>
          <a:srcRect r="28676"/>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0" y="0"/>
            <a:ext cx="9144000" cy="838200"/>
          </a:xfrm>
          <a:solidFill>
            <a:schemeClr val="tx1">
              <a:alpha val="51000"/>
            </a:schemeClr>
          </a:solidFill>
        </p:spPr>
        <p:txBody>
          <a:bodyPr>
            <a:normAutofit/>
          </a:bodyPr>
          <a:lstStyle>
            <a:lvl1pPr>
              <a:defRPr sz="4000" b="1">
                <a:solidFill>
                  <a:schemeClr val="bg1"/>
                </a:solidFill>
                <a:effectLst>
                  <a:outerShdw blurRad="50800" dist="50800" dir="2700000" algn="ctr" rotWithShape="0">
                    <a:schemeClr val="tx1"/>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8600" y="838200"/>
            <a:ext cx="8686800" cy="5867400"/>
          </a:xfrm>
          <a:solidFill>
            <a:schemeClr val="tx1">
              <a:alpha val="78000"/>
            </a:schemeClr>
          </a:solidFill>
        </p:spPr>
        <p:txBody>
          <a:bodyPr/>
          <a:lstStyle>
            <a:lvl1pPr>
              <a:defRPr sz="2800" b="1">
                <a:solidFill>
                  <a:srgbClr val="FFFF00"/>
                </a:solidFill>
                <a:effectLst>
                  <a:outerShdw blurRad="50800" dist="50800" dir="2700000" algn="ctr" rotWithShape="0">
                    <a:schemeClr val="tx1"/>
                  </a:outerShdw>
                </a:effectLst>
              </a:defRPr>
            </a:lvl1pPr>
            <a:lvl2pPr>
              <a:defRPr b="1">
                <a:solidFill>
                  <a:schemeClr val="bg1"/>
                </a:solidFill>
                <a:effectLst>
                  <a:outerShdw blurRad="50800" dist="50800" dir="2700000" algn="ctr" rotWithShape="0">
                    <a:schemeClr val="tx1"/>
                  </a:outerShdw>
                </a:effectLst>
              </a:defRPr>
            </a:lvl2pPr>
            <a:lvl3pPr>
              <a:defRPr b="1">
                <a:solidFill>
                  <a:schemeClr val="accent6">
                    <a:lumMod val="40000"/>
                    <a:lumOff val="60000"/>
                  </a:schemeClr>
                </a:solidFill>
                <a:effectLst>
                  <a:outerShdw blurRad="50800" dist="50800" dir="2700000" algn="ctr" rotWithShape="0">
                    <a:schemeClr val="tx1"/>
                  </a:outerShdw>
                </a:effectLst>
              </a:defRPr>
            </a:lvl3pPr>
            <a:lvl4pPr>
              <a:defRPr b="1">
                <a:solidFill>
                  <a:schemeClr val="bg1"/>
                </a:solidFill>
                <a:effectLst>
                  <a:outerShdw blurRad="50800" dist="50800" dir="2700000" algn="ctr" rotWithShape="0">
                    <a:schemeClr val="tx1"/>
                  </a:outerShdw>
                </a:effectLst>
              </a:defRPr>
            </a:lvl4pPr>
            <a:lvl5pPr>
              <a:defRPr b="1">
                <a:solidFill>
                  <a:schemeClr val="bg1"/>
                </a:solidFill>
                <a:effectLst>
                  <a:outerShdw blurRad="50800" dist="50800" dir="2700000" algn="ctr" rotWithShape="0">
                    <a:schemeClr val="tx1"/>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anim calcmode="lin" valueType="num">
                                      <p:cBhvr>
                                        <p:cTn id="8" dur="500" fill="hold"/>
                                        <p:tgtEl>
                                          <p:spTgt spid="3">
                                            <p:bg/>
                                          </p:spTgt>
                                        </p:tgtEl>
                                        <p:attrNameLst>
                                          <p:attrName>ppt_x</p:attrName>
                                        </p:attrNameLst>
                                      </p:cBhvr>
                                      <p:tavLst>
                                        <p:tav tm="0">
                                          <p:val>
                                            <p:strVal val="#ppt_x"/>
                                          </p:val>
                                        </p:tav>
                                        <p:tav tm="100000">
                                          <p:val>
                                            <p:strVal val="#ppt_x"/>
                                          </p:val>
                                        </p:tav>
                                      </p:tavLst>
                                    </p:anim>
                                    <p:anim calcmode="lin" valueType="num">
                                      <p:cBhvr>
                                        <p:cTn id="9" dur="5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anim calcmode="lin" valueType="num">
                                      <p:cBhvr>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anim calcmode="lin" valueType="num">
                                      <p:cBhvr>
                                        <p:cTn id="2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500"/>
                                        <p:tgtEl>
                                          <p:spTgt spid="3">
                                            <p:txEl>
                                              <p:pRg st="2" end="2"/>
                                            </p:txEl>
                                          </p:spTgt>
                                        </p:tgtEl>
                                      </p:cBhvr>
                                    </p:animEffect>
                                    <p:anim calcmode="lin" valueType="num">
                                      <p:cBhvr>
                                        <p:cTn id="2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500"/>
                                        <p:tgtEl>
                                          <p:spTgt spid="3">
                                            <p:txEl>
                                              <p:pRg st="3" end="3"/>
                                            </p:txEl>
                                          </p:spTgt>
                                        </p:tgtEl>
                                      </p:cBhvr>
                                    </p:animEffect>
                                    <p:anim calcmode="lin" valueType="num">
                                      <p:cBhvr>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500"/>
                                        <p:tgtEl>
                                          <p:spTgt spid="3">
                                            <p:txEl>
                                              <p:pRg st="4" end="4"/>
                                            </p:txEl>
                                          </p:spTgt>
                                        </p:tgtEl>
                                      </p:cBhvr>
                                    </p:animEffect>
                                    <p:anim calcmode="lin" valueType="num">
                                      <p:cBhvr>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tmplLst>
          <p:tmpl lvl="1">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4">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5">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2050" name="Picture 2" descr="\\pblfpr\users\David\_Graphics\saddleback-church-overdrive-inside.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0" y="0"/>
            <a:ext cx="9144000" cy="838200"/>
          </a:xfrm>
          <a:noFill/>
        </p:spPr>
        <p:txBody>
          <a:bodyPr>
            <a:normAutofit/>
          </a:bodyPr>
          <a:lstStyle>
            <a:lvl1pPr>
              <a:defRPr sz="4000" b="1">
                <a:solidFill>
                  <a:schemeClr val="bg1"/>
                </a:solidFill>
                <a:effectLst>
                  <a:outerShdw blurRad="50800" dist="50800" dir="2700000" algn="ctr" rotWithShape="0">
                    <a:schemeClr val="tx1"/>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8600" y="838200"/>
            <a:ext cx="8686800" cy="5867400"/>
          </a:xfrm>
          <a:solidFill>
            <a:schemeClr val="tx1">
              <a:alpha val="78000"/>
            </a:schemeClr>
          </a:solidFill>
        </p:spPr>
        <p:txBody>
          <a:bodyPr/>
          <a:lstStyle>
            <a:lvl1pPr>
              <a:defRPr sz="2800" b="1">
                <a:solidFill>
                  <a:srgbClr val="FFFF00"/>
                </a:solidFill>
                <a:effectLst>
                  <a:outerShdw blurRad="50800" dist="50800" dir="2700000" algn="ctr" rotWithShape="0">
                    <a:schemeClr val="tx1"/>
                  </a:outerShdw>
                </a:effectLst>
              </a:defRPr>
            </a:lvl1pPr>
            <a:lvl2pPr>
              <a:defRPr b="1">
                <a:solidFill>
                  <a:schemeClr val="bg1"/>
                </a:solidFill>
                <a:effectLst>
                  <a:outerShdw blurRad="50800" dist="50800" dir="2700000" algn="ctr" rotWithShape="0">
                    <a:schemeClr val="tx1"/>
                  </a:outerShdw>
                </a:effectLst>
              </a:defRPr>
            </a:lvl2pPr>
            <a:lvl3pPr>
              <a:defRPr b="1">
                <a:solidFill>
                  <a:schemeClr val="accent6">
                    <a:lumMod val="40000"/>
                    <a:lumOff val="60000"/>
                  </a:schemeClr>
                </a:solidFill>
                <a:effectLst>
                  <a:outerShdw blurRad="50800" dist="50800" dir="2700000" algn="ctr" rotWithShape="0">
                    <a:schemeClr val="tx1"/>
                  </a:outerShdw>
                </a:effectLst>
              </a:defRPr>
            </a:lvl3pPr>
            <a:lvl4pPr>
              <a:defRPr b="1">
                <a:solidFill>
                  <a:schemeClr val="bg1"/>
                </a:solidFill>
                <a:effectLst>
                  <a:outerShdw blurRad="50800" dist="50800" dir="2700000" algn="ctr" rotWithShape="0">
                    <a:schemeClr val="tx1"/>
                  </a:outerShdw>
                </a:effectLst>
              </a:defRPr>
            </a:lvl4pPr>
            <a:lvl5pPr>
              <a:defRPr b="1">
                <a:solidFill>
                  <a:schemeClr val="bg1"/>
                </a:solidFill>
                <a:effectLst>
                  <a:outerShdw blurRad="50800" dist="50800" dir="2700000" algn="ctr" rotWithShape="0">
                    <a:schemeClr val="tx1"/>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anim calcmode="lin" valueType="num">
                                      <p:cBhvr>
                                        <p:cTn id="8" dur="500" fill="hold"/>
                                        <p:tgtEl>
                                          <p:spTgt spid="3">
                                            <p:bg/>
                                          </p:spTgt>
                                        </p:tgtEl>
                                        <p:attrNameLst>
                                          <p:attrName>ppt_x</p:attrName>
                                        </p:attrNameLst>
                                      </p:cBhvr>
                                      <p:tavLst>
                                        <p:tav tm="0">
                                          <p:val>
                                            <p:strVal val="#ppt_x"/>
                                          </p:val>
                                        </p:tav>
                                        <p:tav tm="100000">
                                          <p:val>
                                            <p:strVal val="#ppt_x"/>
                                          </p:val>
                                        </p:tav>
                                      </p:tavLst>
                                    </p:anim>
                                    <p:anim calcmode="lin" valueType="num">
                                      <p:cBhvr>
                                        <p:cTn id="9" dur="5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anim calcmode="lin" valueType="num">
                                      <p:cBhvr>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anim calcmode="lin" valueType="num">
                                      <p:cBhvr>
                                        <p:cTn id="2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500"/>
                                        <p:tgtEl>
                                          <p:spTgt spid="3">
                                            <p:txEl>
                                              <p:pRg st="2" end="2"/>
                                            </p:txEl>
                                          </p:spTgt>
                                        </p:tgtEl>
                                      </p:cBhvr>
                                    </p:animEffect>
                                    <p:anim calcmode="lin" valueType="num">
                                      <p:cBhvr>
                                        <p:cTn id="2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500"/>
                                        <p:tgtEl>
                                          <p:spTgt spid="3">
                                            <p:txEl>
                                              <p:pRg st="3" end="3"/>
                                            </p:txEl>
                                          </p:spTgt>
                                        </p:tgtEl>
                                      </p:cBhvr>
                                    </p:animEffect>
                                    <p:anim calcmode="lin" valueType="num">
                                      <p:cBhvr>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500"/>
                                        <p:tgtEl>
                                          <p:spTgt spid="3">
                                            <p:txEl>
                                              <p:pRg st="4" end="4"/>
                                            </p:txEl>
                                          </p:spTgt>
                                        </p:tgtEl>
                                      </p:cBhvr>
                                    </p:animEffect>
                                    <p:anim calcmode="lin" valueType="num">
                                      <p:cBhvr>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tmplLst>
          <p:tmpl lvl="1">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4">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5">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48400" y="0"/>
            <a:ext cx="2895600" cy="1752600"/>
          </a:xfrm>
          <a:noFill/>
        </p:spPr>
        <p:txBody>
          <a:bodyPr>
            <a:noAutofit/>
          </a:bodyPr>
          <a:lstStyle>
            <a:lvl1pPr>
              <a:defRPr sz="3600" b="1">
                <a:solidFill>
                  <a:schemeClr val="bg1"/>
                </a:solidFill>
                <a:effectLst>
                  <a:outerShdw blurRad="50800" dist="50800" dir="2700000" algn="ctr" rotWithShape="0">
                    <a:schemeClr val="tx1"/>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8600" y="1752600"/>
            <a:ext cx="8686800" cy="5105400"/>
          </a:xfrm>
          <a:noFill/>
        </p:spPr>
        <p:txBody>
          <a:bodyPr/>
          <a:lstStyle>
            <a:lvl1pPr>
              <a:defRPr sz="2800" b="1">
                <a:solidFill>
                  <a:srgbClr val="FFFF00"/>
                </a:solidFill>
                <a:effectLst>
                  <a:outerShdw blurRad="50800" dist="50800" dir="2700000" algn="ctr" rotWithShape="0">
                    <a:schemeClr val="tx1"/>
                  </a:outerShdw>
                </a:effectLst>
              </a:defRPr>
            </a:lvl1pPr>
            <a:lvl2pPr>
              <a:defRPr b="1">
                <a:solidFill>
                  <a:schemeClr val="bg1"/>
                </a:solidFill>
                <a:effectLst>
                  <a:outerShdw blurRad="50800" dist="50800" dir="2700000" algn="ctr" rotWithShape="0">
                    <a:schemeClr val="tx1"/>
                  </a:outerShdw>
                </a:effectLst>
              </a:defRPr>
            </a:lvl2pPr>
            <a:lvl3pPr>
              <a:defRPr b="1">
                <a:solidFill>
                  <a:schemeClr val="accent6">
                    <a:lumMod val="40000"/>
                    <a:lumOff val="60000"/>
                  </a:schemeClr>
                </a:solidFill>
                <a:effectLst>
                  <a:outerShdw blurRad="50800" dist="50800" dir="2700000" algn="ctr" rotWithShape="0">
                    <a:schemeClr val="tx1"/>
                  </a:outerShdw>
                </a:effectLst>
              </a:defRPr>
            </a:lvl3pPr>
            <a:lvl4pPr>
              <a:defRPr b="1">
                <a:solidFill>
                  <a:schemeClr val="bg1"/>
                </a:solidFill>
                <a:effectLst>
                  <a:outerShdw blurRad="50800" dist="50800" dir="2700000" algn="ctr" rotWithShape="0">
                    <a:schemeClr val="tx1"/>
                  </a:outerShdw>
                </a:effectLst>
              </a:defRPr>
            </a:lvl4pPr>
            <a:lvl5pPr>
              <a:defRPr b="1">
                <a:solidFill>
                  <a:schemeClr val="bg1"/>
                </a:solidFill>
                <a:effectLst>
                  <a:outerShdw blurRad="50800" dist="50800" dir="2700000" algn="ctr" rotWithShape="0">
                    <a:schemeClr val="tx1"/>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26" name="Picture 2" descr="\\pblfpr\users\David\_Files\Denominations\Community Church\Willow_Creek_Community_Church_sign.jpg"/>
          <p:cNvPicPr>
            <a:picLocks noChangeAspect="1" noChangeArrowheads="1"/>
          </p:cNvPicPr>
          <p:nvPr userDrawn="1"/>
        </p:nvPicPr>
        <p:blipFill>
          <a:blip r:embed="rId2" cstate="print"/>
          <a:srcRect l="12718" t="28152" r="31838" b="18358"/>
          <a:stretch>
            <a:fillRect/>
          </a:stretch>
        </p:blipFill>
        <p:spPr bwMode="auto">
          <a:xfrm>
            <a:off x="0" y="0"/>
            <a:ext cx="6248400" cy="176083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anim calcmode="lin" valueType="num">
                                      <p:cBhvr>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anim calcmode="lin" valueType="num">
                                      <p:cBhvr>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anim calcmode="lin" valueType="num">
                                      <p:cBhvr>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4">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5">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48400" y="0"/>
            <a:ext cx="2895600" cy="1752600"/>
          </a:xfrm>
          <a:noFill/>
        </p:spPr>
        <p:txBody>
          <a:bodyPr>
            <a:noAutofit/>
          </a:bodyPr>
          <a:lstStyle>
            <a:lvl1pPr>
              <a:defRPr sz="3600" b="1">
                <a:solidFill>
                  <a:schemeClr val="bg1"/>
                </a:solidFill>
                <a:effectLst>
                  <a:outerShdw blurRad="50800" dist="50800" dir="2700000" algn="ctr" rotWithShape="0">
                    <a:schemeClr val="tx1"/>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8600" y="1752600"/>
            <a:ext cx="8686800" cy="5105400"/>
          </a:xfrm>
          <a:noFill/>
        </p:spPr>
        <p:txBody>
          <a:bodyPr/>
          <a:lstStyle>
            <a:lvl1pPr>
              <a:defRPr sz="2800" b="1">
                <a:solidFill>
                  <a:srgbClr val="FFFF00"/>
                </a:solidFill>
                <a:effectLst>
                  <a:outerShdw blurRad="50800" dist="50800" dir="2700000" algn="ctr" rotWithShape="0">
                    <a:schemeClr val="tx1"/>
                  </a:outerShdw>
                </a:effectLst>
              </a:defRPr>
            </a:lvl1pPr>
            <a:lvl2pPr>
              <a:defRPr b="1">
                <a:solidFill>
                  <a:schemeClr val="bg1"/>
                </a:solidFill>
                <a:effectLst>
                  <a:outerShdw blurRad="50800" dist="50800" dir="2700000" algn="ctr" rotWithShape="0">
                    <a:schemeClr val="tx1"/>
                  </a:outerShdw>
                </a:effectLst>
              </a:defRPr>
            </a:lvl2pPr>
            <a:lvl3pPr>
              <a:defRPr b="1">
                <a:solidFill>
                  <a:schemeClr val="accent6">
                    <a:lumMod val="40000"/>
                    <a:lumOff val="60000"/>
                  </a:schemeClr>
                </a:solidFill>
                <a:effectLst>
                  <a:outerShdw blurRad="50800" dist="50800" dir="2700000" algn="ctr" rotWithShape="0">
                    <a:schemeClr val="tx1"/>
                  </a:outerShdw>
                </a:effectLst>
              </a:defRPr>
            </a:lvl3pPr>
            <a:lvl4pPr>
              <a:defRPr b="1">
                <a:solidFill>
                  <a:schemeClr val="bg1"/>
                </a:solidFill>
                <a:effectLst>
                  <a:outerShdw blurRad="50800" dist="50800" dir="2700000" algn="ctr" rotWithShape="0">
                    <a:schemeClr val="tx1"/>
                  </a:outerShdw>
                </a:effectLst>
              </a:defRPr>
            </a:lvl4pPr>
            <a:lvl5pPr>
              <a:defRPr b="1">
                <a:solidFill>
                  <a:schemeClr val="bg1"/>
                </a:solidFill>
                <a:effectLst>
                  <a:outerShdw blurRad="50800" dist="50800" dir="2700000" algn="ctr" rotWithShape="0">
                    <a:schemeClr val="tx1"/>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2050" name="Picture 2" descr="\\pblfpr\users\David\_Files\Denominations\Community Church\Saddleback Church sign2.jpg"/>
          <p:cNvPicPr>
            <a:picLocks noChangeAspect="1" noChangeArrowheads="1"/>
          </p:cNvPicPr>
          <p:nvPr userDrawn="1"/>
        </p:nvPicPr>
        <p:blipFill>
          <a:blip r:embed="rId2" cstate="print">
            <a:lum bright="10000" contrast="5000"/>
          </a:blip>
          <a:srcRect l="8023" t="36787" r="6512" b="31250"/>
          <a:stretch>
            <a:fillRect/>
          </a:stretch>
        </p:blipFill>
        <p:spPr bwMode="auto">
          <a:xfrm>
            <a:off x="0" y="0"/>
            <a:ext cx="6248400" cy="1752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anim calcmode="lin" valueType="num">
                                      <p:cBhvr>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anim calcmode="lin" valueType="num">
                                      <p:cBhvr>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anim calcmode="lin" valueType="num">
                                      <p:cBhvr>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4">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5">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48400" y="0"/>
            <a:ext cx="2895600" cy="1752600"/>
          </a:xfrm>
          <a:noFill/>
        </p:spPr>
        <p:txBody>
          <a:bodyPr>
            <a:noAutofit/>
          </a:bodyPr>
          <a:lstStyle>
            <a:lvl1pPr>
              <a:defRPr sz="3600" b="1">
                <a:solidFill>
                  <a:schemeClr val="bg1"/>
                </a:solidFill>
                <a:effectLst>
                  <a:outerShdw blurRad="50800" dist="50800" dir="2700000" algn="ctr" rotWithShape="0">
                    <a:schemeClr val="tx1"/>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8600" y="1752600"/>
            <a:ext cx="8686800" cy="5105400"/>
          </a:xfrm>
          <a:noFill/>
        </p:spPr>
        <p:txBody>
          <a:bodyPr/>
          <a:lstStyle>
            <a:lvl1pPr>
              <a:defRPr sz="2800" b="1">
                <a:solidFill>
                  <a:srgbClr val="FFFF00"/>
                </a:solidFill>
                <a:effectLst>
                  <a:outerShdw blurRad="50800" dist="50800" dir="2700000" algn="ctr" rotWithShape="0">
                    <a:schemeClr val="tx1"/>
                  </a:outerShdw>
                </a:effectLst>
              </a:defRPr>
            </a:lvl1pPr>
            <a:lvl2pPr>
              <a:defRPr b="1">
                <a:solidFill>
                  <a:schemeClr val="bg1"/>
                </a:solidFill>
                <a:effectLst>
                  <a:outerShdw blurRad="50800" dist="50800" dir="2700000" algn="ctr" rotWithShape="0">
                    <a:schemeClr val="tx1"/>
                  </a:outerShdw>
                </a:effectLst>
              </a:defRPr>
            </a:lvl2pPr>
            <a:lvl3pPr>
              <a:defRPr b="1">
                <a:solidFill>
                  <a:schemeClr val="accent6">
                    <a:lumMod val="40000"/>
                    <a:lumOff val="60000"/>
                  </a:schemeClr>
                </a:solidFill>
                <a:effectLst>
                  <a:outerShdw blurRad="50800" dist="50800" dir="2700000" algn="ctr" rotWithShape="0">
                    <a:schemeClr val="tx1"/>
                  </a:outerShdw>
                </a:effectLst>
              </a:defRPr>
            </a:lvl3pPr>
            <a:lvl4pPr>
              <a:defRPr b="1">
                <a:solidFill>
                  <a:schemeClr val="bg1"/>
                </a:solidFill>
                <a:effectLst>
                  <a:outerShdw blurRad="50800" dist="50800" dir="2700000" algn="ctr" rotWithShape="0">
                    <a:schemeClr val="tx1"/>
                  </a:outerShdw>
                </a:effectLst>
              </a:defRPr>
            </a:lvl4pPr>
            <a:lvl5pPr>
              <a:defRPr b="1">
                <a:solidFill>
                  <a:schemeClr val="bg1"/>
                </a:solidFill>
                <a:effectLst>
                  <a:outerShdw blurRad="50800" dist="50800" dir="2700000" algn="ctr" rotWithShape="0">
                    <a:schemeClr val="tx1"/>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26" name="Picture 2" descr="J:\DCIM\101MSDCF\DSC00207.JPG"/>
          <p:cNvPicPr>
            <a:picLocks noChangeAspect="1" noChangeArrowheads="1"/>
          </p:cNvPicPr>
          <p:nvPr userDrawn="1"/>
        </p:nvPicPr>
        <p:blipFill>
          <a:blip r:embed="rId2" cstate="print"/>
          <a:srcRect l="27851" t="36158" r="26942" b="46906"/>
          <a:stretch>
            <a:fillRect/>
          </a:stretch>
        </p:blipFill>
        <p:spPr bwMode="auto">
          <a:xfrm>
            <a:off x="0" y="0"/>
            <a:ext cx="6248400" cy="175564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anim calcmode="lin" valueType="num">
                                      <p:cBhvr>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anim calcmode="lin" valueType="num">
                                      <p:cBhvr>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anim calcmode="lin" valueType="num">
                                      <p:cBhvr>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4">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5">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7_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48400" y="0"/>
            <a:ext cx="2895600" cy="1752600"/>
          </a:xfrm>
          <a:noFill/>
        </p:spPr>
        <p:txBody>
          <a:bodyPr>
            <a:noAutofit/>
          </a:bodyPr>
          <a:lstStyle>
            <a:lvl1pPr>
              <a:defRPr sz="3600" b="1">
                <a:solidFill>
                  <a:schemeClr val="bg1"/>
                </a:solidFill>
                <a:effectLst>
                  <a:outerShdw blurRad="50800" dist="50800" dir="2700000" algn="ctr" rotWithShape="0">
                    <a:schemeClr val="tx1"/>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8600" y="1752600"/>
            <a:ext cx="8686800" cy="5105400"/>
          </a:xfrm>
          <a:noFill/>
        </p:spPr>
        <p:txBody>
          <a:bodyPr/>
          <a:lstStyle>
            <a:lvl1pPr>
              <a:defRPr sz="2800" b="1">
                <a:solidFill>
                  <a:srgbClr val="FFFF00"/>
                </a:solidFill>
                <a:effectLst>
                  <a:outerShdw blurRad="50800" dist="50800" dir="2700000" algn="ctr" rotWithShape="0">
                    <a:schemeClr val="tx1"/>
                  </a:outerShdw>
                </a:effectLst>
              </a:defRPr>
            </a:lvl1pPr>
            <a:lvl2pPr>
              <a:defRPr b="1">
                <a:solidFill>
                  <a:schemeClr val="bg1"/>
                </a:solidFill>
                <a:effectLst>
                  <a:outerShdw blurRad="50800" dist="50800" dir="2700000" algn="ctr" rotWithShape="0">
                    <a:schemeClr val="tx1"/>
                  </a:outerShdw>
                </a:effectLst>
              </a:defRPr>
            </a:lvl2pPr>
            <a:lvl3pPr>
              <a:defRPr b="1">
                <a:solidFill>
                  <a:schemeClr val="accent6">
                    <a:lumMod val="40000"/>
                    <a:lumOff val="60000"/>
                  </a:schemeClr>
                </a:solidFill>
                <a:effectLst>
                  <a:outerShdw blurRad="50800" dist="50800" dir="2700000" algn="ctr" rotWithShape="0">
                    <a:schemeClr val="tx1"/>
                  </a:outerShdw>
                </a:effectLst>
              </a:defRPr>
            </a:lvl3pPr>
            <a:lvl4pPr>
              <a:defRPr b="1">
                <a:solidFill>
                  <a:schemeClr val="bg1"/>
                </a:solidFill>
                <a:effectLst>
                  <a:outerShdw blurRad="50800" dist="50800" dir="2700000" algn="ctr" rotWithShape="0">
                    <a:schemeClr val="tx1"/>
                  </a:outerShdw>
                </a:effectLst>
              </a:defRPr>
            </a:lvl4pPr>
            <a:lvl5pPr>
              <a:defRPr b="1">
                <a:solidFill>
                  <a:schemeClr val="bg1"/>
                </a:solidFill>
                <a:effectLst>
                  <a:outerShdw blurRad="50800" dist="50800" dir="2700000" algn="ctr" rotWithShape="0">
                    <a:schemeClr val="tx1"/>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098" name="Picture 2" descr="\\pblfpr\users\David\_Files\Denominations\Community Church\Lakewood Church sign.jpg"/>
          <p:cNvPicPr>
            <a:picLocks noChangeAspect="1" noChangeArrowheads="1"/>
          </p:cNvPicPr>
          <p:nvPr userDrawn="1"/>
        </p:nvPicPr>
        <p:blipFill>
          <a:blip r:embed="rId2" cstate="print"/>
          <a:srcRect t="14062" r="12109" b="43750"/>
          <a:stretch>
            <a:fillRect/>
          </a:stretch>
        </p:blipFill>
        <p:spPr bwMode="auto">
          <a:xfrm>
            <a:off x="1371600" y="0"/>
            <a:ext cx="4876800" cy="1755648"/>
          </a:xfrm>
          <a:prstGeom prst="rect">
            <a:avLst/>
          </a:prstGeom>
          <a:noFill/>
        </p:spPr>
      </p:pic>
      <p:pic>
        <p:nvPicPr>
          <p:cNvPr id="4099" name="Picture 3" descr="\\pblfpr\users\David\_Files\Denominations\Community Church\Joel-Osteen.jpg"/>
          <p:cNvPicPr>
            <a:picLocks noChangeAspect="1" noChangeArrowheads="1"/>
          </p:cNvPicPr>
          <p:nvPr userDrawn="1"/>
        </p:nvPicPr>
        <p:blipFill>
          <a:blip r:embed="rId3" cstate="print"/>
          <a:srcRect l="6246" b="39474"/>
          <a:stretch>
            <a:fillRect/>
          </a:stretch>
        </p:blipFill>
        <p:spPr bwMode="auto">
          <a:xfrm>
            <a:off x="0" y="0"/>
            <a:ext cx="2287711" cy="1752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anim calcmode="lin" valueType="num">
                                      <p:cBhvr>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anim calcmode="lin" valueType="num">
                                      <p:cBhvr>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anim calcmode="lin" valueType="num">
                                      <p:cBhvr>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4">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5">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6C008C-323D-493E-8365-5A0B6C60CDB3}" type="datetimeFigureOut">
              <a:rPr lang="en-US" smtClean="0"/>
              <a:pPr/>
              <a:t>7/18/2012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C179FB-978B-482F-9BF0-53CE45E3322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63" r:id="rId6"/>
    <p:sldLayoutId id="2147483664" r:id="rId7"/>
    <p:sldLayoutId id="2147483665" r:id="rId8"/>
    <p:sldLayoutId id="2147483666" r:id="rId9"/>
    <p:sldLayoutId id="2147483651" r:id="rId10"/>
    <p:sldLayoutId id="2147483652" r:id="rId11"/>
    <p:sldLayoutId id="2147483653" r:id="rId12"/>
    <p:sldLayoutId id="2147483654" r:id="rId13"/>
    <p:sldLayoutId id="2147483655" r:id="rId14"/>
    <p:sldLayoutId id="2147483656" r:id="rId15"/>
    <p:sldLayoutId id="2147483657" r:id="rId16"/>
    <p:sldLayoutId id="2147483658" r:id="rId17"/>
    <p:sldLayoutId id="2147483659" r:id="rId1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6027003"/>
            <a:ext cx="7162800" cy="830997"/>
          </a:xfrm>
          <a:prstGeom prst="rect">
            <a:avLst/>
          </a:prstGeom>
          <a:noFill/>
        </p:spPr>
        <p:txBody>
          <a:bodyPr wrap="square" rtlCol="0">
            <a:spAutoFit/>
          </a:bodyPr>
          <a:lstStyle/>
          <a:p>
            <a:r>
              <a:rPr lang="en-US" sz="2000" b="1" i="1" u="sng" dirty="0" smtClean="0">
                <a:solidFill>
                  <a:schemeClr val="bg1"/>
                </a:solidFill>
                <a:effectLst>
                  <a:outerShdw blurRad="50800" dist="50800" dir="2700000" algn="ctr" rotWithShape="0">
                    <a:schemeClr val="tx1"/>
                  </a:outerShdw>
                </a:effectLst>
                <a:latin typeface="Futura Lt BT" pitchFamily="34" charset="0"/>
              </a:rPr>
              <a:t>Lesson 3</a:t>
            </a:r>
            <a:r>
              <a:rPr lang="en-US" sz="2000" b="1" i="1" dirty="0" smtClean="0">
                <a:solidFill>
                  <a:schemeClr val="bg1"/>
                </a:solidFill>
                <a:effectLst>
                  <a:outerShdw blurRad="50800" dist="50800" dir="2700000" algn="ctr" rotWithShape="0">
                    <a:schemeClr val="tx1"/>
                  </a:outerShdw>
                </a:effectLst>
                <a:latin typeface="Futura Lt BT" pitchFamily="34" charset="0"/>
              </a:rPr>
              <a:t>:</a:t>
            </a:r>
          </a:p>
          <a:p>
            <a:r>
              <a:rPr lang="en-US" sz="2800" i="1" dirty="0" smtClean="0">
                <a:solidFill>
                  <a:schemeClr val="bg1"/>
                </a:solidFill>
                <a:effectLst>
                  <a:outerShdw blurRad="50800" dist="50800" dir="2700000" algn="ctr" rotWithShape="0">
                    <a:schemeClr val="tx1"/>
                  </a:outerShdw>
                </a:effectLst>
                <a:latin typeface="Futura Md BT" pitchFamily="34" charset="0"/>
              </a:rPr>
              <a:t>Their Teaching About Salvation</a:t>
            </a:r>
            <a:endParaRPr lang="en-US" sz="2800" i="1" dirty="0">
              <a:solidFill>
                <a:schemeClr val="bg1"/>
              </a:solidFill>
              <a:effectLst>
                <a:outerShdw blurRad="50800" dist="50800" dir="2700000" algn="ctr" rotWithShape="0">
                  <a:schemeClr val="tx1"/>
                </a:outerShdw>
              </a:effectLst>
              <a:latin typeface="Futura Md BT" pitchFamily="34"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0099"/>
          </a:solidFill>
        </p:spPr>
        <p:txBody>
          <a:bodyPr/>
          <a:lstStyle/>
          <a:p>
            <a:r>
              <a:rPr lang="en-US" dirty="0" smtClean="0"/>
              <a:t>What they teach about </a:t>
            </a:r>
            <a:r>
              <a:rPr lang="en-US" u="sng" dirty="0" smtClean="0"/>
              <a:t>SALVATION</a:t>
            </a:r>
            <a:endParaRPr lang="en-US" dirty="0"/>
          </a:p>
        </p:txBody>
      </p:sp>
      <p:sp>
        <p:nvSpPr>
          <p:cNvPr id="3" name="Content Placeholder 2"/>
          <p:cNvSpPr>
            <a:spLocks noGrp="1"/>
          </p:cNvSpPr>
          <p:nvPr>
            <p:ph idx="1"/>
          </p:nvPr>
        </p:nvSpPr>
        <p:spPr/>
        <p:txBody>
          <a:bodyPr/>
          <a:lstStyle/>
          <a:p>
            <a:r>
              <a:rPr lang="en-US" dirty="0" smtClean="0"/>
              <a:t>“Salvation is given by God’s grace based upon our faith in Christ </a:t>
            </a:r>
            <a:r>
              <a:rPr lang="en-US" u="sng" dirty="0" smtClean="0"/>
              <a:t>alone</a:t>
            </a:r>
            <a:r>
              <a:rPr lang="en-US" dirty="0" smtClean="0"/>
              <a:t>.”</a:t>
            </a:r>
          </a:p>
          <a:p>
            <a:pPr lvl="1"/>
            <a:r>
              <a:rPr lang="en-US" b="0" dirty="0" smtClean="0"/>
              <a:t>Actual Screenshot on November 9, 2010 from http://gochristfellowship.com/grow-deep/spiritual-questions/gods-law/why-did-god-give-us-the-ten-commandments/</a:t>
            </a:r>
          </a:p>
        </p:txBody>
      </p:sp>
      <p:pic>
        <p:nvPicPr>
          <p:cNvPr id="5126" name="Picture 6"/>
          <p:cNvPicPr>
            <a:picLocks noChangeAspect="1" noChangeArrowheads="1"/>
          </p:cNvPicPr>
          <p:nvPr/>
        </p:nvPicPr>
        <p:blipFill>
          <a:blip r:embed="rId2" cstate="print"/>
          <a:srcRect l="14014" r="18720"/>
          <a:stretch>
            <a:fillRect/>
          </a:stretch>
        </p:blipFill>
        <p:spPr bwMode="auto">
          <a:xfrm>
            <a:off x="0" y="4648200"/>
            <a:ext cx="9144000" cy="936625"/>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126"/>
                                        </p:tgtEl>
                                        <p:attrNameLst>
                                          <p:attrName>style.visibility</p:attrName>
                                        </p:attrNameLst>
                                      </p:cBhvr>
                                      <p:to>
                                        <p:strVal val="visible"/>
                                      </p:to>
                                    </p:set>
                                    <p:animEffect transition="in" filter="fade">
                                      <p:cBhvr>
                                        <p:cTn id="7" dur="500"/>
                                        <p:tgtEl>
                                          <p:spTgt spid="51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anim calcmode="lin" valueType="num">
                                      <p:cBhvr>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0099"/>
          </a:solidFill>
        </p:spPr>
        <p:txBody>
          <a:bodyPr/>
          <a:lstStyle/>
          <a:p>
            <a:r>
              <a:rPr lang="en-US" dirty="0" smtClean="0"/>
              <a:t>What they teach about </a:t>
            </a:r>
            <a:r>
              <a:rPr lang="en-US" u="sng" dirty="0" smtClean="0"/>
              <a:t>SALVATION</a:t>
            </a:r>
            <a:endParaRPr lang="en-US" dirty="0"/>
          </a:p>
        </p:txBody>
      </p:sp>
      <p:sp>
        <p:nvSpPr>
          <p:cNvPr id="3" name="Content Placeholder 2"/>
          <p:cNvSpPr>
            <a:spLocks noGrp="1"/>
          </p:cNvSpPr>
          <p:nvPr>
            <p:ph idx="1"/>
          </p:nvPr>
        </p:nvSpPr>
        <p:spPr/>
        <p:txBody>
          <a:bodyPr/>
          <a:lstStyle/>
          <a:p>
            <a:r>
              <a:rPr lang="en-US" dirty="0" smtClean="0"/>
              <a:t>“We believe that salvation is by faith </a:t>
            </a:r>
            <a:r>
              <a:rPr lang="en-US" u="sng" dirty="0" smtClean="0"/>
              <a:t>alone</a:t>
            </a:r>
            <a:r>
              <a:rPr lang="en-US" dirty="0" smtClean="0"/>
              <a:t>.”</a:t>
            </a:r>
          </a:p>
          <a:p>
            <a:pPr lvl="1"/>
            <a:r>
              <a:rPr lang="en-US" dirty="0" smtClean="0"/>
              <a:t>From online video, “We Believe” </a:t>
            </a:r>
            <a:r>
              <a:rPr lang="en-US" b="0" dirty="0" smtClean="0"/>
              <a:t>(01:31 time mark)</a:t>
            </a:r>
          </a:p>
          <a:p>
            <a:pPr lvl="1"/>
            <a:r>
              <a:rPr lang="en-US" b="0" dirty="0" smtClean="0"/>
              <a:t>(http://vidego.multicastmedia.com/player.php?v=krs0eyg7)</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anim calcmode="lin" valueType="num">
                                      <p:cBhvr>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The Teachings of Scripture on Salvation</a:t>
            </a:r>
            <a:endParaRPr lang="en-US" dirty="0"/>
          </a:p>
        </p:txBody>
      </p:sp>
      <p:sp>
        <p:nvSpPr>
          <p:cNvPr id="3" name="Content Placeholder 2"/>
          <p:cNvSpPr>
            <a:spLocks noGrp="1"/>
          </p:cNvSpPr>
          <p:nvPr>
            <p:ph idx="1"/>
          </p:nvPr>
        </p:nvSpPr>
        <p:spPr>
          <a:xfrm>
            <a:off x="228600" y="990600"/>
            <a:ext cx="8915400" cy="5867400"/>
          </a:xfrm>
        </p:spPr>
        <p:txBody>
          <a:bodyPr>
            <a:normAutofit/>
          </a:bodyPr>
          <a:lstStyle/>
          <a:p>
            <a:r>
              <a:rPr lang="en-US" dirty="0" smtClean="0"/>
              <a:t>The Bible not only does NOT teach that salvation is by faith alone but it emphatically denies it.</a:t>
            </a:r>
          </a:p>
          <a:p>
            <a:pPr lvl="1"/>
            <a:r>
              <a:rPr lang="en-US" dirty="0" smtClean="0"/>
              <a:t>James 2:14-26</a:t>
            </a:r>
          </a:p>
          <a:p>
            <a:pPr lvl="1"/>
            <a:r>
              <a:rPr lang="en-US" dirty="0" smtClean="0"/>
              <a:t>Mark 16:16 – “He who believes and ____ will be saved.”</a:t>
            </a:r>
          </a:p>
          <a:p>
            <a:pPr lvl="2"/>
            <a:r>
              <a:rPr lang="en-US" dirty="0" smtClean="0"/>
              <a:t>Whatever goes in the blank is equally as necessary as the believing.  Jesus adds something to faith in this verse, thus, faith alone is not sufficient to save.</a:t>
            </a:r>
          </a:p>
          <a:p>
            <a:pPr lvl="1"/>
            <a:r>
              <a:rPr lang="en-US" dirty="0" smtClean="0"/>
              <a:t>Romans 10:13-14 </a:t>
            </a:r>
          </a:p>
          <a:p>
            <a:pPr lvl="2"/>
            <a:r>
              <a:rPr lang="en-US" dirty="0" smtClean="0"/>
              <a:t>Read the verses backwards — a </a:t>
            </a:r>
            <a:r>
              <a:rPr lang="en-US" u="sng" dirty="0" smtClean="0"/>
              <a:t>preacher</a:t>
            </a:r>
            <a:r>
              <a:rPr lang="en-US" dirty="0" smtClean="0"/>
              <a:t> leads to </a:t>
            </a:r>
            <a:r>
              <a:rPr lang="en-US" u="sng" dirty="0" smtClean="0"/>
              <a:t>hearing </a:t>
            </a:r>
            <a:r>
              <a:rPr lang="en-US" dirty="0" smtClean="0"/>
              <a:t>leads to </a:t>
            </a:r>
            <a:r>
              <a:rPr lang="en-US" u="sng" dirty="0" smtClean="0"/>
              <a:t>believing</a:t>
            </a:r>
            <a:r>
              <a:rPr lang="en-US" dirty="0" smtClean="0"/>
              <a:t> leads to </a:t>
            </a:r>
            <a:r>
              <a:rPr lang="en-US" u="sng" dirty="0" smtClean="0"/>
              <a:t>calling</a:t>
            </a:r>
            <a:r>
              <a:rPr lang="en-US" dirty="0" smtClean="0"/>
              <a:t> leads to being </a:t>
            </a:r>
            <a:r>
              <a:rPr lang="en-US" u="sng" dirty="0" smtClean="0"/>
              <a:t>saved</a:t>
            </a:r>
            <a:r>
              <a:rPr lang="en-US" dirty="0" smtClean="0"/>
              <a:t>.  </a:t>
            </a:r>
          </a:p>
          <a:p>
            <a:pPr lvl="2"/>
            <a:r>
              <a:rPr lang="en-US" dirty="0" smtClean="0"/>
              <a:t>There is something beyond believing necessary for salvation.</a:t>
            </a:r>
          </a:p>
          <a:p>
            <a:pPr lvl="2"/>
            <a:endParaRPr lang="en-US"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anim calcmode="lin" valueType="num">
                                      <p:cBhvr>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500"/>
                            </p:stCondLst>
                            <p:childTnLst>
                              <p:par>
                                <p:cTn id="25" presetID="42" presetClass="entr" presetSubtype="0"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anim calcmode="lin" valueType="num">
                                      <p:cBhvr>
                                        <p:cTn id="2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500"/>
                                        <p:tgtEl>
                                          <p:spTgt spid="3">
                                            <p:txEl>
                                              <p:pRg st="4" end="4"/>
                                            </p:txEl>
                                          </p:spTgt>
                                        </p:tgtEl>
                                      </p:cBhvr>
                                    </p:animEffect>
                                    <p:anim calcmode="lin" valueType="num">
                                      <p:cBhvr>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fade">
                                      <p:cBhvr>
                                        <p:cTn id="41" dur="500"/>
                                        <p:tgtEl>
                                          <p:spTgt spid="3">
                                            <p:txEl>
                                              <p:pRg st="5" end="5"/>
                                            </p:txEl>
                                          </p:spTgt>
                                        </p:tgtEl>
                                      </p:cBhvr>
                                    </p:animEffect>
                                    <p:anim calcmode="lin" valueType="num">
                                      <p:cBhvr>
                                        <p:cTn id="4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3"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
                            </p:stCondLst>
                            <p:childTnLst>
                              <p:par>
                                <p:cTn id="45" presetID="42" presetClass="entr" presetSubtype="0" fill="hold" grpId="0" nodeType="after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500"/>
                                        <p:tgtEl>
                                          <p:spTgt spid="3">
                                            <p:txEl>
                                              <p:pRg st="6" end="6"/>
                                            </p:txEl>
                                          </p:spTgt>
                                        </p:tgtEl>
                                      </p:cBhvr>
                                    </p:animEffect>
                                    <p:anim calcmode="lin" valueType="num">
                                      <p:cBhvr>
                                        <p:cTn id="4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The Teachings of Scripture on Salvation</a:t>
            </a:r>
            <a:endParaRPr lang="en-US" dirty="0"/>
          </a:p>
        </p:txBody>
      </p:sp>
      <p:sp>
        <p:nvSpPr>
          <p:cNvPr id="3" name="Content Placeholder 2"/>
          <p:cNvSpPr>
            <a:spLocks noGrp="1"/>
          </p:cNvSpPr>
          <p:nvPr>
            <p:ph idx="1"/>
          </p:nvPr>
        </p:nvSpPr>
        <p:spPr>
          <a:xfrm>
            <a:off x="228600" y="990600"/>
            <a:ext cx="8915400" cy="5867400"/>
          </a:xfrm>
        </p:spPr>
        <p:txBody>
          <a:bodyPr>
            <a:normAutofit lnSpcReduction="10000"/>
          </a:bodyPr>
          <a:lstStyle/>
          <a:p>
            <a:r>
              <a:rPr lang="en-US" dirty="0" smtClean="0"/>
              <a:t>Look carefully at the Community Church teaching again:</a:t>
            </a:r>
          </a:p>
          <a:p>
            <a:pPr lvl="1"/>
            <a:r>
              <a:rPr lang="en-US" dirty="0" smtClean="0"/>
              <a:t>“We believe that salvation is by faith alone.”</a:t>
            </a:r>
          </a:p>
          <a:p>
            <a:pPr lvl="1"/>
            <a:r>
              <a:rPr lang="en-US" dirty="0" smtClean="0"/>
              <a:t>“Salvation requires repentance…”</a:t>
            </a:r>
          </a:p>
          <a:p>
            <a:r>
              <a:rPr lang="en-US" dirty="0" smtClean="0"/>
              <a:t>Question:	 Is salvation by faith alone?  </a:t>
            </a:r>
            <a:br>
              <a:rPr lang="en-US" dirty="0" smtClean="0"/>
            </a:br>
            <a:r>
              <a:rPr lang="en-US" dirty="0" smtClean="0"/>
              <a:t>		 Or, does salvation require repentance?</a:t>
            </a:r>
          </a:p>
          <a:p>
            <a:pPr lvl="1"/>
            <a:r>
              <a:rPr lang="en-US" dirty="0" smtClean="0"/>
              <a:t>It cannot be both, for the word “alone” excludes any other requirements.  By teaching human doctrine and not taking heed to the teaching of Scripture, they not only contradict the Bible in their teachings but they also end up contradicting themselves.</a:t>
            </a:r>
          </a:p>
          <a:p>
            <a:r>
              <a:rPr lang="en-US" dirty="0" smtClean="0"/>
              <a:t> The Bible teaches that salvation is by faith.  However, it definitely does not teach that salvation is obtained by faith alone.</a:t>
            </a:r>
          </a:p>
          <a:p>
            <a:endParaRPr lang="en-US" dirty="0" smtClean="0"/>
          </a:p>
          <a:p>
            <a:pPr lvl="1"/>
            <a:endParaRPr lang="en-US"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anim calcmode="lin" valueType="num">
                                      <p:cBhvr>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anim calcmode="lin" valueType="num">
                                      <p:cBhvr>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500"/>
                            </p:stCondLst>
                            <p:childTnLst>
                              <p:par>
                                <p:cTn id="30" presetID="42" presetClass="entr" presetSubtype="0" fill="hold" grpId="0"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anim calcmode="lin" valueType="num">
                                      <p:cBhvr>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42" presetClass="entr" presetSubtype="0" fill="hold" grpId="0" nodeType="after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500"/>
                                        <p:tgtEl>
                                          <p:spTgt spid="3">
                                            <p:txEl>
                                              <p:pRg st="5" end="5"/>
                                            </p:txEl>
                                          </p:spTgt>
                                        </p:tgtEl>
                                      </p:cBhvr>
                                    </p:animEffect>
                                    <p:anim calcmode="lin" valueType="num">
                                      <p:cBhvr>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This Class Is NOT Intended to Do</a:t>
            </a:r>
            <a:endParaRPr lang="en-US" dirty="0"/>
          </a:p>
        </p:txBody>
      </p:sp>
      <p:sp>
        <p:nvSpPr>
          <p:cNvPr id="3" name="Content Placeholder 2"/>
          <p:cNvSpPr>
            <a:spLocks noGrp="1"/>
          </p:cNvSpPr>
          <p:nvPr>
            <p:ph idx="1"/>
          </p:nvPr>
        </p:nvSpPr>
        <p:spPr/>
        <p:txBody>
          <a:bodyPr/>
          <a:lstStyle/>
          <a:p>
            <a:r>
              <a:rPr lang="en-US" dirty="0" smtClean="0"/>
              <a:t>Not to be unkind</a:t>
            </a:r>
          </a:p>
          <a:p>
            <a:r>
              <a:rPr lang="en-US" dirty="0" smtClean="0"/>
              <a:t>Not to present a haughty, un-</a:t>
            </a:r>
            <a:r>
              <a:rPr lang="en-US" dirty="0" err="1" smtClean="0"/>
              <a:t>Christlike</a:t>
            </a:r>
            <a:r>
              <a:rPr lang="en-US" dirty="0" smtClean="0"/>
              <a:t> spirit</a:t>
            </a:r>
          </a:p>
          <a:p>
            <a:r>
              <a:rPr lang="en-US" dirty="0" smtClean="0"/>
              <a:t>Not to attack Community Churches (in general)</a:t>
            </a:r>
          </a:p>
          <a:p>
            <a:r>
              <a:rPr lang="en-US" dirty="0" smtClean="0"/>
              <a:t>Not to attack a particular Community Church</a:t>
            </a:r>
          </a:p>
          <a:p>
            <a:r>
              <a:rPr lang="en-US" dirty="0" smtClean="0"/>
              <a:t>Not to treat them unjustly in any way</a:t>
            </a:r>
          </a:p>
          <a:p>
            <a:r>
              <a:rPr lang="en-US" dirty="0" smtClean="0"/>
              <a:t>Not to misrepresent them in any way</a:t>
            </a:r>
          </a:p>
          <a:p>
            <a:r>
              <a:rPr lang="en-US" dirty="0" smtClean="0"/>
              <a:t>Not to ridicule or belittle any person or organization</a:t>
            </a:r>
          </a:p>
          <a:p>
            <a:r>
              <a:rPr lang="en-US" dirty="0" smtClean="0"/>
              <a:t>Not to say, “We’re so much better than you”</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anim calcmode="lin" valueType="num">
                                      <p:cBhvr>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anim calcmode="lin" valueType="num">
                                      <p:cBhvr>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anim calcmode="lin" valueType="num">
                                      <p:cBhvr>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anim calcmode="lin" valueType="num">
                                      <p:cBhvr>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500"/>
                                        <p:tgtEl>
                                          <p:spTgt spid="3">
                                            <p:txEl>
                                              <p:pRg st="6" end="6"/>
                                            </p:txEl>
                                          </p:spTgt>
                                        </p:tgtEl>
                                      </p:cBhvr>
                                    </p:animEffect>
                                    <p:anim calcmode="lin" valueType="num">
                                      <p:cBhvr>
                                        <p:cTn id="4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grpId="0" nodeType="after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500"/>
                                        <p:tgtEl>
                                          <p:spTgt spid="3">
                                            <p:txEl>
                                              <p:pRg st="7" end="7"/>
                                            </p:txEl>
                                          </p:spTgt>
                                        </p:tgtEl>
                                      </p:cBhvr>
                                    </p:animEffect>
                                    <p:anim calcmode="lin" valueType="num">
                                      <p:cBhvr>
                                        <p:cTn id="5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This Class Is Intended to Do</a:t>
            </a:r>
            <a:endParaRPr lang="en-US" dirty="0"/>
          </a:p>
        </p:txBody>
      </p:sp>
      <p:sp>
        <p:nvSpPr>
          <p:cNvPr id="3" name="Content Placeholder 2"/>
          <p:cNvSpPr>
            <a:spLocks noGrp="1"/>
          </p:cNvSpPr>
          <p:nvPr>
            <p:ph idx="1"/>
          </p:nvPr>
        </p:nvSpPr>
        <p:spPr>
          <a:xfrm>
            <a:off x="228600" y="990600"/>
            <a:ext cx="8915400" cy="5867400"/>
          </a:xfrm>
        </p:spPr>
        <p:txBody>
          <a:bodyPr>
            <a:normAutofit lnSpcReduction="10000"/>
          </a:bodyPr>
          <a:lstStyle/>
          <a:p>
            <a:r>
              <a:rPr lang="en-US" sz="2500" dirty="0" smtClean="0"/>
              <a:t>To follow the soul-saving instructions of the Lord:</a:t>
            </a:r>
          </a:p>
          <a:p>
            <a:pPr lvl="1"/>
            <a:r>
              <a:rPr lang="en-US" sz="2200" dirty="0" smtClean="0"/>
              <a:t>“Beloved, do not believe every spirit, but test the spirits, whether they are of God…” (1 John 4:1; cf. 1 Thess. 5:21)</a:t>
            </a:r>
          </a:p>
          <a:p>
            <a:r>
              <a:rPr lang="en-US" sz="2500" dirty="0" smtClean="0"/>
              <a:t>To follow the highly-praised example of the </a:t>
            </a:r>
            <a:r>
              <a:rPr lang="en-US" sz="2500" dirty="0" err="1" smtClean="0"/>
              <a:t>Bereans</a:t>
            </a:r>
            <a:r>
              <a:rPr lang="en-US" sz="2500" dirty="0" smtClean="0"/>
              <a:t>:</a:t>
            </a:r>
          </a:p>
          <a:p>
            <a:pPr lvl="1"/>
            <a:r>
              <a:rPr lang="en-US" sz="2200" dirty="0" smtClean="0"/>
              <a:t>“…They received the word with all readiness, and searched the Scriptures daily to find out whether these things were so” (Acts 17:11).</a:t>
            </a:r>
          </a:p>
          <a:p>
            <a:r>
              <a:rPr lang="en-US" sz="2500" dirty="0" smtClean="0"/>
              <a:t>To fairly examine the teachings of a popular religious movement in light of the teachings of Scripture, by presenting their teachings in their own words and comparing them with God’s teachings in His own Words</a:t>
            </a:r>
          </a:p>
          <a:p>
            <a:pPr lvl="1"/>
            <a:r>
              <a:rPr lang="en-US" sz="2200" dirty="0" smtClean="0"/>
              <a:t>Psa. 119:105, 130; John 3:19-21; 2 Cor. 4:4-6; Eph. 5:13; 2 Pet. 1:19</a:t>
            </a:r>
          </a:p>
          <a:p>
            <a:r>
              <a:rPr lang="en-US" sz="2500" dirty="0" smtClean="0"/>
              <a:t>To examine whether we are in “the faith”/“the truth” (2 Cor. 13:5-7), as there is only “one faith” (Eph. 4:4-6)</a:t>
            </a:r>
          </a:p>
          <a:p>
            <a:r>
              <a:rPr lang="en-US" sz="2500" dirty="0" smtClean="0"/>
              <a:t>To sharpen our knowledge, inform our hearts and fortify our faith in the faith of the gospel (2 Pet. 3:15; Jude 3; Prov. 3:5-6)</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anim calcmode="lin" valueType="num">
                                      <p:cBhvr>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anim calcmode="lin" valueType="num">
                                      <p:cBhvr>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anim calcmode="lin" valueType="num">
                                      <p:cBhvr>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anim calcmode="lin" valueType="num">
                                      <p:cBhvr>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500"/>
                                        <p:tgtEl>
                                          <p:spTgt spid="3">
                                            <p:txEl>
                                              <p:pRg st="6" end="6"/>
                                            </p:txEl>
                                          </p:spTgt>
                                        </p:tgtEl>
                                      </p:cBhvr>
                                    </p:animEffect>
                                    <p:anim calcmode="lin" valueType="num">
                                      <p:cBhvr>
                                        <p:cTn id="4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grpId="0" nodeType="after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500"/>
                                        <p:tgtEl>
                                          <p:spTgt spid="3">
                                            <p:txEl>
                                              <p:pRg st="7" end="7"/>
                                            </p:txEl>
                                          </p:spTgt>
                                        </p:tgtEl>
                                      </p:cBhvr>
                                    </p:animEffect>
                                    <p:anim calcmode="lin" valueType="num">
                                      <p:cBhvr>
                                        <p:cTn id="5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0099"/>
          </a:solidFill>
        </p:spPr>
        <p:txBody>
          <a:bodyPr/>
          <a:lstStyle/>
          <a:p>
            <a:r>
              <a:rPr lang="en-US" dirty="0" smtClean="0"/>
              <a:t>What they teach about </a:t>
            </a:r>
            <a:r>
              <a:rPr lang="en-US" u="sng" dirty="0" smtClean="0"/>
              <a:t>SALVATION</a:t>
            </a:r>
            <a:endParaRPr lang="en-US" u="sng" dirty="0"/>
          </a:p>
        </p:txBody>
      </p:sp>
      <p:sp>
        <p:nvSpPr>
          <p:cNvPr id="3" name="Content Placeholder 2"/>
          <p:cNvSpPr>
            <a:spLocks noGrp="1"/>
          </p:cNvSpPr>
          <p:nvPr>
            <p:ph idx="1"/>
          </p:nvPr>
        </p:nvSpPr>
        <p:spPr>
          <a:xfrm>
            <a:off x="228600" y="1752600"/>
            <a:ext cx="8763000" cy="5105400"/>
          </a:xfrm>
        </p:spPr>
        <p:txBody>
          <a:bodyPr>
            <a:normAutofit/>
          </a:bodyPr>
          <a:lstStyle/>
          <a:p>
            <a:r>
              <a:rPr lang="en-US" dirty="0" smtClean="0"/>
              <a:t>“Each person can receive salvation by repentance and faith.”</a:t>
            </a:r>
          </a:p>
          <a:p>
            <a:pPr lvl="1"/>
            <a:r>
              <a:rPr lang="en-US" b="0" dirty="0" smtClean="0"/>
              <a:t>(http://www.willowcreek.org/aboutwillow/what-willow-believes)</a:t>
            </a:r>
          </a:p>
          <a:p>
            <a:r>
              <a:rPr lang="en-US" dirty="0" smtClean="0"/>
              <a:t>“Salvation only comes through Jesus Christ as each person recognizes his or her sinfulness and receives forgiveness and eternal life through Jesus Christ as their personal Lord and Savior.” </a:t>
            </a:r>
          </a:p>
          <a:p>
            <a:pPr lvl="1"/>
            <a:r>
              <a:rPr lang="en-US" b="0" dirty="0" smtClean="0"/>
              <a:t>(http://www.willowcreek.org/crystallake/belong/child-dedication)</a:t>
            </a:r>
          </a:p>
          <a:p>
            <a:endParaRPr lang="en-US" dirty="0" smtClean="0"/>
          </a:p>
          <a:p>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anim calcmode="lin" valueType="num">
                                      <p:cBhvr>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anim calcmode="lin" valueType="num">
                                      <p:cBhvr>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0099"/>
          </a:solidFill>
        </p:spPr>
        <p:txBody>
          <a:bodyPr/>
          <a:lstStyle/>
          <a:p>
            <a:r>
              <a:rPr lang="en-US" dirty="0" smtClean="0"/>
              <a:t>What they teach about </a:t>
            </a:r>
            <a:r>
              <a:rPr lang="en-US" u="sng" dirty="0" smtClean="0"/>
              <a:t>SALVATION</a:t>
            </a:r>
            <a:endParaRPr lang="en-US" u="sng" dirty="0"/>
          </a:p>
        </p:txBody>
      </p:sp>
      <p:sp>
        <p:nvSpPr>
          <p:cNvPr id="3" name="Content Placeholder 2"/>
          <p:cNvSpPr>
            <a:spLocks noGrp="1"/>
          </p:cNvSpPr>
          <p:nvPr>
            <p:ph idx="1"/>
          </p:nvPr>
        </p:nvSpPr>
        <p:spPr/>
        <p:txBody>
          <a:bodyPr>
            <a:normAutofit/>
          </a:bodyPr>
          <a:lstStyle/>
          <a:p>
            <a:r>
              <a:rPr lang="en-US" dirty="0" smtClean="0"/>
              <a:t>“Pray to Receive Jesus</a:t>
            </a:r>
          </a:p>
          <a:p>
            <a:pPr lvl="1"/>
            <a:r>
              <a:rPr lang="en-US" dirty="0" smtClean="0"/>
              <a:t>“Ask Jesus to forgive you for your wrongs (sins).</a:t>
            </a:r>
          </a:p>
          <a:p>
            <a:pPr lvl="1"/>
            <a:r>
              <a:rPr lang="en-US" dirty="0" smtClean="0"/>
              <a:t>“Trust in Jesus for paying the price for your sin.</a:t>
            </a:r>
          </a:p>
          <a:p>
            <a:pPr lvl="1"/>
            <a:r>
              <a:rPr lang="en-US" dirty="0" smtClean="0"/>
              <a:t>“Turn and follow Jesus.</a:t>
            </a:r>
          </a:p>
          <a:p>
            <a:pPr lvl="1"/>
            <a:r>
              <a:rPr lang="en-US" dirty="0" smtClean="0"/>
              <a:t>“Receive Jesus to be your Savior and Lord [the one who forgives you and you will follow]. Thank Him!”</a:t>
            </a:r>
          </a:p>
          <a:p>
            <a:pPr lvl="2"/>
            <a:r>
              <a:rPr lang="en-US" b="0" dirty="0" smtClean="0"/>
              <a:t>(http://media.willowcreek.org/wp-content/files_mf/knowingandenjoying_wk4_handout.pdf)</a:t>
            </a:r>
          </a:p>
          <a:p>
            <a:endParaRPr lang="en-US" dirty="0" smtClean="0"/>
          </a:p>
          <a:p>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anim calcmode="lin" valueType="num">
                                      <p:cBhvr>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anim calcmode="lin" valueType="num">
                                      <p:cBhvr>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anim calcmode="lin" valueType="num">
                                      <p:cBhvr>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anim calcmode="lin" valueType="num">
                                      <p:cBhvr>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0099"/>
          </a:solidFill>
        </p:spPr>
        <p:txBody>
          <a:bodyPr/>
          <a:lstStyle/>
          <a:p>
            <a:r>
              <a:rPr lang="en-US" dirty="0" smtClean="0"/>
              <a:t>What they teach about </a:t>
            </a:r>
            <a:r>
              <a:rPr lang="en-US" u="sng" dirty="0" smtClean="0"/>
              <a:t>SALVATION</a:t>
            </a:r>
            <a:endParaRPr lang="en-US" dirty="0"/>
          </a:p>
        </p:txBody>
      </p:sp>
      <p:sp>
        <p:nvSpPr>
          <p:cNvPr id="3" name="Content Placeholder 2"/>
          <p:cNvSpPr>
            <a:spLocks noGrp="1"/>
          </p:cNvSpPr>
          <p:nvPr>
            <p:ph idx="1"/>
          </p:nvPr>
        </p:nvSpPr>
        <p:spPr/>
        <p:txBody>
          <a:bodyPr/>
          <a:lstStyle/>
          <a:p>
            <a:r>
              <a:rPr lang="en-US" dirty="0" smtClean="0"/>
              <a:t>“Only by trusting in Jesus Christ as God’s offer of forgiveness can man be saved from sin’s penalty. Eternal life begins the moment one receives Jesus Christ into his life by faith…[Declare] that you have accepted Jesus Christ as your personal Savior.”</a:t>
            </a:r>
          </a:p>
          <a:p>
            <a:pPr lvl="1"/>
            <a:r>
              <a:rPr lang="en-US" b="0" dirty="0" smtClean="0"/>
              <a:t>(http://www.saddleback.com/aboutsaddleback/whatwebelieve/)</a:t>
            </a:r>
          </a:p>
          <a:p>
            <a:r>
              <a:rPr lang="en-US" dirty="0" smtClean="0"/>
              <a:t>“You need to have accepted Jesus Christ as your Lord and Savior.”</a:t>
            </a:r>
          </a:p>
          <a:p>
            <a:pPr lvl="1"/>
            <a:r>
              <a:rPr lang="en-US" b="0" dirty="0" smtClean="0"/>
              <a:t>(http://www.saddleback.com/lakeforest/adults/</a:t>
            </a:r>
            <a:br>
              <a:rPr lang="en-US" b="0" dirty="0" smtClean="0"/>
            </a:br>
            <a:r>
              <a:rPr lang="en-US" b="0" dirty="0" err="1" smtClean="0"/>
              <a:t>smallgrouplife</a:t>
            </a:r>
            <a:r>
              <a:rPr lang="en-US" b="0" dirty="0" smtClean="0"/>
              <a:t>/</a:t>
            </a:r>
            <a:r>
              <a:rPr lang="en-US" b="0" dirty="0" err="1" smtClean="0"/>
              <a:t>faq</a:t>
            </a:r>
            <a:r>
              <a:rPr lang="en-US" b="0" dirty="0" smtClean="0"/>
              <a:t>/)</a:t>
            </a:r>
          </a:p>
          <a:p>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anim calcmode="lin" valueType="num">
                                      <p:cBhvr>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anim calcmode="lin" valueType="num">
                                      <p:cBhvr>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0099"/>
          </a:solidFill>
        </p:spPr>
        <p:txBody>
          <a:bodyPr/>
          <a:lstStyle/>
          <a:p>
            <a:r>
              <a:rPr lang="en-US" dirty="0" smtClean="0"/>
              <a:t>What they teach about </a:t>
            </a:r>
            <a:r>
              <a:rPr lang="en-US" u="sng" dirty="0" smtClean="0"/>
              <a:t>SALVATION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“If you have not yet accepted Christ into your heart as your personal savior, this could be what is causing your engine to stall. If so, then let’s pray now. “</a:t>
            </a:r>
          </a:p>
          <a:p>
            <a:pPr lvl="1"/>
            <a:r>
              <a:rPr lang="en-US" dirty="0" smtClean="0"/>
              <a:t>“Dear Lord, I want to walk beside you and know you as others do. I want you to reside in my heart and soul and keep my spiritual tank full of your love and forgiveness. Please come into my heart now and wipe away the sins of my past. Forgive me for not being a good example of who you are and thank you for taking me into your kingdom. I want to remain on full in your word and not waste the precious fuel for life you have given me for free. Thank you Lord. Amen.”</a:t>
            </a:r>
          </a:p>
          <a:p>
            <a:pPr lvl="2"/>
            <a:r>
              <a:rPr lang="en-US" b="0" dirty="0" smtClean="0"/>
              <a:t>(http://www.saddleback.com/story/6085.html)</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anim calcmode="lin" valueType="num">
                                      <p:cBhvr>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0099"/>
          </a:solidFill>
        </p:spPr>
        <p:txBody>
          <a:bodyPr/>
          <a:lstStyle/>
          <a:p>
            <a:r>
              <a:rPr lang="en-US" dirty="0" smtClean="0"/>
              <a:t>What they teach about </a:t>
            </a:r>
            <a:r>
              <a:rPr lang="en-US" u="sng" dirty="0" smtClean="0"/>
              <a:t>SALVATION</a:t>
            </a:r>
            <a:endParaRPr lang="en-US" dirty="0"/>
          </a:p>
        </p:txBody>
      </p:sp>
      <p:sp>
        <p:nvSpPr>
          <p:cNvPr id="3" name="Content Placeholder 2"/>
          <p:cNvSpPr>
            <a:spLocks noGrp="1"/>
          </p:cNvSpPr>
          <p:nvPr>
            <p:ph idx="1"/>
          </p:nvPr>
        </p:nvSpPr>
        <p:spPr>
          <a:xfrm>
            <a:off x="228600" y="1752600"/>
            <a:ext cx="8915400" cy="5105400"/>
          </a:xfrm>
        </p:spPr>
        <p:txBody>
          <a:bodyPr>
            <a:normAutofit fontScale="85000" lnSpcReduction="20000"/>
          </a:bodyPr>
          <a:lstStyle/>
          <a:p>
            <a:pPr>
              <a:lnSpc>
                <a:spcPct val="105000"/>
              </a:lnSpc>
            </a:pPr>
            <a:r>
              <a:rPr lang="en-US" dirty="0" smtClean="0"/>
              <a:t>“We believe that salvation is found by placing our faith in what Jesus did for us on the cross.”</a:t>
            </a:r>
          </a:p>
          <a:p>
            <a:pPr lvl="1">
              <a:lnSpc>
                <a:spcPct val="105000"/>
              </a:lnSpc>
            </a:pPr>
            <a:r>
              <a:rPr lang="en-US" sz="2400" b="0" dirty="0" smtClean="0"/>
              <a:t>(http://www.lakewood.cc/pages/new-here/what-we-believe.aspx)</a:t>
            </a:r>
          </a:p>
          <a:p>
            <a:pPr>
              <a:lnSpc>
                <a:spcPct val="105000"/>
              </a:lnSpc>
            </a:pPr>
            <a:r>
              <a:rPr lang="en-US" dirty="0" smtClean="0"/>
              <a:t>“In order to receive salvation, a person must be of an age where they understand what salvation is and, as an act of their own will, pray to receive Jesus Christ as their Lord and Savior. We believe the minimum age for this is five.”</a:t>
            </a:r>
          </a:p>
          <a:p>
            <a:pPr lvl="1">
              <a:lnSpc>
                <a:spcPct val="105000"/>
              </a:lnSpc>
            </a:pPr>
            <a:r>
              <a:rPr lang="en-US" sz="2400" b="0" dirty="0" smtClean="0"/>
              <a:t>(http://www.lakewood.cc/Downloads/PDF/NewHere_WhatWeBelieve_WaterBaptism.pdf)</a:t>
            </a:r>
          </a:p>
          <a:p>
            <a:pPr>
              <a:lnSpc>
                <a:spcPct val="105000"/>
              </a:lnSpc>
            </a:pPr>
            <a:r>
              <a:rPr lang="en-US" dirty="0" smtClean="0"/>
              <a:t>“When we receive Jesus as our Lord and Savior, we can celebrate our salvation.”</a:t>
            </a:r>
          </a:p>
          <a:p>
            <a:pPr lvl="1">
              <a:lnSpc>
                <a:spcPct val="105000"/>
              </a:lnSpc>
            </a:pPr>
            <a:r>
              <a:rPr lang="en-US" sz="2400" b="0" dirty="0" smtClean="0"/>
              <a:t>(http://www.lakewood.cc/pages/ministries/BlogDetail.aspx?bid=415)</a:t>
            </a:r>
          </a:p>
          <a:p>
            <a:pPr>
              <a:lnSpc>
                <a:spcPct val="105000"/>
              </a:lnSpc>
            </a:pPr>
            <a:r>
              <a:rPr lang="en-US" dirty="0" smtClean="0"/>
              <a:t>“Jesus wants to have a personal relationship with us. All we have to do is receive it by faith, and come to Him just the way we are.”</a:t>
            </a:r>
          </a:p>
          <a:p>
            <a:pPr lvl="1">
              <a:lnSpc>
                <a:spcPct val="105000"/>
              </a:lnSpc>
            </a:pPr>
            <a:r>
              <a:rPr lang="en-US" sz="2400" b="0" dirty="0" smtClean="0"/>
              <a:t>(http://www.lakewood.cc/pages/pathway/jesus.aspx)</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anim calcmode="lin" valueType="num">
                                      <p:cBhvr>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anim calcmode="lin" valueType="num">
                                      <p:cBhvr>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anim calcmode="lin" valueType="num">
                                      <p:cBhvr>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anim calcmode="lin" valueType="num">
                                      <p:cBhvr>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500"/>
                                        <p:tgtEl>
                                          <p:spTgt spid="3">
                                            <p:txEl>
                                              <p:pRg st="6" end="6"/>
                                            </p:txEl>
                                          </p:spTgt>
                                        </p:tgtEl>
                                      </p:cBhvr>
                                    </p:animEffect>
                                    <p:anim calcmode="lin" valueType="num">
                                      <p:cBhvr>
                                        <p:cTn id="4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grpId="0" nodeType="after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500"/>
                                        <p:tgtEl>
                                          <p:spTgt spid="3">
                                            <p:txEl>
                                              <p:pRg st="7" end="7"/>
                                            </p:txEl>
                                          </p:spTgt>
                                        </p:tgtEl>
                                      </p:cBhvr>
                                    </p:animEffect>
                                    <p:anim calcmode="lin" valueType="num">
                                      <p:cBhvr>
                                        <p:cTn id="5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0099"/>
          </a:solidFill>
        </p:spPr>
        <p:txBody>
          <a:bodyPr/>
          <a:lstStyle/>
          <a:p>
            <a:r>
              <a:rPr lang="en-US" dirty="0" smtClean="0"/>
              <a:t>What they teach about </a:t>
            </a:r>
            <a:r>
              <a:rPr lang="en-US" u="sng" dirty="0" smtClean="0"/>
              <a:t>SALVATION</a:t>
            </a:r>
            <a:endParaRPr lang="en-US" dirty="0"/>
          </a:p>
        </p:txBody>
      </p:sp>
      <p:sp>
        <p:nvSpPr>
          <p:cNvPr id="3" name="Content Placeholder 2"/>
          <p:cNvSpPr>
            <a:spLocks noGrp="1"/>
          </p:cNvSpPr>
          <p:nvPr>
            <p:ph idx="1"/>
          </p:nvPr>
        </p:nvSpPr>
        <p:spPr/>
        <p:txBody>
          <a:bodyPr/>
          <a:lstStyle/>
          <a:p>
            <a:r>
              <a:rPr lang="en-US" dirty="0" smtClean="0"/>
              <a:t>“Salvation is by grace, a gift of God apart from works. </a:t>
            </a:r>
            <a:r>
              <a:rPr lang="en-US" u="sng" dirty="0" smtClean="0"/>
              <a:t>Salvation requires repentance</a:t>
            </a:r>
            <a:r>
              <a:rPr lang="en-US" dirty="0" smtClean="0"/>
              <a:t>, a turning away from one’s own way to God's way. Salvation is through personal faith in the Lord Jesus Christ and all who receive Him are born again, regenerated by the Holy Spirit, and become the children of God. We will manifest true salvation by a changed life.”</a:t>
            </a:r>
          </a:p>
          <a:p>
            <a:pPr lvl="1"/>
            <a:r>
              <a:rPr lang="en-US" b="0" dirty="0" smtClean="0"/>
              <a:t>(http://gochristfellowship.com/about-us/new-here/core-beliefs/)</a:t>
            </a:r>
          </a:p>
          <a:p>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anim calcmode="lin" valueType="num">
                                      <p:cBhvr>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696</TotalTime>
  <Words>1066</Words>
  <Application>Microsoft Office PowerPoint</Application>
  <PresentationFormat>On-screen Show (4:3)</PresentationFormat>
  <Paragraphs>75</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Slide 1</vt:lpstr>
      <vt:lpstr>What This Class Is NOT Intended to Do</vt:lpstr>
      <vt:lpstr>What This Class Is Intended to Do</vt:lpstr>
      <vt:lpstr>What they teach about SALVATION</vt:lpstr>
      <vt:lpstr>What they teach about SALVATION</vt:lpstr>
      <vt:lpstr>What they teach about SALVATION</vt:lpstr>
      <vt:lpstr>What they teach about SALVATION</vt:lpstr>
      <vt:lpstr>What they teach about SALVATION</vt:lpstr>
      <vt:lpstr>What they teach about SALVATION</vt:lpstr>
      <vt:lpstr>What they teach about SALVATION</vt:lpstr>
      <vt:lpstr>What they teach about SALVATION</vt:lpstr>
      <vt:lpstr>The Teachings of Scripture on Salvation</vt:lpstr>
      <vt:lpstr>The Teachings of Scripture on Salvation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dc:creator>
  <cp:lastModifiedBy>soundshack</cp:lastModifiedBy>
  <cp:revision>29</cp:revision>
  <dcterms:created xsi:type="dcterms:W3CDTF">2012-07-04T13:42:53Z</dcterms:created>
  <dcterms:modified xsi:type="dcterms:W3CDTF">2012-07-19T00:11:44Z</dcterms:modified>
</cp:coreProperties>
</file>