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69" r:id="rId5"/>
    <p:sldId id="270" r:id="rId6"/>
    <p:sldId id="271" r:id="rId7"/>
    <p:sldId id="273" r:id="rId8"/>
    <p:sldId id="275" r:id="rId9"/>
    <p:sldId id="276" r:id="rId10"/>
    <p:sldId id="286" r:id="rId11"/>
    <p:sldId id="272" r:id="rId12"/>
    <p:sldId id="274" r:id="rId13"/>
    <p:sldId id="277" r:id="rId14"/>
    <p:sldId id="278" r:id="rId15"/>
    <p:sldId id="279" r:id="rId16"/>
    <p:sldId id="280" r:id="rId17"/>
    <p:sldId id="283" r:id="rId18"/>
    <p:sldId id="281" r:id="rId19"/>
    <p:sldId id="282" r:id="rId20"/>
    <p:sldId id="28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4" name="Picture 2" descr="\\pblfpr\users\David\_Graphics\Lesson-Event PPT Graphics\Community Churches in Light of Scripture.jpg"/>
          <p:cNvPicPr>
            <a:picLocks noChangeAspect="1" noChangeArrowheads="1"/>
          </p:cNvPicPr>
          <p:nvPr userDrawn="1"/>
        </p:nvPicPr>
        <p:blipFill>
          <a:blip r:embed="rId2" cstate="print"/>
          <a:srcRect/>
          <a:stretch>
            <a:fillRect/>
          </a:stretch>
        </p:blipFill>
        <p:spPr bwMode="auto">
          <a:xfrm>
            <a:off x="0" y="0"/>
            <a:ext cx="9144000" cy="686274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C008C-323D-493E-8365-5A0B6C60CDB3}" type="datetimeFigureOut">
              <a:rPr lang="en-US" smtClean="0"/>
              <a:pPr/>
              <a:t>7/11/2012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pblfpr\users\David\_Graphics\Bibles\bible6.jpg"/>
          <p:cNvPicPr>
            <a:picLocks noChangeAspect="1" noChangeArrowheads="1"/>
          </p:cNvPicPr>
          <p:nvPr userDrawn="1"/>
        </p:nvPicPr>
        <p:blipFill>
          <a:blip r:embed="rId2" cstate="print">
            <a:lum bright="45000" contrast="-45000"/>
          </a:blip>
          <a:srcRect l="1573" r="404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6200" y="76200"/>
            <a:ext cx="8991600" cy="914400"/>
          </a:xfrm>
        </p:spPr>
        <p:txBody>
          <a:bodyPr/>
          <a:lstStyle>
            <a:lvl1pPr>
              <a:defRPr b="1">
                <a:solidFill>
                  <a:srgbClr val="000099"/>
                </a:solidFill>
                <a:effectLst>
                  <a:outerShdw blurRad="50800" dist="50800" dir="2700000" algn="ctr" rotWithShape="0">
                    <a:schemeClr val="bg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5867400"/>
          </a:xfrm>
        </p:spPr>
        <p:txBody>
          <a:bodyPr/>
          <a:lstStyle>
            <a:lvl1pPr>
              <a:defRPr sz="2800" b="1"/>
            </a:lvl1pPr>
            <a:lvl2pPr>
              <a:defRPr b="1">
                <a:solidFill>
                  <a:srgbClr val="000099"/>
                </a:solidFill>
              </a:defRPr>
            </a:lvl2pPr>
            <a:lvl3pPr>
              <a:defRPr b="1">
                <a:solidFill>
                  <a:srgbClr val="A20000"/>
                </a:solidFill>
              </a:defRPr>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pblfpr\users\David\_Graphics\Lesson-Event PPT Graphics\Community Church.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228600" y="76200"/>
            <a:ext cx="8686800" cy="914400"/>
          </a:xfrm>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686800" cy="5867400"/>
          </a:xfrm>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26" name="Picture 2" descr="\\pblfpr\users\David\_Graphics\Willow Creek Worship.jpg"/>
          <p:cNvPicPr>
            <a:picLocks noChangeAspect="1" noChangeArrowheads="1"/>
          </p:cNvPicPr>
          <p:nvPr userDrawn="1"/>
        </p:nvPicPr>
        <p:blipFill>
          <a:blip r:embed="rId2" cstate="print"/>
          <a:srcRect r="28676"/>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838200"/>
          </a:xfrm>
          <a:solidFill>
            <a:schemeClr val="tx1">
              <a:alpha val="51000"/>
            </a:schemeClr>
          </a:solidFill>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867400"/>
          </a:xfrm>
          <a:solidFill>
            <a:schemeClr val="tx1">
              <a:alpha val="78000"/>
            </a:schemeClr>
          </a:solid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2050" name="Picture 2" descr="\\pblfpr\users\David\_Graphics\saddleback-church-overdrive-insid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838200"/>
          </a:xfrm>
          <a:noFill/>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867400"/>
          </a:xfrm>
          <a:solidFill>
            <a:schemeClr val="tx1">
              <a:alpha val="78000"/>
            </a:schemeClr>
          </a:solid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C008C-323D-493E-8365-5A0B6C60CDB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C008C-323D-493E-8365-5A0B6C60CDB3}" type="datetimeFigureOut">
              <a:rPr lang="en-US" smtClean="0"/>
              <a:pPr/>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C008C-323D-493E-8365-5A0B6C60CDB3}" type="datetimeFigureOut">
              <a:rPr lang="en-US" smtClean="0"/>
              <a:pPr/>
              <a:t>7/11/2012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C008C-323D-493E-8365-5A0B6C60CDB3}" type="datetimeFigureOut">
              <a:rPr lang="en-US" smtClean="0"/>
              <a:pPr/>
              <a:t>7/11/2012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C008C-323D-493E-8365-5A0B6C60CDB3}" type="datetimeFigureOut">
              <a:rPr lang="en-US" smtClean="0"/>
              <a:pPr/>
              <a:t>7/11/2012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179FB-978B-482F-9BF0-53CE45E332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027003"/>
            <a:ext cx="7162800" cy="830997"/>
          </a:xfrm>
          <a:prstGeom prst="rect">
            <a:avLst/>
          </a:prstGeom>
          <a:noFill/>
        </p:spPr>
        <p:txBody>
          <a:bodyPr wrap="square" rtlCol="0">
            <a:spAutoFit/>
          </a:bodyPr>
          <a:lstStyle/>
          <a:p>
            <a:r>
              <a:rPr lang="en-US" sz="2000" b="1" i="1" u="sng" dirty="0" smtClean="0">
                <a:solidFill>
                  <a:schemeClr val="bg1"/>
                </a:solidFill>
                <a:effectLst>
                  <a:outerShdw blurRad="50800" dist="50800" dir="2700000" algn="ctr" rotWithShape="0">
                    <a:schemeClr val="tx1"/>
                  </a:outerShdw>
                </a:effectLst>
                <a:latin typeface="Futura Lt BT" pitchFamily="34" charset="0"/>
              </a:rPr>
              <a:t>Lesson </a:t>
            </a:r>
            <a:r>
              <a:rPr lang="en-US" sz="2000" b="1" i="1" u="sng" dirty="0" smtClean="0">
                <a:solidFill>
                  <a:schemeClr val="bg1"/>
                </a:solidFill>
                <a:effectLst>
                  <a:outerShdw blurRad="50800" dist="50800" dir="2700000" algn="ctr" rotWithShape="0">
                    <a:schemeClr val="tx1"/>
                  </a:outerShdw>
                </a:effectLst>
                <a:latin typeface="Futura Lt BT" pitchFamily="34" charset="0"/>
              </a:rPr>
              <a:t>2</a:t>
            </a:r>
            <a:r>
              <a:rPr lang="en-US" sz="2000" b="1" i="1" dirty="0" smtClean="0">
                <a:solidFill>
                  <a:schemeClr val="bg1"/>
                </a:solidFill>
                <a:effectLst>
                  <a:outerShdw blurRad="50800" dist="50800" dir="2700000" algn="ctr" rotWithShape="0">
                    <a:schemeClr val="tx1"/>
                  </a:outerShdw>
                </a:effectLst>
                <a:latin typeface="Futura Lt BT" pitchFamily="34" charset="0"/>
              </a:rPr>
              <a:t>:</a:t>
            </a:r>
            <a:endParaRPr lang="en-US" sz="2000" b="1" i="1" dirty="0" smtClean="0">
              <a:solidFill>
                <a:schemeClr val="bg1"/>
              </a:solidFill>
              <a:effectLst>
                <a:outerShdw blurRad="50800" dist="50800" dir="2700000" algn="ctr" rotWithShape="0">
                  <a:schemeClr val="tx1"/>
                </a:outerShdw>
              </a:effectLst>
              <a:latin typeface="Futura Lt BT" pitchFamily="34" charset="0"/>
            </a:endParaRPr>
          </a:p>
          <a:p>
            <a:r>
              <a:rPr lang="en-US" sz="2800" i="1" dirty="0" smtClean="0">
                <a:solidFill>
                  <a:schemeClr val="bg1"/>
                </a:solidFill>
                <a:effectLst>
                  <a:outerShdw blurRad="50800" dist="50800" dir="2700000" algn="ctr" rotWithShape="0">
                    <a:schemeClr val="tx1"/>
                  </a:outerShdw>
                </a:effectLst>
                <a:latin typeface="Futura Md BT" pitchFamily="34" charset="0"/>
              </a:rPr>
              <a:t>Their Origin:  How They Got Started</a:t>
            </a:r>
            <a:endParaRPr lang="en-US" sz="2800" i="1" dirty="0">
              <a:solidFill>
                <a:schemeClr val="bg1"/>
              </a:solidFill>
              <a:effectLst>
                <a:outerShdw blurRad="50800" dist="50800" dir="2700000" algn="ctr" rotWithShape="0">
                  <a:schemeClr val="tx1"/>
                </a:outerShdw>
              </a:effectLst>
              <a:latin typeface="Futura Md BT"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6866" name="Picture 2" descr="http://media.zondervan.com/images/product/original/9780310261698.JPG"/>
          <p:cNvPicPr>
            <a:picLocks noChangeAspect="1" noChangeArrowheads="1"/>
          </p:cNvPicPr>
          <p:nvPr/>
        </p:nvPicPr>
        <p:blipFill>
          <a:blip r:embed="rId2" cstate="print"/>
          <a:srcRect l="7747" r="7657"/>
          <a:stretch>
            <a:fillRect/>
          </a:stretch>
        </p:blipFill>
        <p:spPr bwMode="auto">
          <a:xfrm rot="20953385">
            <a:off x="4073075" y="401609"/>
            <a:ext cx="4834682" cy="5715000"/>
          </a:xfrm>
          <a:prstGeom prst="rect">
            <a:avLst/>
          </a:prstGeom>
          <a:noFill/>
        </p:spPr>
      </p:pic>
      <p:sp>
        <p:nvSpPr>
          <p:cNvPr id="4" name="Rectangle 3"/>
          <p:cNvSpPr/>
          <p:nvPr/>
        </p:nvSpPr>
        <p:spPr>
          <a:xfrm>
            <a:off x="0" y="1981200"/>
            <a:ext cx="5100820" cy="2000548"/>
          </a:xfrm>
          <a:prstGeom prst="rect">
            <a:avLst/>
          </a:prstGeom>
          <a:noFill/>
        </p:spPr>
        <p:txBody>
          <a:bodyPr wrap="non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“textbook” </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used by </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Community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Churches</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style.rotation</p:attrName>
                                        </p:attrNameLst>
                                      </p:cBhvr>
                                      <p:tavLst>
                                        <p:tav tm="0">
                                          <p:val>
                                            <p:fltVal val="90"/>
                                          </p:val>
                                        </p:tav>
                                        <p:tav tm="100000">
                                          <p:val>
                                            <p:fltVal val="0"/>
                                          </p:val>
                                        </p:tav>
                                      </p:tavLst>
                                    </p:anim>
                                    <p:animEffect transition="in" filter="fade">
                                      <p:cBhvr>
                                        <p:cTn id="10"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Willow Creek – Its Origin</a:t>
            </a:r>
            <a:endParaRPr lang="en-US" dirty="0"/>
          </a:p>
        </p:txBody>
      </p:sp>
      <p:sp>
        <p:nvSpPr>
          <p:cNvPr id="3" name="Content Placeholder 2"/>
          <p:cNvSpPr>
            <a:spLocks noGrp="1"/>
          </p:cNvSpPr>
          <p:nvPr>
            <p:ph idx="1"/>
          </p:nvPr>
        </p:nvSpPr>
        <p:spPr>
          <a:xfrm>
            <a:off x="228600" y="838200"/>
            <a:ext cx="8686800" cy="6019800"/>
          </a:xfrm>
        </p:spPr>
        <p:txBody>
          <a:bodyPr>
            <a:normAutofit fontScale="85000" lnSpcReduction="20000"/>
          </a:bodyPr>
          <a:lstStyle/>
          <a:p>
            <a:r>
              <a:rPr lang="en-US" dirty="0" smtClean="0"/>
              <a:t>Willow Creek is one of the most successful and famous community churches, and it has developed its own national network of similar growth-oriented non-denominational congregations.  The church grew out of a popular youth ministry of the South Park Church in Park Ridge, Illinois, which included about 1,000 teenagers.  The group was led by Bill </a:t>
            </a:r>
            <a:r>
              <a:rPr lang="en-US" dirty="0" err="1" smtClean="0"/>
              <a:t>Hybels</a:t>
            </a:r>
            <a:r>
              <a:rPr lang="en-US" dirty="0" smtClean="0"/>
              <a:t>, the founding pastor of Willow Creek, who employed contemporary music and drama as a way to apply the Bible to the lives of American </a:t>
            </a:r>
            <a:r>
              <a:rPr lang="en-US" dirty="0" smtClean="0"/>
              <a:t>teenagers (</a:t>
            </a:r>
            <a:r>
              <a:rPr lang="en-US" i="1" dirty="0" smtClean="0"/>
              <a:t>Handbook of Denominations, </a:t>
            </a:r>
            <a:r>
              <a:rPr lang="en-US" dirty="0" smtClean="0"/>
              <a:t>p. 284)</a:t>
            </a:r>
          </a:p>
          <a:p>
            <a:r>
              <a:rPr lang="en-US" dirty="0" smtClean="0"/>
              <a:t>Later, they felt compelled to offer this innovative and creative style of service to an adult audience. Incorporating contemporary music, drama, and multimedia technology, the new congregation first met on October 12, 1975, in Palatine’s Willow Creek Theater with an initial turnout of 125 people.  In three years, attendance grew to 2,000 people…One Saturday service was added, then another. </a:t>
            </a:r>
            <a:r>
              <a:rPr lang="en-US" dirty="0" smtClean="0"/>
              <a:t> Now</a:t>
            </a:r>
            <a:r>
              <a:rPr lang="en-US" dirty="0" smtClean="0"/>
              <a:t>, 20,000+ attend six weekend services</a:t>
            </a:r>
            <a:r>
              <a:rPr lang="en-US" dirty="0" smtClean="0"/>
              <a:t>.</a:t>
            </a:r>
          </a:p>
          <a:p>
            <a:r>
              <a:rPr lang="en-US" dirty="0" smtClean="0"/>
              <a:t>(</a:t>
            </a:r>
            <a:r>
              <a:rPr lang="en-US" dirty="0" smtClean="0"/>
              <a:t>http://www.willowcreek.org/history.asp)</a:t>
            </a:r>
            <a:br>
              <a:rPr lang="en-US" dirty="0" smtClean="0"/>
            </a:br>
            <a:r>
              <a:rPr lang="en-US" dirty="0" smtClean="0"/>
              <a:t>(http</a:t>
            </a:r>
            <a:r>
              <a:rPr lang="en-US" dirty="0" smtClean="0"/>
              <a:t>://</a:t>
            </a:r>
            <a:r>
              <a:rPr lang="en-US" dirty="0" smtClean="0"/>
              <a:t>www.encyclopedia.chicagohistory.org/pages/2382.html)</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Saddleback Church – Its Origin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1979…in Southern California, Pastor Rick turned his attention to those who didn’t attend church regularly. Two weeks after Pastor Rick and Kay arrived in the Saddleback Valley, they began with a small Bible study, meeting with one other family in the </a:t>
            </a:r>
            <a:r>
              <a:rPr lang="en-US" dirty="0" smtClean="0"/>
              <a:t>Warrens’ </a:t>
            </a:r>
            <a:r>
              <a:rPr lang="en-US" dirty="0" smtClean="0"/>
              <a:t>small condo.  </a:t>
            </a:r>
          </a:p>
          <a:p>
            <a:r>
              <a:rPr lang="en-US" dirty="0" smtClean="0"/>
              <a:t>On Easter of 1980, Saddleback Valley Community Church held its very first public service and 205 people, most of who had never been to church, showed up. </a:t>
            </a:r>
          </a:p>
          <a:p>
            <a:r>
              <a:rPr lang="en-US" dirty="0" smtClean="0"/>
              <a:t>Today, it is one of America’s most influential churches, with approximately 20,000 people attending the weekend services</a:t>
            </a:r>
          </a:p>
          <a:p>
            <a:r>
              <a:rPr lang="en-US" dirty="0" smtClean="0"/>
              <a:t>Pastor Rick’s 1995 book </a:t>
            </a:r>
            <a:r>
              <a:rPr lang="en-US" i="1" dirty="0" smtClean="0"/>
              <a:t>The Purpose Driven Church </a:t>
            </a:r>
            <a:r>
              <a:rPr lang="en-US" dirty="0" smtClean="0"/>
              <a:t>put the principles that led to the church’s success in print… Now, more than 200,000 church leaders from around the world have been trained in Saddleback’s purpose-driven philosophy. </a:t>
            </a:r>
            <a:endParaRPr lang="en-US" dirty="0" smtClean="0"/>
          </a:p>
          <a:p>
            <a:r>
              <a:rPr lang="en-US" dirty="0" smtClean="0"/>
              <a:t>(http</a:t>
            </a:r>
            <a:r>
              <a:rPr lang="en-US" dirty="0" smtClean="0"/>
              <a:t>://</a:t>
            </a:r>
            <a:r>
              <a:rPr lang="en-US" dirty="0" smtClean="0"/>
              <a:t>www.saddleback.com/aboutsaddleback/history/)</a:t>
            </a:r>
            <a:br>
              <a:rPr lang="en-US" dirty="0" smtClean="0"/>
            </a:br>
            <a:r>
              <a:rPr lang="en-US" dirty="0" smtClean="0"/>
              <a:t>(http</a:t>
            </a:r>
            <a:r>
              <a:rPr lang="en-US" dirty="0" smtClean="0"/>
              <a:t>://www.saddleback.com/aboutsaddleback/ourpastor</a:t>
            </a:r>
            <a:r>
              <a:rPr lang="en-US" dirty="0" smtClean="0"/>
              <a: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Willow Creek – How It Got Started</a:t>
            </a:r>
            <a:endParaRPr lang="en-US" dirty="0"/>
          </a:p>
        </p:txBody>
      </p:sp>
      <p:sp>
        <p:nvSpPr>
          <p:cNvPr id="3" name="Content Placeholder 2"/>
          <p:cNvSpPr>
            <a:spLocks noGrp="1"/>
          </p:cNvSpPr>
          <p:nvPr>
            <p:ph idx="1"/>
          </p:nvPr>
        </p:nvSpPr>
        <p:spPr>
          <a:xfrm>
            <a:off x="228600" y="838200"/>
            <a:ext cx="8686800" cy="6019800"/>
          </a:xfrm>
        </p:spPr>
        <p:txBody>
          <a:bodyPr>
            <a:normAutofit fontScale="92500" lnSpcReduction="10000"/>
          </a:bodyPr>
          <a:lstStyle/>
          <a:p>
            <a:r>
              <a:rPr lang="en-US" dirty="0" smtClean="0"/>
              <a:t>A door-to-door survey of the local community taught them why people stayed away from church. </a:t>
            </a:r>
          </a:p>
          <a:p>
            <a:r>
              <a:rPr lang="en-US" dirty="0" smtClean="0"/>
              <a:t>When </a:t>
            </a:r>
            <a:r>
              <a:rPr lang="en-US" dirty="0" err="1" smtClean="0"/>
              <a:t>Hybels</a:t>
            </a:r>
            <a:r>
              <a:rPr lang="en-US" dirty="0" smtClean="0"/>
              <a:t> decided to plant a church…he took survey teams through the community, asking those people who admitted to being unsaved or </a:t>
            </a:r>
            <a:r>
              <a:rPr lang="en-US" dirty="0" err="1" smtClean="0"/>
              <a:t>unchurched</a:t>
            </a:r>
            <a:r>
              <a:rPr lang="en-US" dirty="0" smtClean="0"/>
              <a:t>, why they didn’t regularly attend a church. According to </a:t>
            </a:r>
            <a:r>
              <a:rPr lang="en-US" dirty="0" err="1" smtClean="0"/>
              <a:t>Hybels</a:t>
            </a:r>
            <a:r>
              <a:rPr lang="en-US" dirty="0" smtClean="0"/>
              <a:t>, the survey revealed that people: </a:t>
            </a:r>
          </a:p>
          <a:p>
            <a:pPr lvl="1"/>
            <a:r>
              <a:rPr lang="en-US" dirty="0" smtClean="0"/>
              <a:t>“didn’t like being bugged for money”</a:t>
            </a:r>
          </a:p>
          <a:p>
            <a:pPr lvl="1"/>
            <a:r>
              <a:rPr lang="en-US" dirty="0" smtClean="0"/>
              <a:t>“found church boring, predictable, and routine”</a:t>
            </a:r>
          </a:p>
          <a:p>
            <a:pPr lvl="1"/>
            <a:r>
              <a:rPr lang="en-US" dirty="0" smtClean="0"/>
              <a:t>“didn’t think that the church was relevant to their lives”</a:t>
            </a:r>
          </a:p>
          <a:p>
            <a:pPr lvl="1"/>
            <a:r>
              <a:rPr lang="en-US" dirty="0" smtClean="0"/>
              <a:t>“always left church feeling guilty (the Christian message was too negative with ‘sin,’ etc.)”</a:t>
            </a:r>
          </a:p>
          <a:p>
            <a:pPr lvl="1"/>
            <a:r>
              <a:rPr lang="en-US" sz="2400" dirty="0" smtClean="0"/>
              <a:t>(http://www.encyclopedia.chicagohistory.org/pages/2382.html</a:t>
            </a:r>
            <a:r>
              <a:rPr lang="en-US" sz="2400" dirty="0" smtClean="0"/>
              <a:t>)</a:t>
            </a:r>
            <a:br>
              <a:rPr lang="en-US" sz="2400" dirty="0" smtClean="0"/>
            </a:br>
            <a:r>
              <a:rPr lang="en-US" sz="2400" dirty="0" smtClean="0"/>
              <a:t>(</a:t>
            </a:r>
            <a:r>
              <a:rPr lang="en-US" sz="2400" dirty="0" smtClean="0"/>
              <a:t>http://</a:t>
            </a:r>
            <a:r>
              <a:rPr lang="en-US" sz="2400" dirty="0" smtClean="0"/>
              <a:t>www.wayoflife.org/fbns/hybels.htm)</a:t>
            </a:r>
            <a:br>
              <a:rPr lang="en-US" sz="2400" dirty="0" smtClean="0"/>
            </a:br>
            <a:r>
              <a:rPr lang="en-US" sz="2400" dirty="0" smtClean="0"/>
              <a:t>http</a:t>
            </a:r>
            <a:r>
              <a:rPr lang="en-US" sz="2400" dirty="0" smtClean="0"/>
              <a:t>://</a:t>
            </a:r>
            <a:r>
              <a:rPr lang="en-US" sz="2400" dirty="0" smtClean="0"/>
              <a:t>www.wisconsinchristiannews.com/view.php?sid=1005)</a:t>
            </a: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anim calcmode="lin" valueType="num">
                                      <p:cBhvr>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anim calcmode="lin" valueType="num">
                                      <p:cBhvr>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anim calcmode="lin" valueType="num">
                                      <p:cBhvr>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Willow Creek – How It Got Started</a:t>
            </a:r>
            <a:endParaRPr lang="en-US" dirty="0"/>
          </a:p>
        </p:txBody>
      </p:sp>
      <p:sp>
        <p:nvSpPr>
          <p:cNvPr id="3" name="Content Placeholder 2"/>
          <p:cNvSpPr>
            <a:spLocks noGrp="1"/>
          </p:cNvSpPr>
          <p:nvPr>
            <p:ph idx="1"/>
          </p:nvPr>
        </p:nvSpPr>
        <p:spPr>
          <a:xfrm>
            <a:off x="228600" y="838200"/>
            <a:ext cx="8686800" cy="6019800"/>
          </a:xfrm>
        </p:spPr>
        <p:txBody>
          <a:bodyPr>
            <a:normAutofit/>
          </a:bodyPr>
          <a:lstStyle/>
          <a:p>
            <a:r>
              <a:rPr lang="en-US" dirty="0" smtClean="0"/>
              <a:t>Pastor </a:t>
            </a:r>
            <a:r>
              <a:rPr lang="en-US" dirty="0" err="1" smtClean="0"/>
              <a:t>Hybels</a:t>
            </a:r>
            <a:r>
              <a:rPr lang="en-US" dirty="0" smtClean="0"/>
              <a:t> worked to create a church that corrected these issues</a:t>
            </a:r>
          </a:p>
          <a:p>
            <a:r>
              <a:rPr lang="en-US" dirty="0" smtClean="0"/>
              <a:t>Through the Willow Creek Association, the church is developing its own denominational identity, but the distinguishing characteristics are those of style and structure rather than doctrine or history.  Currently there are about 8,000 congregations in the Association…Tens of thousands of church leaders have been trained in the Willow Creek model (</a:t>
            </a:r>
            <a:r>
              <a:rPr lang="en-US" i="1" dirty="0" smtClean="0"/>
              <a:t>Handbook, p. 284)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Saddleback Church – How It Got Started</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2400" dirty="0" smtClean="0"/>
              <a:t>In November 1973…I…drove 350 miles to hear Dr. W.A. Criswell speak…renowned pastor of the largest Baptist church in the </a:t>
            </a:r>
            <a:r>
              <a:rPr lang="en-US" sz="2400" dirty="0" smtClean="0"/>
              <a:t>world…I </a:t>
            </a:r>
            <a:r>
              <a:rPr lang="en-US" sz="2400" dirty="0" smtClean="0"/>
              <a:t>had </a:t>
            </a:r>
            <a:r>
              <a:rPr lang="en-US" sz="2400" dirty="0" smtClean="0"/>
              <a:t>no </a:t>
            </a:r>
            <a:r>
              <a:rPr lang="en-US" sz="2400" dirty="0" smtClean="0"/>
              <a:t>doubt </a:t>
            </a:r>
            <a:r>
              <a:rPr lang="en-US" sz="2400" dirty="0" smtClean="0"/>
              <a:t>God </a:t>
            </a:r>
            <a:r>
              <a:rPr lang="en-US" sz="2400" dirty="0" smtClean="0"/>
              <a:t>had called me to ministry, but I was unsure if God wanted </a:t>
            </a:r>
            <a:r>
              <a:rPr lang="en-US" sz="2400" dirty="0" smtClean="0"/>
              <a:t>me to </a:t>
            </a:r>
            <a:r>
              <a:rPr lang="en-US" sz="2400" dirty="0" smtClean="0"/>
              <a:t>become a pastor… </a:t>
            </a:r>
            <a:r>
              <a:rPr lang="en-US" sz="2400" dirty="0" smtClean="0"/>
              <a:t>(</a:t>
            </a:r>
            <a:r>
              <a:rPr lang="en-US" sz="2400" i="1" dirty="0" smtClean="0"/>
              <a:t>Purpose, </a:t>
            </a:r>
            <a:r>
              <a:rPr lang="en-US" sz="2400" dirty="0" smtClean="0"/>
              <a:t>p</a:t>
            </a:r>
            <a:r>
              <a:rPr lang="en-US" sz="2400" dirty="0" smtClean="0"/>
              <a:t>. 25)</a:t>
            </a:r>
          </a:p>
          <a:p>
            <a:r>
              <a:rPr lang="en-US" sz="2400" dirty="0" smtClean="0"/>
              <a:t>As I listened to this great man </a:t>
            </a:r>
            <a:r>
              <a:rPr lang="en-US" sz="2400" dirty="0" smtClean="0"/>
              <a:t>preach</a:t>
            </a:r>
            <a:r>
              <a:rPr lang="en-US" sz="2400" dirty="0" smtClean="0"/>
              <a:t>, God spoke personally to me and made it very clear that he was calling me to be a pastor.  Then and there, I promised God I’d give my entire life to </a:t>
            </a:r>
            <a:r>
              <a:rPr lang="en-US" sz="2400" dirty="0" err="1" smtClean="0"/>
              <a:t>pastoring</a:t>
            </a:r>
            <a:r>
              <a:rPr lang="en-US" sz="2400" dirty="0" smtClean="0"/>
              <a:t> a single church if that was his will for me. </a:t>
            </a:r>
            <a:r>
              <a:rPr lang="en-US" sz="2400" dirty="0" smtClean="0"/>
              <a:t>(</a:t>
            </a:r>
            <a:r>
              <a:rPr lang="en-US" sz="2400" i="1" dirty="0" smtClean="0"/>
              <a:t>Purpose, </a:t>
            </a:r>
            <a:r>
              <a:rPr lang="en-US" sz="2400" dirty="0" smtClean="0"/>
              <a:t>p</a:t>
            </a:r>
            <a:r>
              <a:rPr lang="en-US" sz="2400" dirty="0" smtClean="0"/>
              <a:t>. 26)</a:t>
            </a:r>
          </a:p>
          <a:p>
            <a:r>
              <a:rPr lang="en-US" sz="2400" dirty="0" smtClean="0"/>
              <a:t>During the summer of 1979, I practically lived in university libraries doing research…I was twenty-five years old…As I sat there in the dusty, dimly lit basement of that university library, I heard God speak clearly to me: “That's where I want you to plant a church!” My whole body began to tingle with excitement, and tears welled up in my eyes. I had heard from God… </a:t>
            </a:r>
            <a:r>
              <a:rPr lang="en-US" sz="2400" dirty="0" smtClean="0"/>
              <a:t>(</a:t>
            </a:r>
            <a:r>
              <a:rPr lang="en-US" sz="2400" i="1" dirty="0" smtClean="0"/>
              <a:t>Purpose, </a:t>
            </a:r>
            <a:r>
              <a:rPr lang="en-US" sz="2400" dirty="0" smtClean="0"/>
              <a:t>p</a:t>
            </a:r>
            <a:r>
              <a:rPr lang="en-US" sz="2400" dirty="0" smtClean="0"/>
              <a:t>. 33-34</a:t>
            </a:r>
            <a:r>
              <a:rPr lang="en-US" sz="2400" dirty="0" smtClean="0"/>
              <a: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Saddleback Church – How It Got Started</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2400" dirty="0" smtClean="0"/>
              <a:t>I decided that we would make no effort at all to attract Christians from other churches to Saddleback. We would not even borrow workers from other area churches to start Saddleback. Since I felt called to reach unbelievers, I determined to begin with unbelievers, rather than with a core of committed Christians. This was not the way all the books on church starting said to do it, but I felt certain that it was what God was calling us to do. Our focus would be limited to reaching the </a:t>
            </a:r>
            <a:r>
              <a:rPr lang="en-US" sz="2400" dirty="0" err="1" smtClean="0"/>
              <a:t>unchurched</a:t>
            </a:r>
            <a:r>
              <a:rPr lang="en-US" sz="2400" dirty="0" smtClean="0"/>
              <a:t> for Christ, people who for one reason or another did not attend any existing church… </a:t>
            </a:r>
            <a:r>
              <a:rPr lang="en-US" sz="2400" dirty="0" smtClean="0"/>
              <a:t>(</a:t>
            </a:r>
            <a:r>
              <a:rPr lang="en-US" sz="2400" i="1" dirty="0" smtClean="0"/>
              <a:t>Purpose, </a:t>
            </a:r>
            <a:r>
              <a:rPr lang="en-US" sz="2400" dirty="0" smtClean="0"/>
              <a:t>p</a:t>
            </a:r>
            <a:r>
              <a:rPr lang="en-US" sz="2400" dirty="0" smtClean="0"/>
              <a:t>. 39)</a:t>
            </a:r>
          </a:p>
          <a:p>
            <a:r>
              <a:rPr lang="en-US" sz="2400" dirty="0" smtClean="0"/>
              <a:t>I </a:t>
            </a:r>
            <a:r>
              <a:rPr lang="en-US" sz="2400" dirty="0" smtClean="0"/>
              <a:t>spent the first twelve weeks…going door-to-door talking to people...I wanted to listen first to what they thought their most pressing needs were…Felt needs, whether real or imaginary, are a starting point for expressing love to people… </a:t>
            </a:r>
            <a:r>
              <a:rPr lang="en-US" sz="2400" dirty="0" smtClean="0"/>
              <a:t>(</a:t>
            </a:r>
            <a:r>
              <a:rPr lang="en-US" sz="2400" i="1" dirty="0" smtClean="0"/>
              <a:t>Purpose, </a:t>
            </a:r>
            <a:r>
              <a:rPr lang="en-US" sz="2400" dirty="0" smtClean="0"/>
              <a:t>p</a:t>
            </a:r>
            <a:r>
              <a:rPr lang="en-US" sz="2400" dirty="0" smtClean="0"/>
              <a:t>. 39-40)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Saddleback Church – How It Got Started</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2400" dirty="0" smtClean="0"/>
              <a:t>Six </a:t>
            </a:r>
            <a:r>
              <a:rPr lang="en-US" sz="2400" dirty="0" smtClean="0"/>
              <a:t>years earlier I had read Robert </a:t>
            </a:r>
            <a:r>
              <a:rPr lang="en-US" sz="2400" dirty="0" err="1" smtClean="0"/>
              <a:t>Schuller’s</a:t>
            </a:r>
            <a:r>
              <a:rPr lang="en-US" sz="2400" dirty="0" smtClean="0"/>
              <a:t> book </a:t>
            </a:r>
            <a:r>
              <a:rPr lang="en-US" sz="2400" i="1" dirty="0" smtClean="0"/>
              <a:t>Your Church Has Real Possibilities, </a:t>
            </a:r>
            <a:r>
              <a:rPr lang="en-US" sz="2400" dirty="0" smtClean="0"/>
              <a:t>which told how he had gone door-to-door in 1955 and asked hundreds of people, “Why don’t you go to church?” and “What do you want in a church?” </a:t>
            </a:r>
            <a:r>
              <a:rPr lang="en-US" sz="2400" dirty="0" smtClean="0"/>
              <a:t>I </a:t>
            </a:r>
            <a:r>
              <a:rPr lang="en-US" sz="2400" dirty="0" smtClean="0"/>
              <a:t>wrote down in my notebook five questions I would use to start Saddleback:</a:t>
            </a:r>
          </a:p>
          <a:p>
            <a:pPr marL="747713" lvl="1" indent="-290513">
              <a:buFont typeface="+mj-lt"/>
              <a:buAutoNum type="arabicPeriod"/>
            </a:pPr>
            <a:r>
              <a:rPr lang="en-US" sz="2300" u="sng" dirty="0" smtClean="0"/>
              <a:t>What do you think is the greatest need in this area?</a:t>
            </a:r>
            <a:r>
              <a:rPr lang="en-US" sz="2300" dirty="0" smtClean="0"/>
              <a:t> </a:t>
            </a:r>
          </a:p>
          <a:p>
            <a:pPr marL="747713" lvl="1" indent="-290513">
              <a:buFont typeface="+mj-lt"/>
              <a:buAutoNum type="arabicPeriod"/>
            </a:pPr>
            <a:r>
              <a:rPr lang="en-US" sz="2300" u="sng" dirty="0" smtClean="0"/>
              <a:t>Are you actively attending any church?</a:t>
            </a:r>
            <a:r>
              <a:rPr lang="en-US" sz="2300" dirty="0" smtClean="0"/>
              <a:t> If they said yes, I thanked them and moved on to the next home. I didn’t bother asking the other three questions…</a:t>
            </a:r>
          </a:p>
          <a:p>
            <a:pPr marL="747713" lvl="1" indent="-290513">
              <a:buFont typeface="+mj-lt"/>
              <a:buAutoNum type="arabicPeriod"/>
            </a:pPr>
            <a:r>
              <a:rPr lang="en-US" sz="2300" u="sng" dirty="0" smtClean="0"/>
              <a:t>Why do you think most people don’t attend church?</a:t>
            </a:r>
            <a:r>
              <a:rPr lang="en-US" sz="2300" dirty="0" smtClean="0"/>
              <a:t> …when I asked why they thought other people didn’t attend they usually gave me their personal reasons anyway.</a:t>
            </a:r>
          </a:p>
          <a:p>
            <a:pPr marL="747713" lvl="1" indent="-290513">
              <a:buFont typeface="+mj-lt"/>
              <a:buAutoNum type="arabicPeriod"/>
            </a:pPr>
            <a:r>
              <a:rPr lang="en-US" sz="2300" u="sng" dirty="0" smtClean="0"/>
              <a:t>If you were to look for a church to attend, what kind of things would you look for? </a:t>
            </a:r>
          </a:p>
          <a:p>
            <a:pPr marL="747713" lvl="1" indent="-290513">
              <a:buFont typeface="+mj-lt"/>
              <a:buAutoNum type="arabicPeriod"/>
            </a:pPr>
            <a:r>
              <a:rPr lang="en-US" sz="2300" u="sng" dirty="0" smtClean="0"/>
              <a:t>What could I do for you?</a:t>
            </a:r>
            <a:r>
              <a:rPr lang="en-US" sz="2300" dirty="0" smtClean="0"/>
              <a:t> What advice can you give to a minister that really wants to be helpful to people? </a:t>
            </a:r>
            <a:r>
              <a:rPr lang="en-US" sz="2300" dirty="0" smtClean="0"/>
              <a:t> (</a:t>
            </a:r>
            <a:r>
              <a:rPr lang="en-US" sz="2300" i="1" dirty="0" smtClean="0"/>
              <a:t>Purpose, </a:t>
            </a:r>
            <a:r>
              <a:rPr lang="en-US" sz="2300" dirty="0" smtClean="0"/>
              <a:t>p. 190-191)</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Saddleback Church – How It Got Started</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r>
              <a:rPr lang="en-US" sz="2400" dirty="0" smtClean="0"/>
              <a:t>After about eight weeks I summarized what we’d learned about the </a:t>
            </a:r>
            <a:r>
              <a:rPr lang="en-US" sz="2400" dirty="0" err="1" smtClean="0"/>
              <a:t>unchurched</a:t>
            </a:r>
            <a:r>
              <a:rPr lang="en-US" sz="2400" dirty="0" smtClean="0"/>
              <a:t> and their hang-ups about church in a philosophy of ministry statement.  It became the blueprint for our evangelism strategy (</a:t>
            </a:r>
            <a:r>
              <a:rPr lang="en-US" sz="2400" i="1" dirty="0" smtClean="0"/>
              <a:t>Purpose, </a:t>
            </a:r>
            <a:r>
              <a:rPr lang="en-US" sz="2400" dirty="0" smtClean="0"/>
              <a:t>p. 41)</a:t>
            </a:r>
          </a:p>
          <a:p>
            <a:r>
              <a:rPr lang="en-US" sz="2400" dirty="0" smtClean="0"/>
              <a:t>Next, I wrote an open letter to the </a:t>
            </a:r>
            <a:r>
              <a:rPr lang="en-US" sz="2400" dirty="0" err="1" smtClean="0"/>
              <a:t>unchurched</a:t>
            </a:r>
            <a:r>
              <a:rPr lang="en-US" sz="2400" dirty="0" smtClean="0"/>
              <a:t> of the community based on what we’d learned…I just figured that an open letter to the community might be the fastest way to get the word out about our new church…The first sentence of that letter clearly stated our focus and position.  It said: “At last!  A new church for those who’ve given up on traditional church services.”  It went on to explain the kind of church we were starting… (</a:t>
            </a:r>
            <a:r>
              <a:rPr lang="en-US" sz="2400" i="1" dirty="0" smtClean="0"/>
              <a:t>Purpose, </a:t>
            </a:r>
            <a:r>
              <a:rPr lang="en-US" sz="2400" dirty="0" smtClean="0"/>
              <a:t>p. 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Saddleback Church – How It Got Started</a:t>
            </a:r>
            <a:endParaRPr lang="en-US" dirty="0"/>
          </a:p>
        </p:txBody>
      </p:sp>
      <p:sp>
        <p:nvSpPr>
          <p:cNvPr id="3" name="Content Placeholder 2"/>
          <p:cNvSpPr>
            <a:spLocks noGrp="1"/>
          </p:cNvSpPr>
          <p:nvPr>
            <p:ph idx="1"/>
          </p:nvPr>
        </p:nvSpPr>
        <p:spPr>
          <a:xfrm>
            <a:off x="228600" y="762000"/>
            <a:ext cx="8686800" cy="6096000"/>
          </a:xfrm>
        </p:spPr>
        <p:txBody>
          <a:bodyPr>
            <a:noAutofit/>
          </a:bodyPr>
          <a:lstStyle/>
          <a:p>
            <a:pPr>
              <a:lnSpc>
                <a:spcPct val="95000"/>
              </a:lnSpc>
            </a:pPr>
            <a:r>
              <a:rPr lang="en-US" sz="2400" dirty="0" smtClean="0"/>
              <a:t>The </a:t>
            </a:r>
            <a:r>
              <a:rPr lang="en-US" sz="2400" dirty="0" smtClean="0"/>
              <a:t>letter addressed the major concerns of the </a:t>
            </a:r>
            <a:r>
              <a:rPr lang="en-US" sz="2400" dirty="0" err="1" smtClean="0"/>
              <a:t>unchurched</a:t>
            </a:r>
            <a:r>
              <a:rPr lang="en-US" sz="2400" dirty="0" smtClean="0"/>
              <a:t> and announced a church service designed to counteract the most common excuses they gave…The entire tone of the letter was written to appeal to what the </a:t>
            </a:r>
            <a:r>
              <a:rPr lang="en-US" sz="2400" dirty="0" err="1" smtClean="0"/>
              <a:t>unchurched</a:t>
            </a:r>
            <a:r>
              <a:rPr lang="en-US" sz="2400" dirty="0" smtClean="0"/>
              <a:t> were looking for </a:t>
            </a:r>
            <a:r>
              <a:rPr lang="en-US" sz="2400" dirty="0" smtClean="0"/>
              <a:t>(</a:t>
            </a:r>
            <a:r>
              <a:rPr lang="en-US" sz="2400" i="1" dirty="0" smtClean="0"/>
              <a:t>Purpose, </a:t>
            </a:r>
            <a:r>
              <a:rPr lang="en-US" sz="2400" dirty="0" smtClean="0"/>
              <a:t>p</a:t>
            </a:r>
            <a:r>
              <a:rPr lang="en-US" sz="2400" dirty="0" smtClean="0"/>
              <a:t>. 193</a:t>
            </a:r>
            <a:r>
              <a:rPr lang="en-US" sz="2400" dirty="0" smtClean="0"/>
              <a:t>)</a:t>
            </a:r>
          </a:p>
          <a:p>
            <a:pPr>
              <a:lnSpc>
                <a:spcPct val="95000"/>
              </a:lnSpc>
            </a:pPr>
            <a:r>
              <a:rPr lang="en-US" sz="2400" dirty="0" smtClean="0"/>
              <a:t>I knew that if our church was going to attract and win the </a:t>
            </a:r>
            <a:r>
              <a:rPr lang="en-US" sz="2400" dirty="0" err="1" smtClean="0"/>
              <a:t>unchurched</a:t>
            </a:r>
            <a:r>
              <a:rPr lang="en-US" sz="2400" dirty="0" smtClean="0"/>
              <a:t>, it was going to take a different kind of service than I grew up with.  What style of worship would be the best witness to unbelievers?...We even planned a “dress rehearsal” </a:t>
            </a:r>
            <a:r>
              <a:rPr lang="en-US" sz="2400" dirty="0" smtClean="0"/>
              <a:t>(</a:t>
            </a:r>
            <a:r>
              <a:rPr lang="en-US" sz="2400" i="1" dirty="0" smtClean="0"/>
              <a:t>Purpose, </a:t>
            </a:r>
            <a:r>
              <a:rPr lang="en-US" sz="2400" dirty="0" smtClean="0"/>
              <a:t>p</a:t>
            </a:r>
            <a:r>
              <a:rPr lang="en-US" sz="2400" dirty="0" smtClean="0"/>
              <a:t>. </a:t>
            </a:r>
            <a:r>
              <a:rPr lang="en-US" sz="2400" dirty="0" smtClean="0"/>
              <a:t>41-42)</a:t>
            </a:r>
          </a:p>
          <a:p>
            <a:pPr marL="342900" lvl="1" indent="-342900">
              <a:lnSpc>
                <a:spcPct val="95000"/>
              </a:lnSpc>
              <a:buFont typeface="Arial" pitchFamily="34" charset="0"/>
              <a:buChar char="•"/>
            </a:pPr>
            <a:r>
              <a:rPr lang="en-US" sz="2400" dirty="0" smtClean="0">
                <a:solidFill>
                  <a:srgbClr val="FFFF00"/>
                </a:solidFill>
              </a:rPr>
              <a:t>Saddleback has helped establish over 30 “daughter congregations” around the country and appears to be moving towards becoming its own denomination.  Warren’s 1995 book </a:t>
            </a:r>
            <a:r>
              <a:rPr lang="en-US" sz="2400" i="1" dirty="0" smtClean="0">
                <a:solidFill>
                  <a:srgbClr val="FFFF00"/>
                </a:solidFill>
              </a:rPr>
              <a:t>The Purpose Driven Church</a:t>
            </a:r>
            <a:r>
              <a:rPr lang="en-US" sz="2400" dirty="0" smtClean="0">
                <a:solidFill>
                  <a:srgbClr val="FFFF00"/>
                </a:solidFill>
              </a:rPr>
              <a:t> made Saddleback and its pastor internationally famous.  The church reports that over 350,000 church leaders have been trained in his model of church growth (</a:t>
            </a:r>
            <a:r>
              <a:rPr lang="en-US" sz="2400" i="1" dirty="0" smtClean="0">
                <a:solidFill>
                  <a:srgbClr val="FFFF00"/>
                </a:solidFill>
              </a:rPr>
              <a:t>Handbook of Denominations, </a:t>
            </a:r>
            <a:r>
              <a:rPr lang="en-US" sz="2400" i="1" dirty="0" smtClean="0">
                <a:solidFill>
                  <a:srgbClr val="FFFF00"/>
                </a:solidFill>
              </a:rPr>
              <a:t>p. 281</a:t>
            </a:r>
            <a:r>
              <a:rPr lang="en-US" sz="2400" i="1" dirty="0" smtClean="0">
                <a:solidFill>
                  <a:srgbClr val="FFFF00"/>
                </a:solidFill>
              </a:rPr>
              <a:t>)</a:t>
            </a:r>
            <a:endParaRPr lang="en-US" sz="2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Class Is NOT Intended to Do</a:t>
            </a:r>
            <a:endParaRPr lang="en-US" dirty="0"/>
          </a:p>
        </p:txBody>
      </p:sp>
      <p:sp>
        <p:nvSpPr>
          <p:cNvPr id="3" name="Content Placeholder 2"/>
          <p:cNvSpPr>
            <a:spLocks noGrp="1"/>
          </p:cNvSpPr>
          <p:nvPr>
            <p:ph idx="1"/>
          </p:nvPr>
        </p:nvSpPr>
        <p:spPr/>
        <p:txBody>
          <a:bodyPr/>
          <a:lstStyle/>
          <a:p>
            <a:r>
              <a:rPr lang="en-US" dirty="0" smtClean="0"/>
              <a:t>Not to be unkind</a:t>
            </a:r>
          </a:p>
          <a:p>
            <a:r>
              <a:rPr lang="en-US" dirty="0" smtClean="0"/>
              <a:t>Not to present a haughty, un-</a:t>
            </a:r>
            <a:r>
              <a:rPr lang="en-US" dirty="0" err="1" smtClean="0"/>
              <a:t>Christlike</a:t>
            </a:r>
            <a:r>
              <a:rPr lang="en-US" dirty="0" smtClean="0"/>
              <a:t> spirit</a:t>
            </a:r>
          </a:p>
          <a:p>
            <a:r>
              <a:rPr lang="en-US" dirty="0" smtClean="0"/>
              <a:t>Not to attack Community Churches (in general)</a:t>
            </a:r>
          </a:p>
          <a:p>
            <a:r>
              <a:rPr lang="en-US" dirty="0" smtClean="0"/>
              <a:t>Not to attack a particular Community Church</a:t>
            </a:r>
          </a:p>
          <a:p>
            <a:r>
              <a:rPr lang="en-US" dirty="0" smtClean="0"/>
              <a:t>Not to treat them unjustly in any way</a:t>
            </a:r>
          </a:p>
          <a:p>
            <a:r>
              <a:rPr lang="en-US" dirty="0" smtClean="0"/>
              <a:t>Not to misrepresent them in any way</a:t>
            </a:r>
          </a:p>
          <a:p>
            <a:r>
              <a:rPr lang="en-US" dirty="0" smtClean="0"/>
              <a:t>Not to ridicule or belittle any person or organization</a:t>
            </a:r>
          </a:p>
          <a:p>
            <a:r>
              <a:rPr lang="en-US" dirty="0" smtClean="0"/>
              <a:t>Not to say, “We’re so much better than you</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00200"/>
          </a:xfrm>
        </p:spPr>
        <p:txBody>
          <a:bodyPr>
            <a:noAutofit/>
          </a:bodyPr>
          <a:lstStyle/>
          <a:p>
            <a:pPr lvl="0"/>
            <a:r>
              <a:rPr lang="en-US" dirty="0" smtClean="0"/>
              <a:t>Why is “The Community Church” called </a:t>
            </a:r>
            <a:r>
              <a:rPr lang="en-US" dirty="0" smtClean="0"/>
              <a:t/>
            </a:r>
            <a:br>
              <a:rPr lang="en-US" dirty="0" smtClean="0"/>
            </a:br>
            <a:r>
              <a:rPr lang="en-US" dirty="0" smtClean="0"/>
              <a:t>“</a:t>
            </a:r>
            <a:r>
              <a:rPr lang="en-US" dirty="0" smtClean="0"/>
              <a:t>The Community Church”?</a:t>
            </a:r>
            <a:endParaRPr lang="en-US" dirty="0"/>
          </a:p>
        </p:txBody>
      </p:sp>
      <p:sp>
        <p:nvSpPr>
          <p:cNvPr id="3" name="Content Placeholder 2"/>
          <p:cNvSpPr>
            <a:spLocks noGrp="1"/>
          </p:cNvSpPr>
          <p:nvPr>
            <p:ph idx="1"/>
          </p:nvPr>
        </p:nvSpPr>
        <p:spPr>
          <a:xfrm>
            <a:off x="228600" y="1828800"/>
            <a:ext cx="8686800" cy="5029200"/>
          </a:xfrm>
        </p:spPr>
        <p:txBody>
          <a:bodyPr>
            <a:normAutofit/>
          </a:bodyPr>
          <a:lstStyle/>
          <a:p>
            <a:r>
              <a:rPr lang="en-US" sz="3200" dirty="0" smtClean="0"/>
              <a:t>Because of its desire and intent to </a:t>
            </a:r>
            <a:r>
              <a:rPr lang="en-US" sz="3200" u="sng" dirty="0" smtClean="0"/>
              <a:t>create a church</a:t>
            </a:r>
            <a:r>
              <a:rPr lang="en-US" sz="3200" dirty="0" smtClean="0"/>
              <a:t> that </a:t>
            </a:r>
            <a:r>
              <a:rPr lang="en-US" sz="3200" u="sng" dirty="0" smtClean="0"/>
              <a:t>appeals to the wishes</a:t>
            </a:r>
            <a:r>
              <a:rPr lang="en-US" sz="3200" dirty="0" smtClean="0"/>
              <a:t> of what the </a:t>
            </a:r>
            <a:r>
              <a:rPr lang="en-US" sz="3200" u="sng" dirty="0" smtClean="0"/>
              <a:t>community</a:t>
            </a:r>
            <a:r>
              <a:rPr lang="en-US" sz="3200" dirty="0" smtClean="0"/>
              <a:t> would have the church to </a:t>
            </a:r>
            <a:r>
              <a:rPr lang="en-US" sz="3200" dirty="0" smtClean="0"/>
              <a:t>be</a:t>
            </a:r>
          </a:p>
          <a:p>
            <a:pPr>
              <a:buNone/>
            </a:pPr>
            <a:endParaRPr lang="en-US" sz="3200" dirty="0" smtClean="0"/>
          </a:p>
          <a:p>
            <a:r>
              <a:rPr lang="en-US" sz="3200" dirty="0" smtClean="0"/>
              <a:t>What would happen if a church sought to </a:t>
            </a:r>
            <a:r>
              <a:rPr lang="en-US" sz="3200" u="sng" dirty="0" smtClean="0"/>
              <a:t>appeal to the wishes</a:t>
            </a:r>
            <a:r>
              <a:rPr lang="en-US" sz="3200" dirty="0" smtClean="0"/>
              <a:t> of what </a:t>
            </a:r>
            <a:r>
              <a:rPr lang="en-US" sz="3200" u="sng" dirty="0" smtClean="0"/>
              <a:t>the Lord</a:t>
            </a:r>
            <a:r>
              <a:rPr lang="en-US" sz="3200" dirty="0" smtClean="0"/>
              <a:t> would have the church to be</a:t>
            </a:r>
            <a:r>
              <a:rPr lang="en-US" sz="3200" dirty="0" smtClean="0"/>
              <a:t>?</a:t>
            </a:r>
            <a:endParaRPr lang="en-US" sz="3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How the Bible Says to “Start a Church</a:t>
            </a:r>
            <a:r>
              <a:rPr lang="en-US" dirty="0" smtClean="0"/>
              <a:t>”</a:t>
            </a:r>
            <a:endParaRPr lang="en-US" dirty="0"/>
          </a:p>
        </p:txBody>
      </p:sp>
      <p:sp>
        <p:nvSpPr>
          <p:cNvPr id="3" name="Content Placeholder 2"/>
          <p:cNvSpPr>
            <a:spLocks noGrp="1"/>
          </p:cNvSpPr>
          <p:nvPr>
            <p:ph idx="1"/>
          </p:nvPr>
        </p:nvSpPr>
        <p:spPr>
          <a:xfrm>
            <a:off x="228600" y="990600"/>
            <a:ext cx="8915400" cy="5867400"/>
          </a:xfrm>
        </p:spPr>
        <p:txBody>
          <a:bodyPr>
            <a:normAutofit/>
          </a:bodyPr>
          <a:lstStyle/>
          <a:p>
            <a:r>
              <a:rPr lang="en-US" dirty="0" smtClean="0"/>
              <a:t>Recognize the origin of the Lord’s church goes back to the day of Pentecost in Acts </a:t>
            </a:r>
            <a:r>
              <a:rPr lang="en-US" dirty="0" smtClean="0"/>
              <a:t>2 and </a:t>
            </a:r>
            <a:r>
              <a:rPr lang="en-US" u="sng" dirty="0" smtClean="0"/>
              <a:t>MUST</a:t>
            </a:r>
            <a:r>
              <a:rPr lang="en-US" dirty="0" smtClean="0"/>
              <a:t> be modeled after that/HIS church.</a:t>
            </a:r>
            <a:endParaRPr lang="en-US" u="sng" dirty="0" smtClean="0"/>
          </a:p>
          <a:p>
            <a:r>
              <a:rPr lang="en-US" sz="2700" spc="-20" dirty="0" smtClean="0"/>
              <a:t>Go back to the </a:t>
            </a:r>
            <a:r>
              <a:rPr lang="en-US" sz="2700" spc="-20" dirty="0" smtClean="0"/>
              <a:t>Bible—it alone has God’s </a:t>
            </a:r>
            <a:r>
              <a:rPr lang="en-US" sz="2700" spc="-20" dirty="0" smtClean="0"/>
              <a:t>plan for His church.</a:t>
            </a:r>
          </a:p>
          <a:p>
            <a:r>
              <a:rPr lang="en-US" dirty="0" smtClean="0"/>
              <a:t>Plant the seed, which is the Word of God (Luke 8:11).</a:t>
            </a:r>
          </a:p>
          <a:p>
            <a:r>
              <a:rPr lang="en-US" dirty="0" smtClean="0"/>
              <a:t>When the pure Word of God is planted, it will “grow” the same church in any land (1 Cor. 4:17; 7:17).</a:t>
            </a:r>
          </a:p>
          <a:p>
            <a:r>
              <a:rPr lang="en-US" dirty="0" smtClean="0"/>
              <a:t>Follow the pattern of the Word of God for every aspect and work of the church (2 Tim. 1:13; Heb. </a:t>
            </a:r>
            <a:r>
              <a:rPr lang="en-US" dirty="0" smtClean="0"/>
              <a:t>8:5; Col. 3:17).</a:t>
            </a:r>
            <a:endParaRPr lang="en-US" dirty="0" smtClean="0"/>
          </a:p>
          <a:p>
            <a:r>
              <a:rPr lang="en-US" dirty="0" smtClean="0"/>
              <a:t>Giving man what he wants in a church (his “felt needs”) creates man’s church, NOT GOD’s!</a:t>
            </a:r>
          </a:p>
          <a:p>
            <a:r>
              <a:rPr lang="en-US" dirty="0" smtClean="0"/>
              <a:t>We need to/must </a:t>
            </a:r>
            <a:r>
              <a:rPr lang="en-US" dirty="0" smtClean="0"/>
              <a:t>give God what He wants in His church</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Class Is Intended to Do</a:t>
            </a:r>
            <a:endParaRPr lang="en-US" dirty="0"/>
          </a:p>
        </p:txBody>
      </p:sp>
      <p:sp>
        <p:nvSpPr>
          <p:cNvPr id="3" name="Content Placeholder 2"/>
          <p:cNvSpPr>
            <a:spLocks noGrp="1"/>
          </p:cNvSpPr>
          <p:nvPr>
            <p:ph idx="1"/>
          </p:nvPr>
        </p:nvSpPr>
        <p:spPr>
          <a:xfrm>
            <a:off x="228600" y="990600"/>
            <a:ext cx="8915400" cy="5867400"/>
          </a:xfrm>
        </p:spPr>
        <p:txBody>
          <a:bodyPr>
            <a:normAutofit lnSpcReduction="10000"/>
          </a:bodyPr>
          <a:lstStyle/>
          <a:p>
            <a:r>
              <a:rPr lang="en-US" sz="2500" dirty="0" smtClean="0"/>
              <a:t>To follow the soul-saving instructions of the Lord:</a:t>
            </a:r>
          </a:p>
          <a:p>
            <a:pPr lvl="1"/>
            <a:r>
              <a:rPr lang="en-US" sz="2200" dirty="0" smtClean="0"/>
              <a:t>“Beloved, do not believe every spirit, but test the spirits, whether they are of God…” (1 John </a:t>
            </a:r>
            <a:r>
              <a:rPr lang="en-US" sz="2200" dirty="0" smtClean="0"/>
              <a:t>4:1; cf. 1 Thess. 5:21)</a:t>
            </a:r>
            <a:endParaRPr lang="en-US" sz="2200" dirty="0" smtClean="0"/>
          </a:p>
          <a:p>
            <a:r>
              <a:rPr lang="en-US" sz="2500" dirty="0" smtClean="0"/>
              <a:t>To </a:t>
            </a:r>
            <a:r>
              <a:rPr lang="en-US" sz="2500" dirty="0" smtClean="0"/>
              <a:t>follow the highly-praised example of the </a:t>
            </a:r>
            <a:r>
              <a:rPr lang="en-US" sz="2500" dirty="0" err="1" smtClean="0"/>
              <a:t>Bereans</a:t>
            </a:r>
            <a:r>
              <a:rPr lang="en-US" sz="2500" dirty="0" smtClean="0"/>
              <a:t>:</a:t>
            </a:r>
          </a:p>
          <a:p>
            <a:pPr lvl="1"/>
            <a:r>
              <a:rPr lang="en-US" sz="2200" dirty="0" smtClean="0"/>
              <a:t>“…They received the word with all readiness, and searched the Scriptures daily to find out whether these things were so” (Acts 17:11</a:t>
            </a:r>
            <a:r>
              <a:rPr lang="en-US" sz="2200" dirty="0" smtClean="0"/>
              <a:t>).</a:t>
            </a:r>
          </a:p>
          <a:p>
            <a:r>
              <a:rPr lang="en-US" sz="2500" dirty="0" smtClean="0"/>
              <a:t>To fairly examine the teachings of a popular religious movement in light of the teachings of Scripture, by presenting their teachings in their own words and comparing them with God’s teachings in His own Words</a:t>
            </a:r>
          </a:p>
          <a:p>
            <a:pPr lvl="1"/>
            <a:r>
              <a:rPr lang="en-US" sz="2200" dirty="0" smtClean="0"/>
              <a:t>Psa. 119:105, 130; John 3:19-21; 2 Cor. </a:t>
            </a:r>
            <a:r>
              <a:rPr lang="en-US" sz="2200" dirty="0" smtClean="0"/>
              <a:t>4:4-6; Eph</a:t>
            </a:r>
            <a:r>
              <a:rPr lang="en-US" sz="2200" dirty="0" smtClean="0"/>
              <a:t>. 5:13; 2 Pet. 1:19</a:t>
            </a:r>
          </a:p>
          <a:p>
            <a:r>
              <a:rPr lang="en-US" sz="2500" dirty="0" smtClean="0"/>
              <a:t>To examine whether we are in “the faith”/“the truth” (2 Cor. 13:5-7), as there is only “one faith” (Eph. 4:4-6)</a:t>
            </a:r>
          </a:p>
          <a:p>
            <a:r>
              <a:rPr lang="en-US" sz="2500" dirty="0" smtClean="0"/>
              <a:t>To sharpen our knowledge, inform our hearts and fortify our faith in the faith of the gospel (2 Pet. 3:15; Jude 3; Prov. </a:t>
            </a:r>
            <a:r>
              <a:rPr lang="en-US" sz="2500" dirty="0" smtClean="0"/>
              <a:t>3:5-6)</a:t>
            </a:r>
            <a:endParaRPr lang="en-US" sz="25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14400"/>
          </a:xfrm>
        </p:spPr>
        <p:txBody>
          <a:bodyPr>
            <a:normAutofit fontScale="90000"/>
          </a:bodyPr>
          <a:lstStyle/>
          <a:p>
            <a:r>
              <a:rPr lang="en-US" sz="4400" dirty="0" smtClean="0"/>
              <a:t>Community Churches:  </a:t>
            </a:r>
            <a:r>
              <a:rPr lang="en-US" sz="4400" dirty="0" smtClean="0"/>
              <a:t/>
            </a:r>
            <a:br>
              <a:rPr lang="en-US" sz="4400" dirty="0" smtClean="0"/>
            </a:br>
            <a:r>
              <a:rPr lang="en-US" dirty="0" smtClean="0"/>
              <a:t>What </a:t>
            </a:r>
            <a:r>
              <a:rPr lang="en-US" dirty="0" smtClean="0"/>
              <a:t>Are They?  What Are We Talking About?</a:t>
            </a:r>
            <a:endParaRPr lang="en-US" dirty="0"/>
          </a:p>
        </p:txBody>
      </p:sp>
      <p:sp>
        <p:nvSpPr>
          <p:cNvPr id="5" name="Content Placeholder 4"/>
          <p:cNvSpPr>
            <a:spLocks noGrp="1"/>
          </p:cNvSpPr>
          <p:nvPr>
            <p:ph idx="1"/>
          </p:nvPr>
        </p:nvSpPr>
        <p:spPr>
          <a:xfrm>
            <a:off x="228600" y="1219200"/>
            <a:ext cx="8686800" cy="5638800"/>
          </a:xfrm>
        </p:spPr>
        <p:txBody>
          <a:bodyPr>
            <a:normAutofit fontScale="92500"/>
          </a:bodyPr>
          <a:lstStyle/>
          <a:p>
            <a:r>
              <a:rPr lang="en-US" i="1" dirty="0" smtClean="0"/>
              <a:t>2010 Handbook </a:t>
            </a:r>
            <a:r>
              <a:rPr lang="en-US" i="1" dirty="0" smtClean="0"/>
              <a:t>of Denominations in the </a:t>
            </a:r>
            <a:r>
              <a:rPr lang="en-US" i="1" dirty="0" smtClean="0"/>
              <a:t>U.S. </a:t>
            </a:r>
            <a:r>
              <a:rPr lang="en-US" dirty="0" smtClean="0"/>
              <a:t>(pp</a:t>
            </a:r>
            <a:r>
              <a:rPr lang="en-US" dirty="0" smtClean="0"/>
              <a:t>. 272-274):</a:t>
            </a:r>
            <a:endParaRPr lang="en-US" dirty="0" smtClean="0"/>
          </a:p>
          <a:p>
            <a:pPr lvl="1"/>
            <a:r>
              <a:rPr lang="en-US" sz="2600" dirty="0" smtClean="0"/>
              <a:t>One </a:t>
            </a:r>
            <a:r>
              <a:rPr lang="en-US" sz="2600" dirty="0" smtClean="0"/>
              <a:t>of the most important trends in American Christianity since 1980 has been the rapid increase in the number and size of congregations with few or no ties to traditional denominations…. </a:t>
            </a:r>
          </a:p>
          <a:p>
            <a:pPr lvl="1"/>
            <a:r>
              <a:rPr lang="en-US" sz="2600" dirty="0" smtClean="0"/>
              <a:t>…Increasingly in the 1980s and 90s, energetic and entrepreneurial ministers responded to population shifts by establishing congregations that reflected the musical and social tastes of the “baby boomer” generation. Some of these dynamic congregations have become “mega-churches” that are larger than some denominations…. </a:t>
            </a:r>
          </a:p>
          <a:p>
            <a:pPr lvl="1"/>
            <a:r>
              <a:rPr lang="en-US" sz="2600" dirty="0" smtClean="0"/>
              <a:t>…Doctrine is rarely the defining feature of the churches in this category</a:t>
            </a:r>
            <a:r>
              <a:rPr lang="en-US" sz="2600" dirty="0" smtClean="0"/>
              <a:t>.</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14400"/>
          </a:xfrm>
        </p:spPr>
        <p:txBody>
          <a:bodyPr>
            <a:normAutofit fontScale="90000"/>
          </a:bodyPr>
          <a:lstStyle/>
          <a:p>
            <a:r>
              <a:rPr lang="en-US" sz="4400" dirty="0" smtClean="0"/>
              <a:t>Community Churches:  </a:t>
            </a:r>
            <a:r>
              <a:rPr lang="en-US" sz="4400" dirty="0" smtClean="0"/>
              <a:t/>
            </a:r>
            <a:br>
              <a:rPr lang="en-US" sz="4400" dirty="0" smtClean="0"/>
            </a:br>
            <a:r>
              <a:rPr lang="en-US" dirty="0" smtClean="0"/>
              <a:t>What </a:t>
            </a:r>
            <a:r>
              <a:rPr lang="en-US" dirty="0" smtClean="0"/>
              <a:t>Are They?  What Are We Talking About?</a:t>
            </a:r>
            <a:endParaRPr lang="en-US" dirty="0"/>
          </a:p>
        </p:txBody>
      </p:sp>
      <p:sp>
        <p:nvSpPr>
          <p:cNvPr id="5" name="Content Placeholder 4"/>
          <p:cNvSpPr>
            <a:spLocks noGrp="1"/>
          </p:cNvSpPr>
          <p:nvPr>
            <p:ph idx="1"/>
          </p:nvPr>
        </p:nvSpPr>
        <p:spPr>
          <a:xfrm>
            <a:off x="228600" y="1219200"/>
            <a:ext cx="8763000" cy="5638800"/>
          </a:xfrm>
        </p:spPr>
        <p:txBody>
          <a:bodyPr>
            <a:normAutofit fontScale="85000" lnSpcReduction="10000"/>
          </a:bodyPr>
          <a:lstStyle/>
          <a:p>
            <a:pPr>
              <a:lnSpc>
                <a:spcPct val="110000"/>
              </a:lnSpc>
            </a:pPr>
            <a:r>
              <a:rPr lang="en-US" sz="3100" i="1" dirty="0" smtClean="0"/>
              <a:t>2010 Handbook </a:t>
            </a:r>
            <a:r>
              <a:rPr lang="en-US" sz="3100" i="1" dirty="0" smtClean="0"/>
              <a:t>of Denominations in the </a:t>
            </a:r>
            <a:r>
              <a:rPr lang="en-US" sz="3100" i="1" dirty="0" smtClean="0"/>
              <a:t>U.S. </a:t>
            </a:r>
            <a:r>
              <a:rPr lang="en-US" sz="3100" dirty="0" smtClean="0"/>
              <a:t>(pp</a:t>
            </a:r>
            <a:r>
              <a:rPr lang="en-US" sz="3100" dirty="0" smtClean="0"/>
              <a:t>. 272-274):</a:t>
            </a:r>
            <a:endParaRPr lang="en-US" sz="3100" dirty="0" smtClean="0"/>
          </a:p>
          <a:p>
            <a:pPr lvl="1">
              <a:lnSpc>
                <a:spcPct val="110000"/>
              </a:lnSpc>
            </a:pPr>
            <a:r>
              <a:rPr lang="en-US" dirty="0" smtClean="0"/>
              <a:t>Community Churches are a result of the desire to eliminate over churching in some communities; to replace the restrictiveness and divisiveness of denominationalism with self-determination and Christian </a:t>
            </a:r>
            <a:r>
              <a:rPr lang="en-US" dirty="0" smtClean="0"/>
              <a:t>unity…and</a:t>
            </a:r>
            <a:r>
              <a:rPr lang="en-US" dirty="0" smtClean="0"/>
              <a:t>, by addressing specific needs within a community, to make religious expression more immediately relevant.</a:t>
            </a:r>
          </a:p>
          <a:p>
            <a:pPr lvl="1">
              <a:lnSpc>
                <a:spcPct val="110000"/>
              </a:lnSpc>
            </a:pPr>
            <a:r>
              <a:rPr lang="en-US" dirty="0" smtClean="0"/>
              <a:t>…Since </a:t>
            </a:r>
            <a:r>
              <a:rPr lang="en-US" dirty="0" smtClean="0"/>
              <a:t>each church is adjusted to the needs of a different community, there is a great variety among Community Churches in worship, work and witness styles, and methods. </a:t>
            </a:r>
          </a:p>
          <a:p>
            <a:pPr lvl="1">
              <a:lnSpc>
                <a:spcPct val="110000"/>
              </a:lnSpc>
            </a:pPr>
            <a:r>
              <a:rPr lang="en-US" dirty="0" smtClean="0"/>
              <a:t>The number of mega-churches continues to grow.  Over two million people worship in mega-churches each week.  There are </a:t>
            </a:r>
            <a:r>
              <a:rPr lang="en-US" dirty="0" smtClean="0"/>
              <a:t>now over </a:t>
            </a:r>
            <a:r>
              <a:rPr lang="en-US" dirty="0" smtClean="0"/>
              <a:t>1,300 mega-churches with more than </a:t>
            </a:r>
            <a:r>
              <a:rPr lang="en-US" dirty="0" smtClean="0"/>
              <a:t>a thousand worshipers (more than half are in CA, TX, FL &amp; GA)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anim calcmode="lin" valueType="num">
                                      <p:cBhvr>
                                        <p:cTn id="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anim calcmode="lin" valueType="num">
                                      <p:cBhvr>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anim calcmode="lin" valueType="num">
                                      <p:cBhvr>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14400"/>
          </a:xfrm>
        </p:spPr>
        <p:txBody>
          <a:bodyPr>
            <a:normAutofit fontScale="90000"/>
          </a:bodyPr>
          <a:lstStyle/>
          <a:p>
            <a:r>
              <a:rPr lang="en-US" sz="4400" dirty="0" smtClean="0"/>
              <a:t>Community Churches:  </a:t>
            </a:r>
            <a:r>
              <a:rPr lang="en-US" sz="4400" dirty="0" smtClean="0"/>
              <a:t/>
            </a:r>
            <a:br>
              <a:rPr lang="en-US" sz="4400" dirty="0" smtClean="0"/>
            </a:br>
            <a:r>
              <a:rPr lang="en-US" dirty="0" smtClean="0"/>
              <a:t>What </a:t>
            </a:r>
            <a:r>
              <a:rPr lang="en-US" dirty="0" smtClean="0"/>
              <a:t>Are They?  What Are We Talking About?</a:t>
            </a:r>
            <a:endParaRPr lang="en-US" dirty="0"/>
          </a:p>
        </p:txBody>
      </p:sp>
      <p:sp>
        <p:nvSpPr>
          <p:cNvPr id="5" name="Content Placeholder 4"/>
          <p:cNvSpPr>
            <a:spLocks noGrp="1"/>
          </p:cNvSpPr>
          <p:nvPr>
            <p:ph idx="1"/>
          </p:nvPr>
        </p:nvSpPr>
        <p:spPr>
          <a:xfrm>
            <a:off x="228600" y="1219200"/>
            <a:ext cx="8763000" cy="5638800"/>
          </a:xfrm>
        </p:spPr>
        <p:txBody>
          <a:bodyPr>
            <a:normAutofit fontScale="85000" lnSpcReduction="10000"/>
          </a:bodyPr>
          <a:lstStyle/>
          <a:p>
            <a:pPr>
              <a:lnSpc>
                <a:spcPct val="110000"/>
              </a:lnSpc>
            </a:pPr>
            <a:r>
              <a:rPr lang="en-US" sz="3100" i="1" dirty="0" smtClean="0"/>
              <a:t>2010 Handbook </a:t>
            </a:r>
            <a:r>
              <a:rPr lang="en-US" sz="3100" i="1" dirty="0" smtClean="0"/>
              <a:t>of Denominations in the </a:t>
            </a:r>
            <a:r>
              <a:rPr lang="en-US" sz="3100" i="1" dirty="0" smtClean="0"/>
              <a:t>U.S. </a:t>
            </a:r>
            <a:r>
              <a:rPr lang="en-US" sz="3100" dirty="0" smtClean="0"/>
              <a:t>(pp</a:t>
            </a:r>
            <a:r>
              <a:rPr lang="en-US" sz="3100" dirty="0" smtClean="0"/>
              <a:t>. 272-274):</a:t>
            </a:r>
            <a:endParaRPr lang="en-US" sz="3100" dirty="0" smtClean="0"/>
          </a:p>
          <a:p>
            <a:pPr lvl="1">
              <a:lnSpc>
                <a:spcPct val="110000"/>
              </a:lnSpc>
            </a:pPr>
            <a:r>
              <a:rPr lang="en-US" dirty="0" smtClean="0"/>
              <a:t>Mega-churches may be compared to the shopping malls and warehouse stores that proliferated during the same period of American history.  They offer a dazzling variety of services under one roof: counseling, worship, private schools, support groups, teen clubs, movie theaters, health centers, sports teams, travel agencies, </a:t>
            </a:r>
            <a:r>
              <a:rPr lang="en-US" dirty="0" smtClean="0"/>
              <a:t>business associations and food courts. </a:t>
            </a:r>
            <a:endParaRPr lang="en-US" dirty="0" smtClean="0"/>
          </a:p>
          <a:p>
            <a:pPr lvl="1">
              <a:lnSpc>
                <a:spcPct val="110000"/>
              </a:lnSpc>
            </a:pPr>
            <a:r>
              <a:rPr lang="en-US" dirty="0" smtClean="0"/>
              <a:t>The theology and doctrine of community churches and mega-churches varies according to the beliefs of the </a:t>
            </a:r>
            <a:r>
              <a:rPr lang="en-US" dirty="0" smtClean="0"/>
              <a:t>pastor…</a:t>
            </a:r>
            <a:endParaRPr lang="en-US" dirty="0" smtClean="0"/>
          </a:p>
          <a:p>
            <a:pPr lvl="1">
              <a:lnSpc>
                <a:spcPct val="110000"/>
              </a:lnSpc>
            </a:pPr>
            <a:r>
              <a:rPr lang="en-US" dirty="0" smtClean="0"/>
              <a:t>Some New Paradigm churches advertise themselves as churches “for people who do not like church.”  Many community </a:t>
            </a:r>
            <a:r>
              <a:rPr lang="en-US" dirty="0" smtClean="0"/>
              <a:t>and mega-churches </a:t>
            </a:r>
            <a:r>
              <a:rPr lang="en-US" dirty="0" smtClean="0"/>
              <a:t>adopt some of the attitudes, style, and practices of the Pentecostal churches, but are less fervent in their promotion of </a:t>
            </a:r>
            <a:r>
              <a:rPr lang="en-US" dirty="0" smtClean="0"/>
              <a:t>tongues</a:t>
            </a:r>
            <a:r>
              <a:rPr lang="en-US" dirty="0" smtClean="0"/>
              <a:t>, healing, and </a:t>
            </a:r>
            <a:r>
              <a:rPr lang="en-US" dirty="0" smtClean="0"/>
              <a:t>prophecy</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anim calcmode="lin" valueType="num">
                                      <p:cBhvr>
                                        <p:cTn id="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anim calcmode="lin" valueType="num">
                                      <p:cBhvr>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anim calcmode="lin" valueType="num">
                                      <p:cBhvr>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14400"/>
          </a:xfrm>
        </p:spPr>
        <p:txBody>
          <a:bodyPr>
            <a:normAutofit fontScale="90000"/>
          </a:bodyPr>
          <a:lstStyle/>
          <a:p>
            <a:r>
              <a:rPr lang="en-US" sz="4400" dirty="0" smtClean="0"/>
              <a:t>Community Churches:  </a:t>
            </a:r>
            <a:r>
              <a:rPr lang="en-US" sz="4400" dirty="0" smtClean="0"/>
              <a:t/>
            </a:r>
            <a:br>
              <a:rPr lang="en-US" sz="4400" dirty="0" smtClean="0"/>
            </a:br>
            <a:r>
              <a:rPr lang="en-US" dirty="0" smtClean="0"/>
              <a:t>What </a:t>
            </a:r>
            <a:r>
              <a:rPr lang="en-US" dirty="0" smtClean="0"/>
              <a:t>Are They?  What Are We Talking About?</a:t>
            </a:r>
            <a:endParaRPr lang="en-US" dirty="0"/>
          </a:p>
        </p:txBody>
      </p:sp>
      <p:sp>
        <p:nvSpPr>
          <p:cNvPr id="5" name="Content Placeholder 4"/>
          <p:cNvSpPr>
            <a:spLocks noGrp="1"/>
          </p:cNvSpPr>
          <p:nvPr>
            <p:ph idx="1"/>
          </p:nvPr>
        </p:nvSpPr>
        <p:spPr>
          <a:xfrm>
            <a:off x="228600" y="1219200"/>
            <a:ext cx="8763000" cy="5638800"/>
          </a:xfrm>
        </p:spPr>
        <p:txBody>
          <a:bodyPr>
            <a:normAutofit/>
          </a:bodyPr>
          <a:lstStyle/>
          <a:p>
            <a:r>
              <a:rPr lang="en-US" dirty="0" smtClean="0"/>
              <a:t>There are two modern-day Community Churches that have been used as models for other Community Churches to follow:</a:t>
            </a:r>
          </a:p>
          <a:p>
            <a:pPr lvl="1"/>
            <a:r>
              <a:rPr lang="en-US" dirty="0" smtClean="0"/>
              <a:t>Willow Creek Community Church near Chicago (“Senior Pastor: Bill </a:t>
            </a:r>
            <a:r>
              <a:rPr lang="en-US" dirty="0" err="1" smtClean="0"/>
              <a:t>Hybels</a:t>
            </a:r>
            <a:r>
              <a:rPr lang="en-US" dirty="0" smtClean="0"/>
              <a:t>”)</a:t>
            </a:r>
          </a:p>
          <a:p>
            <a:pPr lvl="1"/>
            <a:r>
              <a:rPr lang="en-US" dirty="0" smtClean="0"/>
              <a:t>Saddleback Church near Los Angeles </a:t>
            </a:r>
            <a:r>
              <a:rPr lang="en-US" dirty="0" smtClean="0"/>
              <a:t/>
            </a:r>
            <a:br>
              <a:rPr lang="en-US" dirty="0" smtClean="0"/>
            </a:br>
            <a:r>
              <a:rPr lang="en-US" dirty="0" smtClean="0"/>
              <a:t>(“</a:t>
            </a:r>
            <a:r>
              <a:rPr lang="en-US" dirty="0" smtClean="0"/>
              <a:t>Senior Pastor: Rick Warren”)</a:t>
            </a:r>
          </a:p>
          <a:p>
            <a:r>
              <a:rPr lang="en-US" dirty="0" smtClean="0"/>
              <a:t>The “textbook” being used by Community Churches:</a:t>
            </a:r>
          </a:p>
          <a:p>
            <a:pPr lvl="1"/>
            <a:r>
              <a:rPr lang="en-US" i="1" dirty="0" smtClean="0"/>
              <a:t>The Purpose Driven Church</a:t>
            </a:r>
            <a:r>
              <a:rPr lang="en-US" dirty="0" smtClean="0"/>
              <a:t> by Rick Warren, the “Senior Pastor” of the Saddleback Church</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363" y="4953000"/>
            <a:ext cx="8777275" cy="861774"/>
          </a:xfrm>
          <a:prstGeom prst="rect">
            <a:avLst/>
          </a:prstGeom>
          <a:noFill/>
        </p:spPr>
        <p:txBody>
          <a:bodyPr wrap="none" lIns="91440" tIns="45720" rIns="91440" bIns="4572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Willow Creek Community Church</a:t>
            </a:r>
            <a:endParaRPr lang="en-US" sz="5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28600" y="6012359"/>
            <a:ext cx="5743688" cy="707886"/>
          </a:xfrm>
          <a:prstGeom prst="rect">
            <a:avLst/>
          </a:prstGeom>
          <a:noFill/>
        </p:spPr>
        <p:txBody>
          <a:bodyPr wrap="none" lIns="91440" tIns="45720" rIns="91440" bIns="45720">
            <a:spAutoFit/>
          </a:bodyPr>
          <a:lstStyle/>
          <a:p>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“Senior Pastor”: Bill </a:t>
            </a:r>
            <a:r>
              <a:rPr lang="en-US" sz="4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Hybels</a:t>
            </a:r>
            <a:endParaRPr lang="en-US" sz="40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629400" y="5562600"/>
            <a:ext cx="2362200" cy="523220"/>
          </a:xfrm>
          <a:prstGeom prst="rect">
            <a:avLst/>
          </a:prstGeom>
          <a:noFill/>
        </p:spPr>
        <p:txBody>
          <a:bodyPr wrap="square" rtlCol="0">
            <a:spAutoFit/>
          </a:bodyPr>
          <a:lstStyle/>
          <a:p>
            <a:r>
              <a:rPr lang="en-US" sz="2800" b="1" dirty="0" smtClean="0">
                <a:solidFill>
                  <a:schemeClr val="bg1"/>
                </a:solidFill>
              </a:rPr>
              <a:t>(near Chicago)</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081826"/>
            <a:ext cx="5114157" cy="861774"/>
          </a:xfrm>
          <a:prstGeom prst="rect">
            <a:avLst/>
          </a:prstGeom>
          <a:noFill/>
        </p:spPr>
        <p:txBody>
          <a:bodyPr wrap="none" lIns="91440" tIns="45720" rIns="91440" bIns="4572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Saddleback Church</a:t>
            </a:r>
            <a:endParaRPr lang="en-US" sz="5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228600" y="6012359"/>
            <a:ext cx="6400800" cy="707886"/>
          </a:xfrm>
          <a:prstGeom prst="rect">
            <a:avLst/>
          </a:prstGeom>
          <a:noFill/>
        </p:spPr>
        <p:txBody>
          <a:bodyPr wrap="square" lIns="91440" tIns="45720" rIns="91440" bIns="45720">
            <a:spAutoFit/>
          </a:bodyPr>
          <a:lstStyle/>
          <a:p>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“Senior Pastor”: Rick Warren</a:t>
            </a:r>
            <a:endParaRPr lang="en-US" sz="40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6172200" y="5334000"/>
            <a:ext cx="2971800" cy="523220"/>
          </a:xfrm>
          <a:prstGeom prst="rect">
            <a:avLst/>
          </a:prstGeom>
          <a:noFill/>
        </p:spPr>
        <p:txBody>
          <a:bodyPr wrap="square" rtlCol="0">
            <a:spAutoFit/>
          </a:bodyPr>
          <a:lstStyle/>
          <a:p>
            <a:r>
              <a:rPr lang="en-US" sz="2800" b="1" dirty="0" smtClean="0">
                <a:solidFill>
                  <a:schemeClr val="bg1"/>
                </a:solidFill>
              </a:rPr>
              <a:t>(near Los Angeles)</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2394</Words>
  <Application>Microsoft Office PowerPoint</Application>
  <PresentationFormat>On-screen Show (4:3)</PresentationFormat>
  <Paragraphs>104</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What This Class Is NOT Intended to Do</vt:lpstr>
      <vt:lpstr>What This Class Is Intended to Do</vt:lpstr>
      <vt:lpstr>Community Churches:   What Are They?  What Are We Talking About?</vt:lpstr>
      <vt:lpstr>Community Churches:   What Are They?  What Are We Talking About?</vt:lpstr>
      <vt:lpstr>Community Churches:   What Are They?  What Are We Talking About?</vt:lpstr>
      <vt:lpstr>Community Churches:   What Are They?  What Are We Talking About?</vt:lpstr>
      <vt:lpstr>Slide 8</vt:lpstr>
      <vt:lpstr>Slide 9</vt:lpstr>
      <vt:lpstr>Slide 10</vt:lpstr>
      <vt:lpstr>Willow Creek – Its Origin</vt:lpstr>
      <vt:lpstr>Saddleback Church – Its Origin</vt:lpstr>
      <vt:lpstr>Willow Creek – How It Got Started</vt:lpstr>
      <vt:lpstr>Willow Creek – How It Got Started</vt:lpstr>
      <vt:lpstr>Saddleback Church – How It Got Started</vt:lpstr>
      <vt:lpstr>Saddleback Church – How It Got Started</vt:lpstr>
      <vt:lpstr>Saddleback Church – How It Got Started</vt:lpstr>
      <vt:lpstr>Saddleback Church – How It Got Started</vt:lpstr>
      <vt:lpstr>Saddleback Church – How It Got Started</vt:lpstr>
      <vt:lpstr>Why is “The Community Church” called  “The Community Church”?</vt:lpstr>
      <vt:lpstr>How the Bible Says to “Start a Church”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18</cp:revision>
  <dcterms:created xsi:type="dcterms:W3CDTF">2012-07-04T13:42:53Z</dcterms:created>
  <dcterms:modified xsi:type="dcterms:W3CDTF">2012-07-11T21:24:10Z</dcterms:modified>
</cp:coreProperties>
</file>