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59"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4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74" name="Picture 2" descr="\\pblfpr\users\David\_Graphics\Lesson-Event PPT Graphics\Community Churches in Light of Scripture.jpg"/>
          <p:cNvPicPr>
            <a:picLocks noChangeAspect="1" noChangeArrowheads="1"/>
          </p:cNvPicPr>
          <p:nvPr userDrawn="1"/>
        </p:nvPicPr>
        <p:blipFill>
          <a:blip r:embed="rId2" cstate="print"/>
          <a:srcRect/>
          <a:stretch>
            <a:fillRect/>
          </a:stretch>
        </p:blipFill>
        <p:spPr bwMode="auto">
          <a:xfrm>
            <a:off x="0" y="0"/>
            <a:ext cx="9144000" cy="686274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C008C-323D-493E-8365-5A0B6C60CDB3}" type="datetimeFigureOut">
              <a:rPr lang="en-US" smtClean="0"/>
              <a:pPr/>
              <a:t>7/4/2012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C008C-323D-493E-8365-5A0B6C60CDB3}" type="datetimeFigureOut">
              <a:rPr lang="en-US" smtClean="0"/>
              <a:pPr/>
              <a:t>7/4/2012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C008C-323D-493E-8365-5A0B6C60CDB3}" type="datetimeFigureOut">
              <a:rPr lang="en-US" smtClean="0"/>
              <a:pPr/>
              <a:t>7/4/2012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pblfpr\users\David\_Graphics\Bibles\bible6.jpg"/>
          <p:cNvPicPr>
            <a:picLocks noChangeAspect="1" noChangeArrowheads="1"/>
          </p:cNvPicPr>
          <p:nvPr userDrawn="1"/>
        </p:nvPicPr>
        <p:blipFill>
          <a:blip r:embed="rId2" cstate="print">
            <a:lum bright="55000" contrast="-55000"/>
          </a:blip>
          <a:srcRect l="1573" r="4047"/>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6200" y="152400"/>
            <a:ext cx="8991600" cy="1066800"/>
          </a:xfrm>
        </p:spPr>
        <p:txBody>
          <a:bodyPr/>
          <a:lstStyle>
            <a:lvl1pPr>
              <a:defRPr b="1">
                <a:solidFill>
                  <a:srgbClr val="000099"/>
                </a:solidFill>
                <a:effectLst>
                  <a:outerShdw blurRad="50800" dist="50800" dir="2700000" algn="ctr" rotWithShape="0">
                    <a:schemeClr val="bg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371600"/>
            <a:ext cx="8763000" cy="5486400"/>
          </a:xfrm>
        </p:spPr>
        <p:txBody>
          <a:bodyPr/>
          <a:lstStyle>
            <a:lvl1pPr>
              <a:defRPr sz="2800" b="1"/>
            </a:lvl1pPr>
            <a:lvl2pPr>
              <a:defRPr b="1">
                <a:solidFill>
                  <a:srgbClr val="000099"/>
                </a:solidFill>
              </a:defRPr>
            </a:lvl2pPr>
            <a:lvl3pPr>
              <a:defRPr b="1">
                <a:solidFill>
                  <a:srgbClr val="A20000"/>
                </a:solidFill>
              </a:defRPr>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050" name="Picture 2" descr="\\pblfpr\users\David\_Graphics\Lesson-Event PPT Graphics\Community Church.jpg"/>
          <p:cNvPicPr>
            <a:picLocks noChangeAspect="1" noChangeArrowheads="1"/>
          </p:cNvPicPr>
          <p:nvPr userDrawn="1"/>
        </p:nvPicPr>
        <p:blipFill>
          <a:blip r:embed="rId2" cstate="print"/>
          <a:srcRect/>
          <a:stretch>
            <a:fillRect/>
          </a:stretch>
        </p:blipFill>
        <p:spPr bwMode="auto">
          <a:xfrm>
            <a:off x="0" y="0"/>
            <a:ext cx="9144001" cy="6858000"/>
          </a:xfrm>
          <a:prstGeom prst="rect">
            <a:avLst/>
          </a:prstGeom>
          <a:noFill/>
        </p:spPr>
      </p:pic>
      <p:sp>
        <p:nvSpPr>
          <p:cNvPr id="2" name="Title 1"/>
          <p:cNvSpPr>
            <a:spLocks noGrp="1"/>
          </p:cNvSpPr>
          <p:nvPr>
            <p:ph type="title"/>
          </p:nvPr>
        </p:nvSpPr>
        <p:spPr>
          <a:xfrm>
            <a:off x="228600" y="152400"/>
            <a:ext cx="8686800" cy="1066800"/>
          </a:xfrm>
        </p:spPr>
        <p:txBody>
          <a:bodyPr>
            <a:normAutofit/>
          </a:bodyPr>
          <a:lstStyle>
            <a:lvl1pPr>
              <a:defRPr sz="4000" b="1">
                <a:solidFill>
                  <a:schemeClr val="bg1"/>
                </a:solidFill>
                <a:effectLst>
                  <a:outerShdw blurRad="50800" dist="50800" dir="2700000" algn="ctr" rotWithShape="0">
                    <a:schemeClr val="tx1"/>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371600"/>
            <a:ext cx="8686800" cy="5486400"/>
          </a:xfrm>
        </p:spPr>
        <p:txBody>
          <a:bodyPr/>
          <a:lstStyle>
            <a:lvl1pPr>
              <a:defRPr sz="2800" b="1">
                <a:solidFill>
                  <a:srgbClr val="FFFF00"/>
                </a:solidFill>
                <a:effectLst>
                  <a:outerShdw blurRad="50800" dist="50800" dir="2700000" algn="ctr" rotWithShape="0">
                    <a:schemeClr val="tx1"/>
                  </a:outerShdw>
                </a:effectLst>
              </a:defRPr>
            </a:lvl1pPr>
            <a:lvl2pPr>
              <a:defRPr b="1">
                <a:solidFill>
                  <a:schemeClr val="bg1"/>
                </a:solidFill>
                <a:effectLst>
                  <a:outerShdw blurRad="50800" dist="50800" dir="2700000" algn="ctr" rotWithShape="0">
                    <a:schemeClr val="tx1"/>
                  </a:outerShdw>
                </a:effectLst>
              </a:defRPr>
            </a:lvl2pPr>
            <a:lvl3pPr>
              <a:defRPr b="1">
                <a:solidFill>
                  <a:schemeClr val="accent6">
                    <a:lumMod val="40000"/>
                    <a:lumOff val="60000"/>
                  </a:schemeClr>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C008C-323D-493E-8365-5A0B6C60CDB3}" type="datetimeFigureOut">
              <a:rPr lang="en-US" smtClean="0"/>
              <a:pPr/>
              <a:t>7/4/2012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6C008C-323D-493E-8365-5A0B6C60CDB3}" type="datetimeFigureOut">
              <a:rPr lang="en-US" smtClean="0"/>
              <a:pPr/>
              <a:t>7/4/2012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6C008C-323D-493E-8365-5A0B6C60CDB3}" type="datetimeFigureOut">
              <a:rPr lang="en-US" smtClean="0"/>
              <a:pPr/>
              <a:t>7/4/2012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6C008C-323D-493E-8365-5A0B6C60CDB3}" type="datetimeFigureOut">
              <a:rPr lang="en-US" smtClean="0"/>
              <a:pPr/>
              <a:t>7/4/2012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C008C-323D-493E-8365-5A0B6C60CDB3}" type="datetimeFigureOut">
              <a:rPr lang="en-US" smtClean="0"/>
              <a:pPr/>
              <a:t>7/4/2012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C008C-323D-493E-8365-5A0B6C60CDB3}" type="datetimeFigureOut">
              <a:rPr lang="en-US" smtClean="0"/>
              <a:pPr/>
              <a:t>7/4/2012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179FB-978B-482F-9BF0-53CE45E332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C008C-323D-493E-8365-5A0B6C60CDB3}" type="datetimeFigureOut">
              <a:rPr lang="en-US" smtClean="0"/>
              <a:pPr/>
              <a:t>7/4/2012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179FB-978B-482F-9BF0-53CE45E332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027003"/>
            <a:ext cx="7162800" cy="830997"/>
          </a:xfrm>
          <a:prstGeom prst="rect">
            <a:avLst/>
          </a:prstGeom>
          <a:noFill/>
        </p:spPr>
        <p:txBody>
          <a:bodyPr wrap="square" rtlCol="0">
            <a:spAutoFit/>
          </a:bodyPr>
          <a:lstStyle/>
          <a:p>
            <a:r>
              <a:rPr lang="en-US" sz="2000" b="1" i="1" u="sng" dirty="0" smtClean="0">
                <a:solidFill>
                  <a:schemeClr val="bg1"/>
                </a:solidFill>
                <a:effectLst>
                  <a:outerShdw blurRad="50800" dist="50800" dir="2700000" algn="ctr" rotWithShape="0">
                    <a:schemeClr val="tx1"/>
                  </a:outerShdw>
                </a:effectLst>
                <a:latin typeface="Futura Lt BT" pitchFamily="34" charset="0"/>
              </a:rPr>
              <a:t>Lesson 1</a:t>
            </a:r>
            <a:r>
              <a:rPr lang="en-US" sz="2000" b="1" i="1" dirty="0" smtClean="0">
                <a:solidFill>
                  <a:schemeClr val="bg1"/>
                </a:solidFill>
                <a:effectLst>
                  <a:outerShdw blurRad="50800" dist="50800" dir="2700000" algn="ctr" rotWithShape="0">
                    <a:schemeClr val="tx1"/>
                  </a:outerShdw>
                </a:effectLst>
                <a:latin typeface="Futura Lt BT" pitchFamily="34" charset="0"/>
              </a:rPr>
              <a:t>:</a:t>
            </a:r>
          </a:p>
          <a:p>
            <a:r>
              <a:rPr lang="en-US" sz="2800" i="1" dirty="0" smtClean="0">
                <a:solidFill>
                  <a:schemeClr val="bg1"/>
                </a:solidFill>
                <a:effectLst>
                  <a:outerShdw blurRad="50800" dist="50800" dir="2700000" algn="ctr" rotWithShape="0">
                    <a:schemeClr val="tx1"/>
                  </a:outerShdw>
                </a:effectLst>
                <a:latin typeface="Futura Md BT" pitchFamily="34" charset="0"/>
              </a:rPr>
              <a:t>Introduction – What We Need to Know</a:t>
            </a:r>
            <a:endParaRPr lang="en-US" sz="2800" i="1" dirty="0">
              <a:solidFill>
                <a:schemeClr val="bg1"/>
              </a:solidFill>
              <a:effectLst>
                <a:outerShdw blurRad="50800" dist="50800" dir="2700000" algn="ctr" rotWithShape="0">
                  <a:schemeClr val="tx1"/>
                </a:outerShdw>
              </a:effectLst>
              <a:latin typeface="Futura Md BT"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Need to Know About Scripture</a:t>
            </a:r>
            <a:endParaRPr lang="en-US" dirty="0"/>
          </a:p>
        </p:txBody>
      </p:sp>
      <p:sp>
        <p:nvSpPr>
          <p:cNvPr id="3" name="Content Placeholder 2"/>
          <p:cNvSpPr>
            <a:spLocks noGrp="1"/>
          </p:cNvSpPr>
          <p:nvPr>
            <p:ph idx="1"/>
          </p:nvPr>
        </p:nvSpPr>
        <p:spPr>
          <a:xfrm>
            <a:off x="228600" y="1371600"/>
            <a:ext cx="8915400" cy="5486400"/>
          </a:xfrm>
        </p:spPr>
        <p:txBody>
          <a:bodyPr>
            <a:normAutofit fontScale="85000" lnSpcReduction="10000"/>
          </a:bodyPr>
          <a:lstStyle/>
          <a:p>
            <a:r>
              <a:rPr lang="en-US" dirty="0"/>
              <a:t>All Scripture is given by God to man (2 Tim. 3:16-17)</a:t>
            </a:r>
          </a:p>
          <a:p>
            <a:r>
              <a:rPr lang="en-US" dirty="0"/>
              <a:t>Scripture supplies man with ALL </a:t>
            </a:r>
            <a:r>
              <a:rPr lang="en-US" dirty="0" smtClean="0"/>
              <a:t>he </a:t>
            </a:r>
            <a:r>
              <a:rPr lang="en-US" dirty="0"/>
              <a:t>needs to serve God </a:t>
            </a:r>
            <a:r>
              <a:rPr lang="en-US" dirty="0" smtClean="0"/>
              <a:t>(2 </a:t>
            </a:r>
            <a:r>
              <a:rPr lang="en-US" dirty="0"/>
              <a:t>Pet. 1:3)</a:t>
            </a:r>
          </a:p>
          <a:p>
            <a:r>
              <a:rPr lang="en-US" dirty="0"/>
              <a:t>Christ </a:t>
            </a:r>
            <a:r>
              <a:rPr lang="en-US" dirty="0" smtClean="0"/>
              <a:t>(not man) has </a:t>
            </a:r>
            <a:r>
              <a:rPr lang="en-US" dirty="0"/>
              <a:t>all authority in religious matters </a:t>
            </a:r>
            <a:r>
              <a:rPr lang="en-US" dirty="0" smtClean="0"/>
              <a:t>(Mt</a:t>
            </a:r>
            <a:r>
              <a:rPr lang="en-US" dirty="0"/>
              <a:t>. 28:18)</a:t>
            </a:r>
          </a:p>
          <a:p>
            <a:r>
              <a:rPr lang="en-US" dirty="0"/>
              <a:t>Man must have Christ’s authority for all he says </a:t>
            </a:r>
            <a:r>
              <a:rPr lang="en-US" dirty="0" smtClean="0"/>
              <a:t>&amp; does </a:t>
            </a:r>
            <a:r>
              <a:rPr lang="en-US" dirty="0"/>
              <a:t>(Col. 3:17)</a:t>
            </a:r>
          </a:p>
          <a:p>
            <a:r>
              <a:rPr lang="en-US" dirty="0"/>
              <a:t>All will be judged by Christ for how they have lived (2 Cor. 5:10)</a:t>
            </a:r>
          </a:p>
          <a:p>
            <a:r>
              <a:rPr lang="en-US" dirty="0"/>
              <a:t>Christ’s Word will be the standard of judgment (John 12:48)</a:t>
            </a:r>
          </a:p>
          <a:p>
            <a:r>
              <a:rPr lang="en-US" dirty="0"/>
              <a:t>Man has no right to add to or take from God’s Word (</a:t>
            </a:r>
            <a:r>
              <a:rPr lang="en-US" dirty="0" smtClean="0"/>
              <a:t>Rv. </a:t>
            </a:r>
            <a:r>
              <a:rPr lang="en-US" dirty="0"/>
              <a:t>22:18-19)</a:t>
            </a:r>
          </a:p>
          <a:p>
            <a:r>
              <a:rPr lang="en-US" dirty="0"/>
              <a:t>Man has no right to change God’s Word in any way (Gal. 1:6-9)</a:t>
            </a:r>
          </a:p>
          <a:p>
            <a:r>
              <a:rPr lang="en-US" dirty="0"/>
              <a:t>Man has no right to go beyond God’s </a:t>
            </a:r>
            <a:r>
              <a:rPr lang="en-US" dirty="0" smtClean="0"/>
              <a:t>Word </a:t>
            </a:r>
            <a:r>
              <a:rPr lang="en-US" dirty="0"/>
              <a:t>in thought, speech or </a:t>
            </a:r>
            <a:r>
              <a:rPr lang="en-US" dirty="0" smtClean="0"/>
              <a:t>action </a:t>
            </a:r>
            <a:r>
              <a:rPr lang="en-US" dirty="0"/>
              <a:t>(1 Cor. 4:6; 1 Pet. 4:11; 2 John 9)</a:t>
            </a:r>
          </a:p>
          <a:p>
            <a:r>
              <a:rPr lang="en-US" dirty="0"/>
              <a:t>Only those who do God’s will shall enter into heaven (</a:t>
            </a:r>
            <a:r>
              <a:rPr lang="en-US" dirty="0" smtClean="0"/>
              <a:t>Mt</a:t>
            </a:r>
            <a:r>
              <a:rPr lang="en-US" dirty="0"/>
              <a:t>. 7:21-23</a:t>
            </a:r>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anim calcmode="lin" valueType="num">
                                      <p:cBhvr>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Need to Know from Scripture</a:t>
            </a:r>
            <a:br>
              <a:rPr lang="en-US" dirty="0" smtClean="0"/>
            </a:br>
            <a:r>
              <a:rPr lang="en-US" dirty="0" smtClean="0"/>
              <a:t>About the CHURCH of the Bible</a:t>
            </a:r>
            <a:endParaRPr lang="en-US" dirty="0"/>
          </a:p>
        </p:txBody>
      </p:sp>
      <p:sp>
        <p:nvSpPr>
          <p:cNvPr id="3" name="Content Placeholder 2"/>
          <p:cNvSpPr>
            <a:spLocks noGrp="1"/>
          </p:cNvSpPr>
          <p:nvPr>
            <p:ph idx="1"/>
          </p:nvPr>
        </p:nvSpPr>
        <p:spPr>
          <a:xfrm>
            <a:off x="228600" y="1371600"/>
            <a:ext cx="8915400" cy="5486400"/>
          </a:xfrm>
        </p:spPr>
        <p:txBody>
          <a:bodyPr>
            <a:normAutofit fontScale="92500" lnSpcReduction="20000"/>
          </a:bodyPr>
          <a:lstStyle/>
          <a:p>
            <a:r>
              <a:rPr lang="en-US" dirty="0"/>
              <a:t>The church </a:t>
            </a:r>
            <a:r>
              <a:rPr lang="en-US" dirty="0" smtClean="0"/>
              <a:t>was </a:t>
            </a:r>
            <a:r>
              <a:rPr lang="en-US" dirty="0"/>
              <a:t>planned by God (Eph. 3:10-11)</a:t>
            </a:r>
          </a:p>
          <a:p>
            <a:r>
              <a:rPr lang="en-US" dirty="0"/>
              <a:t>The church </a:t>
            </a:r>
            <a:r>
              <a:rPr lang="en-US" dirty="0" smtClean="0"/>
              <a:t>was </a:t>
            </a:r>
            <a:r>
              <a:rPr lang="en-US" dirty="0"/>
              <a:t>prophesied in the O.T. (Isa. 2:2-4; Dan. 2:44)</a:t>
            </a:r>
          </a:p>
          <a:p>
            <a:r>
              <a:rPr lang="en-US" dirty="0"/>
              <a:t>The church </a:t>
            </a:r>
            <a:r>
              <a:rPr lang="en-US" dirty="0" smtClean="0"/>
              <a:t>was </a:t>
            </a:r>
            <a:r>
              <a:rPr lang="en-US" dirty="0"/>
              <a:t>promised by Jesus (Matt. 16:18-19)</a:t>
            </a:r>
          </a:p>
          <a:p>
            <a:r>
              <a:rPr lang="en-US" dirty="0"/>
              <a:t>The church </a:t>
            </a:r>
            <a:r>
              <a:rPr lang="en-US" dirty="0" smtClean="0"/>
              <a:t>was </a:t>
            </a:r>
            <a:r>
              <a:rPr lang="en-US" dirty="0"/>
              <a:t>purchased by Jesus (Acts 20:28)</a:t>
            </a:r>
          </a:p>
          <a:p>
            <a:r>
              <a:rPr lang="en-US" dirty="0"/>
              <a:t>The church </a:t>
            </a:r>
            <a:r>
              <a:rPr lang="en-US" dirty="0" smtClean="0"/>
              <a:t>was </a:t>
            </a:r>
            <a:r>
              <a:rPr lang="en-US" dirty="0"/>
              <a:t>established in Acts 2 by the power of the Holy Spirit (Mark 9:1; Acts 1:8; 2:1-4)</a:t>
            </a:r>
          </a:p>
          <a:p>
            <a:r>
              <a:rPr lang="en-US" dirty="0"/>
              <a:t>In the New Testament, there was only one church (Eph. 4:4; 1:22-23; cf. John 17:20-21), of which one must be a member to go to heaven (Eph. 5:23, 27; Heb. 12:23)</a:t>
            </a:r>
          </a:p>
          <a:p>
            <a:r>
              <a:rPr lang="en-US" dirty="0"/>
              <a:t>The one true church is patterned after and governed by the authoritative Word of God (1 Tim. 3:15; Col. 3:17)</a:t>
            </a:r>
          </a:p>
          <a:p>
            <a:r>
              <a:rPr lang="en-US" dirty="0"/>
              <a:t>God instructs the church to “all speak the same thing,” to have “no divisions” and to “be perfectly joined together in the same mind and in the same judgment” (1 Cor. 1:10</a:t>
            </a:r>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anim calcmode="lin" valueType="num">
                                      <p:cBhvr>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Need to Know from Scripture</a:t>
            </a:r>
            <a:br>
              <a:rPr lang="en-US" dirty="0" smtClean="0"/>
            </a:br>
            <a:r>
              <a:rPr lang="en-US" dirty="0" smtClean="0"/>
              <a:t>About the CHURCH of the Bible</a:t>
            </a:r>
            <a:endParaRPr lang="en-US" dirty="0"/>
          </a:p>
        </p:txBody>
      </p:sp>
      <p:sp>
        <p:nvSpPr>
          <p:cNvPr id="3" name="Content Placeholder 2"/>
          <p:cNvSpPr>
            <a:spLocks noGrp="1"/>
          </p:cNvSpPr>
          <p:nvPr>
            <p:ph idx="1"/>
          </p:nvPr>
        </p:nvSpPr>
        <p:spPr>
          <a:xfrm>
            <a:off x="0" y="1524000"/>
            <a:ext cx="9144000" cy="5334000"/>
          </a:xfrm>
        </p:spPr>
        <p:txBody>
          <a:bodyPr>
            <a:normAutofit/>
          </a:bodyPr>
          <a:lstStyle/>
          <a:p>
            <a:pPr marL="0" indent="0" algn="ctr">
              <a:buNone/>
            </a:pPr>
            <a:r>
              <a:rPr lang="en-US" sz="3200" u="sng" dirty="0" smtClean="0"/>
              <a:t>Denominationalism </a:t>
            </a:r>
            <a:r>
              <a:rPr lang="en-US" sz="3200" u="sng" dirty="0"/>
              <a:t>in Any Form (and Every Form) </a:t>
            </a:r>
            <a:endParaRPr lang="en-US" sz="3200" u="sng" dirty="0" smtClean="0"/>
          </a:p>
          <a:p>
            <a:pPr marL="0" indent="0" algn="ctr">
              <a:buNone/>
            </a:pPr>
            <a:r>
              <a:rPr lang="en-US" sz="3200" u="sng" dirty="0" smtClean="0"/>
              <a:t>DOES </a:t>
            </a:r>
            <a:r>
              <a:rPr lang="en-US" sz="3200" u="sng" dirty="0"/>
              <a:t>NOT EQUAL </a:t>
            </a:r>
            <a:r>
              <a:rPr lang="en-US" sz="3200" u="sng" dirty="0" smtClean="0"/>
              <a:t>New Testament Christianity!</a:t>
            </a:r>
            <a:endParaRPr lang="en-US" sz="3200" dirty="0"/>
          </a:p>
          <a:p>
            <a:pPr marL="0" indent="0" algn="ctr">
              <a:buNone/>
            </a:pPr>
            <a:endParaRPr lang="en-US" sz="3000" dirty="0" smtClean="0"/>
          </a:p>
          <a:p>
            <a:pPr marL="0" indent="0" algn="ctr">
              <a:buNone/>
            </a:pPr>
            <a:r>
              <a:rPr lang="en-US" sz="3000" dirty="0" smtClean="0"/>
              <a:t>The </a:t>
            </a:r>
            <a:r>
              <a:rPr lang="en-US" sz="3000" dirty="0"/>
              <a:t>church of the Bible was/is God’s idea (not man’s).  </a:t>
            </a:r>
            <a:endParaRPr lang="en-US" sz="3000" dirty="0" smtClean="0"/>
          </a:p>
          <a:p>
            <a:pPr marL="0" indent="0" algn="ctr">
              <a:buNone/>
            </a:pPr>
            <a:r>
              <a:rPr lang="en-US" sz="1800" dirty="0">
                <a:solidFill>
                  <a:schemeClr val="bg1"/>
                </a:solidFill>
              </a:rPr>
              <a:t/>
            </a:r>
            <a:br>
              <a:rPr lang="en-US" sz="1800" dirty="0">
                <a:solidFill>
                  <a:schemeClr val="bg1"/>
                </a:solidFill>
              </a:rPr>
            </a:br>
            <a:r>
              <a:rPr lang="en-US" sz="3000" dirty="0"/>
              <a:t>Denominationalism was/is man’s idea (not God’s).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Need to Know from Scripture</a:t>
            </a:r>
            <a:br>
              <a:rPr lang="en-US" dirty="0" smtClean="0"/>
            </a:br>
            <a:r>
              <a:rPr lang="en-US" dirty="0" smtClean="0"/>
              <a:t>About DENOMINATIONALISM</a:t>
            </a:r>
            <a:endParaRPr lang="en-US" dirty="0"/>
          </a:p>
        </p:txBody>
      </p:sp>
      <p:sp>
        <p:nvSpPr>
          <p:cNvPr id="3" name="Content Placeholder 2"/>
          <p:cNvSpPr>
            <a:spLocks noGrp="1"/>
          </p:cNvSpPr>
          <p:nvPr>
            <p:ph idx="1"/>
          </p:nvPr>
        </p:nvSpPr>
        <p:spPr>
          <a:xfrm>
            <a:off x="228600" y="1371600"/>
            <a:ext cx="8915400" cy="5486400"/>
          </a:xfrm>
        </p:spPr>
        <p:txBody>
          <a:bodyPr>
            <a:normAutofit fontScale="92500" lnSpcReduction="20000"/>
          </a:bodyPr>
          <a:lstStyle/>
          <a:p>
            <a:r>
              <a:rPr lang="en-US" dirty="0"/>
              <a:t>God warned the first-century church of imminent danger.</a:t>
            </a:r>
          </a:p>
          <a:p>
            <a:pPr lvl="1"/>
            <a:r>
              <a:rPr lang="en-US" dirty="0"/>
              <a:t>Acts 20:28-31</a:t>
            </a:r>
          </a:p>
          <a:p>
            <a:pPr lvl="1"/>
            <a:r>
              <a:rPr lang="en-US" dirty="0"/>
              <a:t>1 </a:t>
            </a:r>
            <a:r>
              <a:rPr lang="en-US" dirty="0" smtClean="0"/>
              <a:t>Timothy </a:t>
            </a:r>
            <a:r>
              <a:rPr lang="en-US" dirty="0"/>
              <a:t>4:1-2</a:t>
            </a:r>
          </a:p>
          <a:p>
            <a:pPr lvl="1"/>
            <a:r>
              <a:rPr lang="en-US" dirty="0"/>
              <a:t>2 </a:t>
            </a:r>
            <a:r>
              <a:rPr lang="en-US" dirty="0" smtClean="0"/>
              <a:t>Timothy </a:t>
            </a:r>
            <a:r>
              <a:rPr lang="en-US" dirty="0"/>
              <a:t>4:1-5</a:t>
            </a:r>
          </a:p>
          <a:p>
            <a:r>
              <a:rPr lang="en-US" dirty="0"/>
              <a:t>God pleaded with the first-century church to not depart.</a:t>
            </a:r>
          </a:p>
          <a:p>
            <a:pPr lvl="1"/>
            <a:r>
              <a:rPr lang="en-US" dirty="0"/>
              <a:t>1 </a:t>
            </a:r>
            <a:r>
              <a:rPr lang="en-US" dirty="0" smtClean="0"/>
              <a:t>Corinthians </a:t>
            </a:r>
            <a:r>
              <a:rPr lang="en-US" dirty="0"/>
              <a:t>1:10</a:t>
            </a:r>
          </a:p>
          <a:p>
            <a:pPr lvl="1"/>
            <a:r>
              <a:rPr lang="en-US" dirty="0" smtClean="0"/>
              <a:t>Revelation </a:t>
            </a:r>
            <a:r>
              <a:rPr lang="en-US" dirty="0"/>
              <a:t>2:10</a:t>
            </a:r>
          </a:p>
          <a:p>
            <a:pPr lvl="1"/>
            <a:r>
              <a:rPr lang="en-US" dirty="0" smtClean="0"/>
              <a:t>Hebrews </a:t>
            </a:r>
            <a:r>
              <a:rPr lang="en-US" dirty="0"/>
              <a:t>3:12-14</a:t>
            </a:r>
          </a:p>
          <a:p>
            <a:pPr lvl="1"/>
            <a:r>
              <a:rPr lang="en-US" dirty="0"/>
              <a:t>Jude 3</a:t>
            </a:r>
          </a:p>
          <a:p>
            <a:r>
              <a:rPr lang="en-US" dirty="0"/>
              <a:t>God condemns denominationalism.</a:t>
            </a:r>
          </a:p>
          <a:p>
            <a:pPr lvl="1"/>
            <a:r>
              <a:rPr lang="en-US" dirty="0"/>
              <a:t>1 </a:t>
            </a:r>
            <a:r>
              <a:rPr lang="en-US" dirty="0" smtClean="0"/>
              <a:t>Corinthians </a:t>
            </a:r>
            <a:r>
              <a:rPr lang="en-US" dirty="0"/>
              <a:t>1:10-13; 3:1-4</a:t>
            </a:r>
          </a:p>
          <a:p>
            <a:pPr lvl="1"/>
            <a:r>
              <a:rPr lang="en-US" dirty="0"/>
              <a:t>John 17:20-21</a:t>
            </a:r>
          </a:p>
          <a:p>
            <a:pPr lvl="1"/>
            <a:r>
              <a:rPr lang="en-US" dirty="0"/>
              <a:t>Romans 16:17-18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anim calcmode="lin" valueType="num">
                                      <p:cBhvr>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anim calcmode="lin" valueType="num">
                                      <p:cBhvr>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500"/>
                                        <p:tgtEl>
                                          <p:spTgt spid="3">
                                            <p:txEl>
                                              <p:pRg st="9" end="9"/>
                                            </p:txEl>
                                          </p:spTgt>
                                        </p:tgtEl>
                                      </p:cBhvr>
                                    </p:animEffect>
                                    <p:anim calcmode="lin" valueType="num">
                                      <p:cBhvr>
                                        <p:cTn id="6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
                            </p:stCondLst>
                            <p:childTnLst>
                              <p:par>
                                <p:cTn id="67" presetID="42" presetClass="entr" presetSubtype="0" fill="hold" grpId="0" nodeType="after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Effect transition="in" filter="fade">
                                      <p:cBhvr>
                                        <p:cTn id="69" dur="500"/>
                                        <p:tgtEl>
                                          <p:spTgt spid="3">
                                            <p:txEl>
                                              <p:pRg st="10" end="10"/>
                                            </p:txEl>
                                          </p:spTgt>
                                        </p:tgtEl>
                                      </p:cBhvr>
                                    </p:animEffect>
                                    <p:anim calcmode="lin" valueType="num">
                                      <p:cBhvr>
                                        <p:cTn id="7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1"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2" presetClass="entr" presetSubtype="0" fill="hold" grpId="0" nodeType="after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Effect transition="in" filter="fade">
                                      <p:cBhvr>
                                        <p:cTn id="75" dur="500"/>
                                        <p:tgtEl>
                                          <p:spTgt spid="3">
                                            <p:txEl>
                                              <p:pRg st="11" end="11"/>
                                            </p:txEl>
                                          </p:spTgt>
                                        </p:tgtEl>
                                      </p:cBhvr>
                                    </p:animEffect>
                                    <p:anim calcmode="lin" valueType="num">
                                      <p:cBhvr>
                                        <p:cTn id="7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7"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42" presetClass="entr" presetSubtype="0" fill="hold" grpId="0" nodeType="afterEffect">
                                  <p:stCondLst>
                                    <p:cond delay="0"/>
                                  </p:stCondLst>
                                  <p:childTnLst>
                                    <p:set>
                                      <p:cBhvr>
                                        <p:cTn id="80" dur="1" fill="hold">
                                          <p:stCondLst>
                                            <p:cond delay="0"/>
                                          </p:stCondLst>
                                        </p:cTn>
                                        <p:tgtEl>
                                          <p:spTgt spid="3">
                                            <p:txEl>
                                              <p:pRg st="12" end="12"/>
                                            </p:txEl>
                                          </p:spTgt>
                                        </p:tgtEl>
                                        <p:attrNameLst>
                                          <p:attrName>style.visibility</p:attrName>
                                        </p:attrNameLst>
                                      </p:cBhvr>
                                      <p:to>
                                        <p:strVal val="visible"/>
                                      </p:to>
                                    </p:set>
                                    <p:animEffect transition="in" filter="fade">
                                      <p:cBhvr>
                                        <p:cTn id="81" dur="500"/>
                                        <p:tgtEl>
                                          <p:spTgt spid="3">
                                            <p:txEl>
                                              <p:pRg st="12" end="12"/>
                                            </p:txEl>
                                          </p:spTgt>
                                        </p:tgtEl>
                                      </p:cBhvr>
                                    </p:animEffect>
                                    <p:anim calcmode="lin" valueType="num">
                                      <p:cBhvr>
                                        <p:cTn id="82"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3"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Need to Know from Scripture</a:t>
            </a:r>
            <a:br>
              <a:rPr lang="en-US" dirty="0" smtClean="0"/>
            </a:br>
            <a:r>
              <a:rPr lang="en-US" dirty="0" smtClean="0"/>
              <a:t>About THE CHURCH TODAY</a:t>
            </a:r>
            <a:endParaRPr lang="en-US" dirty="0"/>
          </a:p>
        </p:txBody>
      </p:sp>
      <p:sp>
        <p:nvSpPr>
          <p:cNvPr id="3" name="Content Placeholder 2"/>
          <p:cNvSpPr>
            <a:spLocks noGrp="1"/>
          </p:cNvSpPr>
          <p:nvPr>
            <p:ph idx="1"/>
          </p:nvPr>
        </p:nvSpPr>
        <p:spPr>
          <a:xfrm>
            <a:off x="228600" y="1371600"/>
            <a:ext cx="8915400" cy="5486400"/>
          </a:xfrm>
        </p:spPr>
        <p:txBody>
          <a:bodyPr>
            <a:normAutofit/>
          </a:bodyPr>
          <a:lstStyle/>
          <a:p>
            <a:r>
              <a:rPr lang="en-US" dirty="0"/>
              <a:t>When Christ established His church, He promised it would never be destroyed and would stand forever (Dan. 2:44; Matt. 16:18-19)</a:t>
            </a:r>
          </a:p>
          <a:p>
            <a:r>
              <a:rPr lang="en-US" dirty="0"/>
              <a:t>Therefore, the Lord’s church, having been established nearly 2,000 years ago in Acts 2, still exists on earth today.</a:t>
            </a:r>
          </a:p>
          <a:p>
            <a:r>
              <a:rPr lang="en-US" dirty="0"/>
              <a:t>The Lord only has one church (Eph. 4:4), as Jesus is the King of only one kingdom (John 18:36-37)</a:t>
            </a:r>
          </a:p>
          <a:p>
            <a:r>
              <a:rPr lang="en-US" dirty="0"/>
              <a:t>In His Word, the Lord has given us a pattern for His church, by which we can plant new congregations (1 Cor. 3:5-11; 4:17) and be able to identify His true church today (2 Tim. 1:13; Heb. 8:5)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Disclaimer:  </a:t>
            </a:r>
            <a:br>
              <a:rPr lang="en-US" dirty="0" smtClean="0"/>
            </a:br>
            <a:r>
              <a:rPr lang="en-US" dirty="0" smtClean="0"/>
              <a:t>What This Class Is NOT Intended to Do</a:t>
            </a:r>
            <a:endParaRPr lang="en-US" dirty="0"/>
          </a:p>
        </p:txBody>
      </p:sp>
      <p:sp>
        <p:nvSpPr>
          <p:cNvPr id="3" name="Content Placeholder 2"/>
          <p:cNvSpPr>
            <a:spLocks noGrp="1"/>
          </p:cNvSpPr>
          <p:nvPr>
            <p:ph idx="1"/>
          </p:nvPr>
        </p:nvSpPr>
        <p:spPr/>
        <p:txBody>
          <a:bodyPr>
            <a:normAutofit/>
          </a:bodyPr>
          <a:lstStyle/>
          <a:p>
            <a:r>
              <a:rPr lang="en-US" dirty="0" smtClean="0"/>
              <a:t>Not </a:t>
            </a:r>
            <a:r>
              <a:rPr lang="en-US" dirty="0"/>
              <a:t>to be unkind</a:t>
            </a:r>
          </a:p>
          <a:p>
            <a:r>
              <a:rPr lang="en-US" dirty="0"/>
              <a:t>Not to present a haughty, un-</a:t>
            </a:r>
            <a:r>
              <a:rPr lang="en-US" dirty="0" err="1"/>
              <a:t>Christlike</a:t>
            </a:r>
            <a:r>
              <a:rPr lang="en-US" dirty="0"/>
              <a:t> spirit</a:t>
            </a:r>
          </a:p>
          <a:p>
            <a:r>
              <a:rPr lang="en-US" dirty="0"/>
              <a:t>Not to attack Community Churches (in general)</a:t>
            </a:r>
          </a:p>
          <a:p>
            <a:r>
              <a:rPr lang="en-US" dirty="0"/>
              <a:t>Not to attack a particular Community Church</a:t>
            </a:r>
          </a:p>
          <a:p>
            <a:r>
              <a:rPr lang="en-US" dirty="0"/>
              <a:t>Not to treat them unjustly in any way</a:t>
            </a:r>
          </a:p>
          <a:p>
            <a:r>
              <a:rPr lang="en-US" dirty="0"/>
              <a:t>Not to misrepresent them in any way</a:t>
            </a:r>
          </a:p>
          <a:p>
            <a:r>
              <a:rPr lang="en-US" dirty="0"/>
              <a:t>Not to ridicule or belittle any person or organization</a:t>
            </a:r>
          </a:p>
          <a:p>
            <a:r>
              <a:rPr lang="en-US" dirty="0"/>
              <a:t>Not to say, “We’re so much better than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Disclaimer:</a:t>
            </a:r>
            <a:br>
              <a:rPr lang="en-US" dirty="0" smtClean="0"/>
            </a:br>
            <a:r>
              <a:rPr lang="en-US" dirty="0" smtClean="0"/>
              <a:t>What This Class IS Intended to Do</a:t>
            </a:r>
            <a:endParaRPr lang="en-US" dirty="0"/>
          </a:p>
        </p:txBody>
      </p:sp>
      <p:sp>
        <p:nvSpPr>
          <p:cNvPr id="3" name="Content Placeholder 2"/>
          <p:cNvSpPr>
            <a:spLocks noGrp="1"/>
          </p:cNvSpPr>
          <p:nvPr>
            <p:ph idx="1"/>
          </p:nvPr>
        </p:nvSpPr>
        <p:spPr/>
        <p:txBody>
          <a:bodyPr>
            <a:normAutofit/>
          </a:bodyPr>
          <a:lstStyle/>
          <a:p>
            <a:r>
              <a:rPr lang="en-US" dirty="0" smtClean="0"/>
              <a:t>To follow the soul-saving instructions of the Lord:</a:t>
            </a:r>
          </a:p>
          <a:p>
            <a:pPr lvl="1"/>
            <a:r>
              <a:rPr lang="en-US" dirty="0" smtClean="0"/>
              <a:t>“Beloved, do not believe every spirit, but test the spirits, whether they are of God…” (1 John 4:1).</a:t>
            </a:r>
          </a:p>
          <a:p>
            <a:pPr lvl="1"/>
            <a:r>
              <a:rPr lang="en-US" dirty="0"/>
              <a:t>“ Test all things” (1 Thess. 5:21</a:t>
            </a:r>
            <a:r>
              <a:rPr lang="en-US" dirty="0" smtClean="0"/>
              <a:t>)</a:t>
            </a:r>
          </a:p>
          <a:p>
            <a:r>
              <a:rPr lang="en-US" dirty="0" smtClean="0"/>
              <a:t>To follow the highly-praised example of the </a:t>
            </a:r>
            <a:r>
              <a:rPr lang="en-US" dirty="0" err="1" smtClean="0"/>
              <a:t>Bereans</a:t>
            </a:r>
            <a:r>
              <a:rPr lang="en-US" dirty="0" smtClean="0"/>
              <a:t>:</a:t>
            </a:r>
          </a:p>
          <a:p>
            <a:pPr lvl="1"/>
            <a:r>
              <a:rPr lang="en-US" dirty="0" smtClean="0"/>
              <a:t>“…They received the word with all readiness, and searched the Scriptures daily to find out whether these things were so” (Acts 17:11).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Disclaimer:</a:t>
            </a:r>
            <a:br>
              <a:rPr lang="en-US" dirty="0" smtClean="0"/>
            </a:br>
            <a:r>
              <a:rPr lang="en-US" dirty="0" smtClean="0"/>
              <a:t>What This Class IS Intended to Do</a:t>
            </a:r>
            <a:endParaRPr lang="en-US" dirty="0"/>
          </a:p>
        </p:txBody>
      </p:sp>
      <p:sp>
        <p:nvSpPr>
          <p:cNvPr id="3" name="Content Placeholder 2"/>
          <p:cNvSpPr>
            <a:spLocks noGrp="1"/>
          </p:cNvSpPr>
          <p:nvPr>
            <p:ph idx="1"/>
          </p:nvPr>
        </p:nvSpPr>
        <p:spPr/>
        <p:txBody>
          <a:bodyPr>
            <a:normAutofit/>
          </a:bodyPr>
          <a:lstStyle/>
          <a:p>
            <a:r>
              <a:rPr lang="en-US" dirty="0"/>
              <a:t>To fairly examine the teachings of a popular religious movement in light of the teachings of Scripture, by presenting their teachings in their own words and comparing them with God’s teachings in His own Words</a:t>
            </a:r>
          </a:p>
          <a:p>
            <a:pPr lvl="1"/>
            <a:r>
              <a:rPr lang="en-US" dirty="0"/>
              <a:t>Psa. 119:105, </a:t>
            </a:r>
            <a:r>
              <a:rPr lang="en-US" dirty="0" smtClean="0"/>
              <a:t>130; John 3:19-21; 2 </a:t>
            </a:r>
            <a:r>
              <a:rPr lang="en-US" dirty="0"/>
              <a:t>Cor. 4:4-6</a:t>
            </a:r>
          </a:p>
          <a:p>
            <a:pPr lvl="1"/>
            <a:r>
              <a:rPr lang="en-US" dirty="0"/>
              <a:t>Eph. </a:t>
            </a:r>
            <a:r>
              <a:rPr lang="en-US" dirty="0" smtClean="0"/>
              <a:t>5:13; 2 </a:t>
            </a:r>
            <a:r>
              <a:rPr lang="en-US" dirty="0"/>
              <a:t>Pet. 1:19</a:t>
            </a:r>
          </a:p>
          <a:p>
            <a:r>
              <a:rPr lang="en-US" dirty="0"/>
              <a:t>To examine whether we are in “the faith”/“the truth” (2 Cor. 13:5-7), as there is only “one faith” (Eph. 4:4-6)</a:t>
            </a:r>
          </a:p>
          <a:p>
            <a:r>
              <a:rPr lang="en-US" dirty="0" smtClean="0"/>
              <a:t>To sharpen our knowledge, inform our hearts and fortify our faith in the faith of the gospel (2 Pet. 3:15; Jude 3; Prov. 3:5-6)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866</Words>
  <Application>Microsoft Office PowerPoint</Application>
  <PresentationFormat>On-screen Show (4:3)</PresentationFormat>
  <Paragraphs>68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What We Need to Know About Scripture</vt:lpstr>
      <vt:lpstr>What We Need to Know from Scripture About the CHURCH of the Bible</vt:lpstr>
      <vt:lpstr>What We Need to Know from Scripture About the CHURCH of the Bible</vt:lpstr>
      <vt:lpstr>What We Need to Know from Scripture About DENOMINATIONALISM</vt:lpstr>
      <vt:lpstr>What We Need to Know from Scripture About THE CHURCH TODAY</vt:lpstr>
      <vt:lpstr>Disclaimer:   What This Class Is NOT Intended to Do</vt:lpstr>
      <vt:lpstr>Disclaimer: What This Class IS Intended to Do</vt:lpstr>
      <vt:lpstr>Disclaimer: What This Class IS Intended to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9</cp:revision>
  <dcterms:created xsi:type="dcterms:W3CDTF">2012-07-04T13:42:53Z</dcterms:created>
  <dcterms:modified xsi:type="dcterms:W3CDTF">2012-07-04T19:32:12Z</dcterms:modified>
</cp:coreProperties>
</file>