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74" r:id="rId2"/>
    <p:sldId id="256" r:id="rId3"/>
    <p:sldId id="258" r:id="rId4"/>
    <p:sldId id="266" r:id="rId5"/>
    <p:sldId id="267" r:id="rId6"/>
    <p:sldId id="259" r:id="rId7"/>
    <p:sldId id="268" r:id="rId8"/>
    <p:sldId id="269" r:id="rId9"/>
    <p:sldId id="270" r:id="rId10"/>
    <p:sldId id="271" r:id="rId11"/>
    <p:sldId id="272" r:id="rId12"/>
    <p:sldId id="273" r:id="rId13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1C18"/>
    <a:srgbClr val="FFF9C9"/>
    <a:srgbClr val="F7FFC9"/>
    <a:srgbClr val="FAFFDD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4580" autoAdjust="0"/>
    <p:restoredTop sz="86304" autoAdjust="0"/>
  </p:normalViewPr>
  <p:slideViewPr>
    <p:cSldViewPr>
      <p:cViewPr varScale="1">
        <p:scale>
          <a:sx n="56" d="100"/>
          <a:sy n="56" d="100"/>
        </p:scale>
        <p:origin x="-43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7B25FE-1285-406D-82D8-238556620BCF}" type="datetimeFigureOut">
              <a:rPr lang="en-US" smtClean="0"/>
              <a:pPr/>
              <a:t>6/22/2011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AE8154-8F21-488D-9DE0-DEF422D19C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C3FE-4662-408C-8118-61E1B127CDC4}" type="datetimeFigureOut">
              <a:rPr lang="en-US" smtClean="0"/>
              <a:pPr/>
              <a:t>6/22/2011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84F4-B960-409C-9001-EA721C384AA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Paul's C's Titl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C3FE-4662-408C-8118-61E1B127CDC4}" type="datetimeFigureOut">
              <a:rPr lang="en-US" smtClean="0"/>
              <a:pPr/>
              <a:t>6/22/2011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84F4-B960-409C-9001-EA721C384A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C3FE-4662-408C-8118-61E1B127CDC4}" type="datetimeFigureOut">
              <a:rPr lang="en-US" smtClean="0"/>
              <a:pPr/>
              <a:t>6/22/2011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84F4-B960-409C-9001-EA721C384A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ackgroundParchment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/>
          </a:bodyPr>
          <a:lstStyle>
            <a:lvl1pPr>
              <a:defRPr sz="2800" b="1">
                <a:effectLst>
                  <a:outerShdw blurRad="25400" dist="38100" dir="2700000" algn="ctr" rotWithShape="0">
                    <a:schemeClr val="tx1"/>
                  </a:outerShdw>
                </a:effectLst>
              </a:defRPr>
            </a:lvl1pPr>
            <a:lvl2pPr>
              <a:defRPr sz="2400" b="1">
                <a:solidFill>
                  <a:srgbClr val="000099"/>
                </a:solidFill>
                <a:effectLst>
                  <a:outerShdw blurRad="25400" dist="38100" dir="2700000" algn="ctr" rotWithShape="0">
                    <a:schemeClr val="tx1"/>
                  </a:outerShdw>
                </a:effectLst>
              </a:defRPr>
            </a:lvl2pPr>
            <a:lvl3pPr>
              <a:defRPr sz="2000" b="1">
                <a:solidFill>
                  <a:srgbClr val="A01C18"/>
                </a:solidFill>
                <a:effectLst>
                  <a:outerShdw blurRad="25400" dist="38100" dir="2700000" algn="ctr" rotWithShape="0">
                    <a:schemeClr val="tx1"/>
                  </a:outerShdw>
                </a:effectLst>
              </a:defRPr>
            </a:lvl3pPr>
            <a:lvl4pPr>
              <a:defRPr sz="2000" b="1">
                <a:effectLst>
                  <a:outerShdw blurRad="25400" dist="38100" dir="2700000" algn="ctr" rotWithShape="0">
                    <a:schemeClr val="tx1"/>
                  </a:outerShdw>
                </a:effectLst>
              </a:defRPr>
            </a:lvl4pPr>
            <a:lvl5pPr>
              <a:defRPr sz="2000" b="1">
                <a:effectLst>
                  <a:outerShdw blurRad="25400" dist="38100" dir="2700000" algn="ctr" rotWithShape="0">
                    <a:schemeClr val="tx1"/>
                  </a:outerShdw>
                </a:effectLst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C3FE-4662-408C-8118-61E1B127CDC4}" type="datetimeFigureOut">
              <a:rPr lang="en-US" smtClean="0"/>
              <a:pPr/>
              <a:t>6/22/2011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84F4-B960-409C-9001-EA721C384AA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26" name="Picture 2" descr="L:\Events\VBS\2011\VBS_ShipOL_Logo-Color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222875"/>
            <a:ext cx="1657930" cy="1635125"/>
          </a:xfrm>
          <a:prstGeom prst="rect">
            <a:avLst/>
          </a:prstGeom>
          <a:noFill/>
          <a:effectLst>
            <a:outerShdw blurRad="25400" dist="12700" dir="2700000" algn="ctr" rotWithShape="0">
              <a:schemeClr val="tx1"/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C3FE-4662-408C-8118-61E1B127CDC4}" type="datetimeFigureOut">
              <a:rPr lang="en-US" smtClean="0"/>
              <a:pPr/>
              <a:t>6/22/2011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84F4-B960-409C-9001-EA721C384A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C3FE-4662-408C-8118-61E1B127CDC4}" type="datetimeFigureOut">
              <a:rPr lang="en-US" smtClean="0"/>
              <a:pPr/>
              <a:t>6/22/2011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84F4-B960-409C-9001-EA721C384A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C3FE-4662-408C-8118-61E1B127CDC4}" type="datetimeFigureOut">
              <a:rPr lang="en-US" smtClean="0"/>
              <a:pPr/>
              <a:t>6/22/2011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84F4-B960-409C-9001-EA721C384A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C3FE-4662-408C-8118-61E1B127CDC4}" type="datetimeFigureOut">
              <a:rPr lang="en-US" smtClean="0"/>
              <a:pPr/>
              <a:t>6/22/2011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84F4-B960-409C-9001-EA721C384A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C3FE-4662-408C-8118-61E1B127CDC4}" type="datetimeFigureOut">
              <a:rPr lang="en-US" smtClean="0"/>
              <a:pPr/>
              <a:t>6/22/2011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84F4-B960-409C-9001-EA721C384A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C3FE-4662-408C-8118-61E1B127CDC4}" type="datetimeFigureOut">
              <a:rPr lang="en-US" smtClean="0"/>
              <a:pPr/>
              <a:t>6/22/2011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84F4-B960-409C-9001-EA721C384A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C3FE-4662-408C-8118-61E1B127CDC4}" type="datetimeFigureOut">
              <a:rPr lang="en-US" smtClean="0"/>
              <a:pPr/>
              <a:t>6/22/2011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84F4-B960-409C-9001-EA721C384A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EC3FE-4662-408C-8118-61E1B127CDC4}" type="datetimeFigureOut">
              <a:rPr lang="en-US" smtClean="0"/>
              <a:pPr/>
              <a:t>6/22/2011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284F4-B960-409C-9001-EA721C384A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5417403"/>
            <a:ext cx="828566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Vacation Bible School</a:t>
            </a:r>
            <a:endParaRPr lang="en-US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ackgroundParchment1.jpg"/>
          <p:cNvPicPr>
            <a:picLocks noChangeAspect="1"/>
          </p:cNvPicPr>
          <p:nvPr/>
        </p:nvPicPr>
        <p:blipFill>
          <a:blip r:embed="rId2" cstate="print"/>
          <a:srcRect t="75556" r="79167" b="3"/>
          <a:stretch>
            <a:fillRect/>
          </a:stretch>
        </p:blipFill>
        <p:spPr>
          <a:xfrm>
            <a:off x="0" y="5181600"/>
            <a:ext cx="1905000" cy="16764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05800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Consigned</a:t>
            </a:r>
          </a:p>
          <a:p>
            <a:r>
              <a:rPr lang="en-US" dirty="0" smtClean="0"/>
              <a:t>Contented</a:t>
            </a:r>
          </a:p>
          <a:p>
            <a:r>
              <a:rPr lang="en-US" dirty="0" smtClean="0"/>
              <a:t>Concerned</a:t>
            </a:r>
          </a:p>
          <a:p>
            <a:r>
              <a:rPr lang="en-US" dirty="0" smtClean="0"/>
              <a:t>Conviction-Filled</a:t>
            </a:r>
          </a:p>
          <a:p>
            <a:r>
              <a:rPr lang="en-US" dirty="0" smtClean="0"/>
              <a:t>Certain</a:t>
            </a:r>
          </a:p>
          <a:p>
            <a:pPr lvl="1"/>
            <a:r>
              <a:rPr lang="en-US" dirty="0" smtClean="0"/>
              <a:t>“All hope was given up” (27:20) – but not Paul’s</a:t>
            </a:r>
          </a:p>
          <a:p>
            <a:pPr lvl="1"/>
            <a:r>
              <a:rPr lang="en-US" dirty="0" smtClean="0"/>
              <a:t>Paul walked/sailed by faith &amp; not by sight – 2 Cor. 5:7</a:t>
            </a:r>
          </a:p>
          <a:p>
            <a:pPr lvl="1"/>
            <a:r>
              <a:rPr lang="en-US" dirty="0" smtClean="0"/>
              <a:t>Paul knew that God would keep His word</a:t>
            </a:r>
          </a:p>
          <a:p>
            <a:pPr lvl="2"/>
            <a:r>
              <a:rPr lang="en-US" dirty="0" smtClean="0"/>
              <a:t>“It will be just as it was told me” – Acts 27:25</a:t>
            </a:r>
          </a:p>
          <a:p>
            <a:pPr lvl="2"/>
            <a:r>
              <a:rPr lang="en-US" dirty="0" smtClean="0"/>
              <a:t>“There will be no loss of life” – Acts 27:22</a:t>
            </a:r>
          </a:p>
          <a:p>
            <a:pPr lvl="1"/>
            <a:r>
              <a:rPr lang="en-US" dirty="0" smtClean="0"/>
              <a:t>Paul also knew that God’s promises are conditional – v. 31</a:t>
            </a:r>
          </a:p>
          <a:p>
            <a:pPr lvl="2"/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365760" y="295870"/>
            <a:ext cx="443743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Courageous</a:t>
            </a:r>
            <a:endParaRPr lang="en-US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953000" y="228600"/>
            <a:ext cx="3810000" cy="91439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lantUp">
              <a:avLst>
                <a:gd name="adj" fmla="val 18213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God Will Take</a:t>
            </a:r>
          </a:p>
          <a:p>
            <a:pPr algn="ctr"/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Care of Us</a:t>
            </a:r>
            <a:endParaRPr lang="en-US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ackgroundParchment1.jpg"/>
          <p:cNvPicPr>
            <a:picLocks noChangeAspect="1"/>
          </p:cNvPicPr>
          <p:nvPr/>
        </p:nvPicPr>
        <p:blipFill>
          <a:blip r:embed="rId2" cstate="print"/>
          <a:srcRect t="75556" r="79167" b="3"/>
          <a:stretch>
            <a:fillRect/>
          </a:stretch>
        </p:blipFill>
        <p:spPr>
          <a:xfrm>
            <a:off x="0" y="5181600"/>
            <a:ext cx="1905000" cy="16764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05800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Consigned</a:t>
            </a:r>
          </a:p>
          <a:p>
            <a:r>
              <a:rPr lang="en-US" dirty="0" smtClean="0"/>
              <a:t>Contented</a:t>
            </a:r>
          </a:p>
          <a:p>
            <a:r>
              <a:rPr lang="en-US" dirty="0" smtClean="0"/>
              <a:t>Concerned</a:t>
            </a:r>
          </a:p>
          <a:p>
            <a:r>
              <a:rPr lang="en-US" dirty="0" smtClean="0"/>
              <a:t>Conviction-Filled</a:t>
            </a:r>
          </a:p>
          <a:p>
            <a:r>
              <a:rPr lang="en-US" dirty="0" smtClean="0"/>
              <a:t>Certain</a:t>
            </a:r>
          </a:p>
          <a:p>
            <a:r>
              <a:rPr lang="en-US" dirty="0" smtClean="0"/>
              <a:t>Connected</a:t>
            </a:r>
          </a:p>
          <a:p>
            <a:pPr lvl="1"/>
            <a:r>
              <a:rPr lang="en-US" dirty="0" smtClean="0"/>
              <a:t>“There stood by me this night an angel of the God” – v. 23</a:t>
            </a:r>
          </a:p>
          <a:p>
            <a:pPr lvl="1"/>
            <a:r>
              <a:rPr lang="en-US" dirty="0" smtClean="0"/>
              <a:t>“God has granted you…” – Acts 27:24</a:t>
            </a:r>
          </a:p>
          <a:p>
            <a:pPr lvl="1"/>
            <a:r>
              <a:rPr lang="en-US" dirty="0" smtClean="0"/>
              <a:t>Paul’s connection with God saved everyone on board</a:t>
            </a:r>
          </a:p>
        </p:txBody>
      </p:sp>
      <p:sp>
        <p:nvSpPr>
          <p:cNvPr id="4" name="Rectangle 3"/>
          <p:cNvSpPr/>
          <p:nvPr/>
        </p:nvSpPr>
        <p:spPr>
          <a:xfrm>
            <a:off x="365760" y="295870"/>
            <a:ext cx="443743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Courageous</a:t>
            </a:r>
            <a:endParaRPr lang="en-US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953000" y="228600"/>
            <a:ext cx="3810000" cy="91439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lantUp">
              <a:avLst>
                <a:gd name="adj" fmla="val 18213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God Will Take</a:t>
            </a:r>
          </a:p>
          <a:p>
            <a:pPr algn="ctr"/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Care of Us</a:t>
            </a:r>
            <a:endParaRPr lang="en-US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ackgroundParchment1.jpg"/>
          <p:cNvPicPr>
            <a:picLocks noChangeAspect="1"/>
          </p:cNvPicPr>
          <p:nvPr/>
        </p:nvPicPr>
        <p:blipFill>
          <a:blip r:embed="rId2" cstate="print"/>
          <a:srcRect t="75556" r="79167" b="3"/>
          <a:stretch>
            <a:fillRect/>
          </a:stretch>
        </p:blipFill>
        <p:spPr>
          <a:xfrm>
            <a:off x="0" y="5181600"/>
            <a:ext cx="1905000" cy="16764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05800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Consigned</a:t>
            </a:r>
          </a:p>
          <a:p>
            <a:r>
              <a:rPr lang="en-US" dirty="0" smtClean="0"/>
              <a:t>Contented</a:t>
            </a:r>
          </a:p>
          <a:p>
            <a:r>
              <a:rPr lang="en-US" dirty="0" smtClean="0"/>
              <a:t>Concerned</a:t>
            </a:r>
          </a:p>
          <a:p>
            <a:r>
              <a:rPr lang="en-US" dirty="0" smtClean="0"/>
              <a:t>Conviction-Filled</a:t>
            </a:r>
          </a:p>
          <a:p>
            <a:r>
              <a:rPr lang="en-US" dirty="0" smtClean="0"/>
              <a:t>Certain</a:t>
            </a:r>
          </a:p>
          <a:p>
            <a:r>
              <a:rPr lang="en-US" dirty="0" smtClean="0"/>
              <a:t>Connected</a:t>
            </a:r>
          </a:p>
          <a:p>
            <a:r>
              <a:rPr lang="en-US" dirty="0" smtClean="0"/>
              <a:t>Contagious</a:t>
            </a:r>
          </a:p>
          <a:p>
            <a:pPr lvl="1"/>
            <a:r>
              <a:rPr lang="en-US" dirty="0" smtClean="0"/>
              <a:t>Paul was respected by the centurion – Acts 27:3, 31, 43</a:t>
            </a:r>
          </a:p>
          <a:p>
            <a:pPr lvl="1"/>
            <a:r>
              <a:rPr lang="en-US" dirty="0" smtClean="0"/>
              <a:t>Through Paul “they were all encouraged and also took food themselves” – Acts 27:36</a:t>
            </a:r>
          </a:p>
        </p:txBody>
      </p:sp>
      <p:sp>
        <p:nvSpPr>
          <p:cNvPr id="4" name="Rectangle 3"/>
          <p:cNvSpPr/>
          <p:nvPr/>
        </p:nvSpPr>
        <p:spPr>
          <a:xfrm>
            <a:off x="365760" y="295870"/>
            <a:ext cx="443743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Courageous</a:t>
            </a:r>
            <a:endParaRPr lang="en-US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953000" y="228600"/>
            <a:ext cx="3810000" cy="91439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lantUp">
              <a:avLst>
                <a:gd name="adj" fmla="val 18213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God Will Take</a:t>
            </a:r>
          </a:p>
          <a:p>
            <a:pPr algn="ctr"/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Care of Us</a:t>
            </a:r>
            <a:endParaRPr lang="en-US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5334000"/>
            <a:ext cx="49648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Courageous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715000" y="5105400"/>
            <a:ext cx="3200400" cy="11430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lantUp">
              <a:avLst>
                <a:gd name="adj" fmla="val 18213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God Will Take</a:t>
            </a:r>
          </a:p>
          <a:p>
            <a:pPr algn="ctr"/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Care of Us</a:t>
            </a:r>
            <a:endParaRPr lang="en-US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BackgroundParchment1.jpg"/>
          <p:cNvPicPr>
            <a:picLocks noChangeAspect="1"/>
          </p:cNvPicPr>
          <p:nvPr/>
        </p:nvPicPr>
        <p:blipFill>
          <a:blip r:embed="rId2" cstate="print"/>
          <a:srcRect t="75556" r="79167" b="3"/>
          <a:stretch>
            <a:fillRect/>
          </a:stretch>
        </p:blipFill>
        <p:spPr>
          <a:xfrm>
            <a:off x="0" y="5181600"/>
            <a:ext cx="1905000" cy="16764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400"/>
              </a:spcBef>
            </a:pPr>
            <a:r>
              <a:rPr lang="en-US" sz="2400" dirty="0" smtClean="0"/>
              <a:t>Peril faced by Paul &amp; 275 others at sea in Acts 27:</a:t>
            </a:r>
          </a:p>
          <a:p>
            <a:pPr lvl="1">
              <a:spcBef>
                <a:spcPts val="400"/>
              </a:spcBef>
            </a:pPr>
            <a:r>
              <a:rPr lang="en-US" sz="2000" dirty="0" smtClean="0"/>
              <a:t>The winds were constantly contrary – v. 4</a:t>
            </a:r>
          </a:p>
          <a:p>
            <a:pPr lvl="1">
              <a:spcBef>
                <a:spcPts val="400"/>
              </a:spcBef>
            </a:pPr>
            <a:r>
              <a:rPr lang="en-US" sz="2000" dirty="0" smtClean="0"/>
              <a:t>Sailed with difficulty, wind not constantly permitting – v. 7</a:t>
            </a:r>
          </a:p>
          <a:p>
            <a:pPr lvl="1">
              <a:spcBef>
                <a:spcPts val="400"/>
              </a:spcBef>
            </a:pPr>
            <a:r>
              <a:rPr lang="en-US" sz="2000" dirty="0" smtClean="0"/>
              <a:t>Sailing constantly with difficulty, sailing was now dangerous – v. 8-9</a:t>
            </a:r>
          </a:p>
          <a:p>
            <a:pPr lvl="1">
              <a:spcBef>
                <a:spcPts val="400"/>
              </a:spcBef>
            </a:pPr>
            <a:r>
              <a:rPr lang="en-US" sz="2000" dirty="0" smtClean="0"/>
              <a:t>“I am perceiving this voyage will end with disaster” – v. 10</a:t>
            </a:r>
          </a:p>
          <a:p>
            <a:pPr lvl="1">
              <a:spcBef>
                <a:spcPts val="400"/>
              </a:spcBef>
            </a:pPr>
            <a:r>
              <a:rPr lang="en-US" sz="2000" dirty="0" smtClean="0"/>
              <a:t>The harbor was not suitable to winter in – v. 12</a:t>
            </a:r>
          </a:p>
          <a:p>
            <a:pPr lvl="1">
              <a:spcBef>
                <a:spcPts val="400"/>
              </a:spcBef>
            </a:pPr>
            <a:r>
              <a:rPr lang="en-US" sz="2000" dirty="0" smtClean="0"/>
              <a:t>A tempestuous, typhoon-like head wind arose – v. 14</a:t>
            </a:r>
          </a:p>
          <a:p>
            <a:pPr lvl="1">
              <a:spcBef>
                <a:spcPts val="400"/>
              </a:spcBef>
            </a:pPr>
            <a:r>
              <a:rPr lang="en-US" sz="2000" dirty="0" smtClean="0"/>
              <a:t>The ship was caught, so they let it be driven by the wind – v. 15</a:t>
            </a:r>
          </a:p>
          <a:p>
            <a:pPr lvl="1">
              <a:spcBef>
                <a:spcPts val="400"/>
              </a:spcBef>
            </a:pPr>
            <a:r>
              <a:rPr lang="en-US" sz="2000" dirty="0" smtClean="0"/>
              <a:t>They secured the skiff with difficulty – v. 16</a:t>
            </a:r>
          </a:p>
          <a:p>
            <a:pPr lvl="1">
              <a:spcBef>
                <a:spcPts val="400"/>
              </a:spcBef>
            </a:pPr>
            <a:r>
              <a:rPr lang="en-US" sz="2000" dirty="0" smtClean="0"/>
              <a:t>Repeatedly used cables to undergird the ship over and over – v. 17</a:t>
            </a:r>
          </a:p>
          <a:p>
            <a:pPr lvl="1">
              <a:spcBef>
                <a:spcPts val="400"/>
              </a:spcBef>
            </a:pPr>
            <a:r>
              <a:rPr lang="en-US" sz="2000" dirty="0" smtClean="0"/>
              <a:t>Constantly fearing run aground, lowered gear, driven by wind – v. 17</a:t>
            </a:r>
          </a:p>
          <a:p>
            <a:pPr lvl="1">
              <a:spcBef>
                <a:spcPts val="400"/>
              </a:spcBef>
            </a:pPr>
            <a:r>
              <a:rPr lang="en-US" sz="2000" dirty="0" smtClean="0"/>
              <a:t>They were exceedingly and repeatedly tempest-tossed – v. 18</a:t>
            </a:r>
          </a:p>
          <a:p>
            <a:pPr lvl="1">
              <a:spcBef>
                <a:spcPts val="400"/>
              </a:spcBef>
            </a:pPr>
            <a:r>
              <a:rPr lang="en-US" sz="2000" dirty="0" smtClean="0"/>
              <a:t>They lightened the ship of its cargo – v. 18</a:t>
            </a:r>
          </a:p>
          <a:p>
            <a:pPr lvl="1">
              <a:spcBef>
                <a:spcPts val="400"/>
              </a:spcBef>
            </a:pPr>
            <a:r>
              <a:rPr lang="en-US" sz="2000" dirty="0" smtClean="0"/>
              <a:t>They threw the ship’s tackle/equipment overboard – v. 19</a:t>
            </a:r>
          </a:p>
        </p:txBody>
      </p:sp>
      <p:sp>
        <p:nvSpPr>
          <p:cNvPr id="8" name="Rectangle 7"/>
          <p:cNvSpPr/>
          <p:nvPr/>
        </p:nvSpPr>
        <p:spPr>
          <a:xfrm>
            <a:off x="365760" y="292608"/>
            <a:ext cx="487505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Courageous?</a:t>
            </a:r>
            <a:endParaRPr lang="en-US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ackgroundParchment1.jpg"/>
          <p:cNvPicPr>
            <a:picLocks noChangeAspect="1"/>
          </p:cNvPicPr>
          <p:nvPr/>
        </p:nvPicPr>
        <p:blipFill>
          <a:blip r:embed="rId2" cstate="print"/>
          <a:srcRect t="75556" r="79167" b="3"/>
          <a:stretch>
            <a:fillRect/>
          </a:stretch>
        </p:blipFill>
        <p:spPr>
          <a:xfrm>
            <a:off x="0" y="5181600"/>
            <a:ext cx="1905000" cy="16764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400"/>
              </a:spcBef>
            </a:pPr>
            <a:r>
              <a:rPr lang="en-US" sz="2400" dirty="0" smtClean="0"/>
              <a:t>Peril faced by Paul &amp; 275 others at sea in Acts 27:</a:t>
            </a:r>
          </a:p>
          <a:p>
            <a:pPr lvl="1">
              <a:spcBef>
                <a:spcPts val="400"/>
              </a:spcBef>
            </a:pPr>
            <a:r>
              <a:rPr lang="en-US" sz="2000" dirty="0" smtClean="0"/>
              <a:t>The sun and stars kept not appearing for many days – v. 20</a:t>
            </a:r>
          </a:p>
          <a:p>
            <a:pPr lvl="1">
              <a:spcBef>
                <a:spcPts val="400"/>
              </a:spcBef>
            </a:pPr>
            <a:r>
              <a:rPr lang="en-US" sz="2000" dirty="0" smtClean="0"/>
              <a:t>No small tempest kept on beating on us – v. 20</a:t>
            </a:r>
          </a:p>
          <a:p>
            <a:pPr lvl="1">
              <a:spcBef>
                <a:spcPts val="400"/>
              </a:spcBef>
            </a:pPr>
            <a:r>
              <a:rPr lang="en-US" sz="2000" dirty="0" smtClean="0"/>
              <a:t>All hope of being saved was draining out and given up – v. 20</a:t>
            </a:r>
          </a:p>
          <a:p>
            <a:pPr lvl="1">
              <a:spcBef>
                <a:spcPts val="400"/>
              </a:spcBef>
            </a:pPr>
            <a:r>
              <a:rPr lang="en-US" sz="2000" dirty="0" smtClean="0"/>
              <a:t>Long abstinence from food – v. 21</a:t>
            </a:r>
          </a:p>
          <a:p>
            <a:pPr lvl="1">
              <a:spcBef>
                <a:spcPts val="400"/>
              </a:spcBef>
            </a:pPr>
            <a:r>
              <a:rPr lang="en-US" sz="2000" dirty="0" smtClean="0"/>
              <a:t>Incurred disaster and loss – v. 22</a:t>
            </a:r>
          </a:p>
          <a:p>
            <a:pPr lvl="1">
              <a:spcBef>
                <a:spcPts val="400"/>
              </a:spcBef>
            </a:pPr>
            <a:r>
              <a:rPr lang="en-US" sz="2000" dirty="0" smtClean="0"/>
              <a:t>“There will be loss of the ship” – v. 22</a:t>
            </a:r>
          </a:p>
          <a:p>
            <a:pPr lvl="1">
              <a:spcBef>
                <a:spcPts val="400"/>
              </a:spcBef>
            </a:pPr>
            <a:r>
              <a:rPr lang="en-US" sz="2000" dirty="0" smtClean="0"/>
              <a:t>“We must run aground on a certain island” – v. 26</a:t>
            </a:r>
          </a:p>
          <a:p>
            <a:pPr lvl="1">
              <a:spcBef>
                <a:spcPts val="400"/>
              </a:spcBef>
            </a:pPr>
            <a:r>
              <a:rPr lang="en-US" sz="2000" dirty="0" smtClean="0"/>
              <a:t>The fourteenth night had come – v. 27</a:t>
            </a:r>
          </a:p>
          <a:p>
            <a:pPr lvl="1">
              <a:spcBef>
                <a:spcPts val="400"/>
              </a:spcBef>
            </a:pPr>
            <a:r>
              <a:rPr lang="en-US" sz="2000" dirty="0" smtClean="0"/>
              <a:t>They were continually driven up and down the </a:t>
            </a:r>
            <a:r>
              <a:rPr lang="en-US" sz="2000" dirty="0" err="1" smtClean="0"/>
              <a:t>Adria</a:t>
            </a:r>
            <a:r>
              <a:rPr lang="en-US" sz="2000" dirty="0" smtClean="0"/>
              <a:t> Sea – v. 27</a:t>
            </a:r>
          </a:p>
          <a:p>
            <a:pPr lvl="1">
              <a:spcBef>
                <a:spcPts val="400"/>
              </a:spcBef>
            </a:pPr>
            <a:r>
              <a:rPr lang="en-US" sz="2000" dirty="0" smtClean="0"/>
              <a:t>About midnight drawing near some land – v. 27</a:t>
            </a:r>
          </a:p>
          <a:p>
            <a:pPr lvl="1">
              <a:spcBef>
                <a:spcPts val="400"/>
              </a:spcBef>
            </a:pPr>
            <a:r>
              <a:rPr lang="en-US" sz="2000" dirty="0" smtClean="0"/>
              <a:t>Constantly fearing they’d run aground on the rocks – v. 29</a:t>
            </a:r>
          </a:p>
          <a:p>
            <a:pPr lvl="1">
              <a:spcBef>
                <a:spcPts val="400"/>
              </a:spcBef>
            </a:pPr>
            <a:r>
              <a:rPr lang="en-US" sz="2000" dirty="0" smtClean="0"/>
              <a:t>They dropped four small anchors &amp; prayed for daylight – v. 29</a:t>
            </a:r>
          </a:p>
          <a:p>
            <a:pPr lvl="1">
              <a:spcBef>
                <a:spcPts val="400"/>
              </a:spcBef>
            </a:pPr>
            <a:r>
              <a:rPr lang="en-US" sz="2000" dirty="0" smtClean="0"/>
              <a:t>The sailors were seeking to escape the ship – v. 30</a:t>
            </a:r>
          </a:p>
        </p:txBody>
      </p:sp>
      <p:sp>
        <p:nvSpPr>
          <p:cNvPr id="6" name="Rectangle 5"/>
          <p:cNvSpPr/>
          <p:nvPr/>
        </p:nvSpPr>
        <p:spPr>
          <a:xfrm>
            <a:off x="365760" y="292608"/>
            <a:ext cx="487505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Courageous?</a:t>
            </a:r>
            <a:endParaRPr lang="en-US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ackgroundParchment1.jpg"/>
          <p:cNvPicPr>
            <a:picLocks noChangeAspect="1"/>
          </p:cNvPicPr>
          <p:nvPr/>
        </p:nvPicPr>
        <p:blipFill>
          <a:blip r:embed="rId2" cstate="print"/>
          <a:srcRect t="75556" r="79167" b="3"/>
          <a:stretch>
            <a:fillRect/>
          </a:stretch>
        </p:blipFill>
        <p:spPr>
          <a:xfrm>
            <a:off x="0" y="5181600"/>
            <a:ext cx="1905000" cy="16764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400"/>
              </a:spcBef>
            </a:pPr>
            <a:r>
              <a:rPr lang="en-US" sz="2400" dirty="0" smtClean="0"/>
              <a:t>Peril faced by Paul &amp; 275 others at sea in Acts 27:</a:t>
            </a:r>
          </a:p>
          <a:p>
            <a:pPr lvl="1">
              <a:spcBef>
                <a:spcPts val="400"/>
              </a:spcBef>
            </a:pPr>
            <a:r>
              <a:rPr lang="en-US" sz="2000" dirty="0" smtClean="0"/>
              <a:t>“You cannot be saved” – v. 31</a:t>
            </a:r>
          </a:p>
          <a:p>
            <a:pPr lvl="1">
              <a:spcBef>
                <a:spcPts val="400"/>
              </a:spcBef>
            </a:pPr>
            <a:r>
              <a:rPr lang="en-US" sz="2000" dirty="0" smtClean="0"/>
              <a:t>Cut away the ropes of the skiff and let it fall off – v. 32</a:t>
            </a:r>
          </a:p>
          <a:p>
            <a:pPr lvl="1">
              <a:spcBef>
                <a:spcPts val="400"/>
              </a:spcBef>
            </a:pPr>
            <a:r>
              <a:rPr lang="en-US" sz="2000" dirty="0" smtClean="0"/>
              <a:t>Waiting, continuing without food, ate nothing for 14 days – v. 33</a:t>
            </a:r>
          </a:p>
          <a:p>
            <a:pPr lvl="1">
              <a:spcBef>
                <a:spcPts val="400"/>
              </a:spcBef>
            </a:pPr>
            <a:r>
              <a:rPr lang="en-US" sz="2000" dirty="0" smtClean="0"/>
              <a:t>They lightened the ship and threw out the wheat into the sea – v. 38</a:t>
            </a:r>
          </a:p>
          <a:p>
            <a:pPr lvl="1">
              <a:spcBef>
                <a:spcPts val="400"/>
              </a:spcBef>
            </a:pPr>
            <a:r>
              <a:rPr lang="en-US" sz="2000" dirty="0" smtClean="0"/>
              <a:t>When it was day, they did not recognize the land – v. 39</a:t>
            </a:r>
          </a:p>
          <a:p>
            <a:pPr lvl="1">
              <a:spcBef>
                <a:spcPts val="400"/>
              </a:spcBef>
            </a:pPr>
            <a:r>
              <a:rPr lang="en-US" sz="2000" dirty="0" smtClean="0"/>
              <a:t>They developed a plan to run the ship ashore – v. 39</a:t>
            </a:r>
          </a:p>
          <a:p>
            <a:pPr lvl="1">
              <a:spcBef>
                <a:spcPts val="400"/>
              </a:spcBef>
            </a:pPr>
            <a:r>
              <a:rPr lang="en-US" sz="2000" dirty="0" smtClean="0"/>
              <a:t>They let go of the anchors and left them in the sea – v. 40</a:t>
            </a:r>
          </a:p>
          <a:p>
            <a:pPr lvl="1">
              <a:spcBef>
                <a:spcPts val="400"/>
              </a:spcBef>
            </a:pPr>
            <a:r>
              <a:rPr lang="en-US" sz="2000" dirty="0" smtClean="0"/>
              <a:t>They loosed the rudder ropes – v. 40</a:t>
            </a:r>
          </a:p>
          <a:p>
            <a:pPr lvl="1">
              <a:spcBef>
                <a:spcPts val="400"/>
              </a:spcBef>
            </a:pPr>
            <a:r>
              <a:rPr lang="en-US" sz="2000" dirty="0" smtClean="0"/>
              <a:t>They hoisted the foresail to wind and were heading for shore – v. 40</a:t>
            </a:r>
          </a:p>
          <a:p>
            <a:pPr lvl="1">
              <a:spcBef>
                <a:spcPts val="400"/>
              </a:spcBef>
            </a:pPr>
            <a:r>
              <a:rPr lang="en-US" sz="2000" dirty="0" smtClean="0"/>
              <a:t>They struck a reef where two seas met, ran aground – v. 41</a:t>
            </a:r>
          </a:p>
          <a:p>
            <a:pPr lvl="1">
              <a:spcBef>
                <a:spcPts val="400"/>
              </a:spcBef>
            </a:pPr>
            <a:r>
              <a:rPr lang="en-US" sz="2000" dirty="0" smtClean="0"/>
              <a:t>The prow stuck fast and remained immovable – v. 41</a:t>
            </a:r>
          </a:p>
          <a:p>
            <a:pPr lvl="1">
              <a:spcBef>
                <a:spcPts val="400"/>
              </a:spcBef>
            </a:pPr>
            <a:r>
              <a:rPr lang="en-US" sz="2000" dirty="0" smtClean="0"/>
              <a:t>The stern was being broken up repeatedly by force of waves – v. 41</a:t>
            </a:r>
          </a:p>
          <a:p>
            <a:pPr lvl="1">
              <a:spcBef>
                <a:spcPts val="400"/>
              </a:spcBef>
            </a:pPr>
            <a:r>
              <a:rPr lang="en-US" sz="2000" dirty="0" smtClean="0"/>
              <a:t>Soldiers plan was to start killing all of the prisoners – v. 42</a:t>
            </a:r>
          </a:p>
        </p:txBody>
      </p:sp>
      <p:sp>
        <p:nvSpPr>
          <p:cNvPr id="6" name="Rectangle 5"/>
          <p:cNvSpPr/>
          <p:nvPr/>
        </p:nvSpPr>
        <p:spPr>
          <a:xfrm>
            <a:off x="365760" y="292608"/>
            <a:ext cx="487505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Courageous?</a:t>
            </a:r>
            <a:endParaRPr lang="en-US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Consigned</a:t>
            </a:r>
          </a:p>
          <a:p>
            <a:pPr lvl="1"/>
            <a:r>
              <a:rPr lang="en-US" dirty="0" smtClean="0"/>
              <a:t>Given over to this one fact:  GOD IS IN CONTROL!</a:t>
            </a:r>
          </a:p>
          <a:p>
            <a:pPr lvl="2"/>
            <a:r>
              <a:rPr lang="en-US" dirty="0" smtClean="0"/>
              <a:t>Difficulties to Deal with? (“difficulty” 3x in Acts 27)</a:t>
            </a:r>
          </a:p>
          <a:p>
            <a:pPr lvl="2"/>
            <a:r>
              <a:rPr lang="en-US" dirty="0" smtClean="0"/>
              <a:t>Fears to Face? (continuous “fearing/afraid” 3x in Acts 27)</a:t>
            </a:r>
          </a:p>
          <a:p>
            <a:pPr lvl="2"/>
            <a:r>
              <a:rPr lang="en-US" dirty="0" smtClean="0"/>
              <a:t>Winds to Weather? (“wind/tempest” 9x in Acts 27)</a:t>
            </a:r>
          </a:p>
          <a:p>
            <a:pPr lvl="1"/>
            <a:r>
              <a:rPr lang="en-US" dirty="0" smtClean="0"/>
              <a:t>GOD IS IN CHARGE!  GOD IS ON THE THRONE!</a:t>
            </a:r>
          </a:p>
          <a:p>
            <a:pPr lvl="2"/>
            <a:r>
              <a:rPr lang="en-US" dirty="0" smtClean="0"/>
              <a:t>Isaiah saw the Lord sitting on His throne – Isa. 6:1; cf. Psa. 47:8</a:t>
            </a:r>
          </a:p>
          <a:p>
            <a:pPr lvl="2"/>
            <a:r>
              <a:rPr lang="en-US" dirty="0" smtClean="0"/>
              <a:t>His throne is in heaven &amp; His kingdom rules over all – Psa. 103:19</a:t>
            </a:r>
          </a:p>
          <a:p>
            <a:pPr lvl="2"/>
            <a:r>
              <a:rPr lang="en-US" dirty="0" smtClean="0"/>
              <a:t>Righteousness &amp; justice are the foundation of His throne – 89:14</a:t>
            </a:r>
          </a:p>
          <a:p>
            <a:pPr lvl="2"/>
            <a:r>
              <a:rPr lang="en-US" dirty="0" err="1" smtClean="0"/>
              <a:t>Lovingkindness</a:t>
            </a:r>
            <a:r>
              <a:rPr lang="en-US" dirty="0" smtClean="0"/>
              <a:t> &amp; truth go before Him and from Him – Psa. 89:14</a:t>
            </a:r>
          </a:p>
          <a:p>
            <a:pPr lvl="1"/>
            <a:r>
              <a:rPr lang="en-US" dirty="0" smtClean="0"/>
              <a:t>Courage knows that God is able to make “all things work 	  together for good” for His children – Rom. 8:28</a:t>
            </a:r>
          </a:p>
        </p:txBody>
      </p:sp>
      <p:sp>
        <p:nvSpPr>
          <p:cNvPr id="4" name="Rectangle 3"/>
          <p:cNvSpPr/>
          <p:nvPr/>
        </p:nvSpPr>
        <p:spPr>
          <a:xfrm>
            <a:off x="365760" y="295870"/>
            <a:ext cx="443743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Courageous</a:t>
            </a:r>
            <a:endParaRPr lang="en-US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953000" y="228600"/>
            <a:ext cx="3810000" cy="91439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lantUp">
              <a:avLst>
                <a:gd name="adj" fmla="val 18213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God Will Take</a:t>
            </a:r>
          </a:p>
          <a:p>
            <a:pPr algn="ctr"/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Care of Us</a:t>
            </a:r>
            <a:endParaRPr lang="en-US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Consigned</a:t>
            </a:r>
          </a:p>
          <a:p>
            <a:r>
              <a:rPr lang="en-US" dirty="0" smtClean="0"/>
              <a:t>Contented</a:t>
            </a:r>
          </a:p>
          <a:p>
            <a:pPr lvl="1"/>
            <a:r>
              <a:rPr lang="en-US" dirty="0" smtClean="0"/>
              <a:t>Paul seemed to be the only one on board unruffled</a:t>
            </a:r>
          </a:p>
          <a:p>
            <a:pPr lvl="2"/>
            <a:r>
              <a:rPr lang="en-US" dirty="0" smtClean="0"/>
              <a:t>Rather than listen to him, centurion followed majority – 27:11-12</a:t>
            </a:r>
          </a:p>
          <a:p>
            <a:pPr lvl="2"/>
            <a:r>
              <a:rPr lang="en-US" dirty="0" smtClean="0"/>
              <a:t>On board, there was fear, cowardice, deceit, murderous threats</a:t>
            </a:r>
          </a:p>
          <a:p>
            <a:pPr lvl="2"/>
            <a:r>
              <a:rPr lang="en-US" dirty="0" smtClean="0"/>
              <a:t>Two weeks of tempestuous, bleak conditions without eating</a:t>
            </a:r>
          </a:p>
          <a:p>
            <a:pPr lvl="1"/>
            <a:r>
              <a:rPr lang="en-US" dirty="0" smtClean="0"/>
              <a:t>Paul told everyone to “take heart” – Acts 27:22, 25</a:t>
            </a:r>
          </a:p>
          <a:p>
            <a:pPr lvl="1"/>
            <a:r>
              <a:rPr lang="en-US" dirty="0" smtClean="0"/>
              <a:t>Paul urged/encouraged them all the eat – Acts 27:33-34</a:t>
            </a:r>
          </a:p>
          <a:p>
            <a:pPr lvl="1"/>
            <a:r>
              <a:rPr lang="en-US" dirty="0" smtClean="0"/>
              <a:t>Paul gave thanks for his two-week-old food – Acts 27:35</a:t>
            </a:r>
          </a:p>
          <a:p>
            <a:pPr lvl="1"/>
            <a:r>
              <a:rPr lang="en-US" dirty="0" smtClean="0"/>
              <a:t>Courage learns to be content </a:t>
            </a:r>
          </a:p>
          <a:p>
            <a:pPr lvl="2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365760" y="295870"/>
            <a:ext cx="443743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Courageous</a:t>
            </a:r>
            <a:endParaRPr lang="en-US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953000" y="228600"/>
            <a:ext cx="3810000" cy="91439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lantUp">
              <a:avLst>
                <a:gd name="adj" fmla="val 18213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God Will Take</a:t>
            </a:r>
          </a:p>
          <a:p>
            <a:pPr algn="ctr"/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Care of Us</a:t>
            </a:r>
            <a:endParaRPr lang="en-US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Consigned</a:t>
            </a:r>
          </a:p>
          <a:p>
            <a:r>
              <a:rPr lang="en-US" dirty="0" smtClean="0"/>
              <a:t>Contented</a:t>
            </a:r>
          </a:p>
          <a:p>
            <a:r>
              <a:rPr lang="en-US" dirty="0" smtClean="0"/>
              <a:t>Concerned</a:t>
            </a:r>
          </a:p>
          <a:p>
            <a:pPr lvl="1"/>
            <a:r>
              <a:rPr lang="en-US" dirty="0" smtClean="0"/>
              <a:t>Even with his life in danger, Paul not concerned for self</a:t>
            </a:r>
          </a:p>
          <a:p>
            <a:pPr lvl="1"/>
            <a:r>
              <a:rPr lang="en-US" dirty="0" smtClean="0"/>
              <a:t>Paul concerned about his fellow-prisoners &amp; the soldiers</a:t>
            </a:r>
          </a:p>
          <a:p>
            <a:pPr lvl="2"/>
            <a:r>
              <a:rPr lang="en-US" dirty="0" smtClean="0"/>
              <a:t>“Take heart, for there will be no loss of life” – Acts 27:22</a:t>
            </a:r>
          </a:p>
          <a:p>
            <a:pPr lvl="2"/>
            <a:r>
              <a:rPr lang="en-US" dirty="0" smtClean="0"/>
              <a:t>“All those who sail with you” – Acts 27:24</a:t>
            </a:r>
          </a:p>
          <a:p>
            <a:pPr lvl="2"/>
            <a:r>
              <a:rPr lang="en-US" dirty="0" smtClean="0"/>
              <a:t>“Unless these men stay in the ship, you cannot be saved” – 27:31</a:t>
            </a:r>
          </a:p>
          <a:p>
            <a:pPr lvl="2"/>
            <a:r>
              <a:rPr lang="en-US" dirty="0" smtClean="0"/>
              <a:t>“Paul implored them to take food” – Acts 27:33</a:t>
            </a:r>
          </a:p>
          <a:p>
            <a:pPr lvl="2"/>
            <a:r>
              <a:rPr lang="en-US" dirty="0" smtClean="0"/>
              <a:t>“I urge you to take nourishment, for this is for your survival, since not a hair will fall from the head of any of you” – Acts 27:23</a:t>
            </a:r>
          </a:p>
          <a:p>
            <a:pPr lvl="1">
              <a:buNone/>
            </a:pPr>
            <a:r>
              <a:rPr lang="en-US" dirty="0" smtClean="0"/>
              <a:t>          — Courage focuses on the needs of others and not self</a:t>
            </a:r>
          </a:p>
          <a:p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365760" y="295870"/>
            <a:ext cx="443743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Courageous</a:t>
            </a:r>
            <a:endParaRPr lang="en-US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953000" y="228600"/>
            <a:ext cx="3810000" cy="91439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lantUp">
              <a:avLst>
                <a:gd name="adj" fmla="val 18213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God Will Take</a:t>
            </a:r>
          </a:p>
          <a:p>
            <a:pPr algn="ctr"/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Care of Us</a:t>
            </a:r>
            <a:endParaRPr lang="en-US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Consigned</a:t>
            </a:r>
          </a:p>
          <a:p>
            <a:r>
              <a:rPr lang="en-US" dirty="0" smtClean="0"/>
              <a:t>Contented</a:t>
            </a:r>
          </a:p>
          <a:p>
            <a:r>
              <a:rPr lang="en-US" dirty="0" smtClean="0"/>
              <a:t>Concerned</a:t>
            </a:r>
          </a:p>
          <a:p>
            <a:r>
              <a:rPr lang="en-US" dirty="0" smtClean="0"/>
              <a:t>Conviction-Filled</a:t>
            </a:r>
          </a:p>
          <a:p>
            <a:pPr lvl="1"/>
            <a:r>
              <a:rPr lang="en-US" dirty="0" smtClean="0"/>
              <a:t>There is ONE GOD – “THE GOD” – Acts 27:23</a:t>
            </a:r>
          </a:p>
          <a:p>
            <a:pPr lvl="2"/>
            <a:r>
              <a:rPr lang="en-US" dirty="0" smtClean="0"/>
              <a:t>The God to whom </a:t>
            </a:r>
            <a:r>
              <a:rPr lang="en-US" u="sng" dirty="0" smtClean="0"/>
              <a:t>I BELONG</a:t>
            </a:r>
            <a:r>
              <a:rPr lang="en-US" dirty="0" smtClean="0"/>
              <a:t> – Acts 27:23; 1 Cor. 6:20</a:t>
            </a:r>
          </a:p>
          <a:p>
            <a:pPr lvl="2"/>
            <a:r>
              <a:rPr lang="en-US" dirty="0" smtClean="0"/>
              <a:t>The God whom </a:t>
            </a:r>
            <a:r>
              <a:rPr lang="en-US" u="sng" dirty="0" smtClean="0"/>
              <a:t>I SERVE</a:t>
            </a:r>
            <a:r>
              <a:rPr lang="en-US" dirty="0" smtClean="0"/>
              <a:t> – Acts 27:23; Matt. 4:10</a:t>
            </a:r>
          </a:p>
          <a:p>
            <a:pPr lvl="2"/>
            <a:r>
              <a:rPr lang="en-US" u="sng" dirty="0" smtClean="0"/>
              <a:t>I BELIEVE</a:t>
            </a:r>
            <a:r>
              <a:rPr lang="en-US" dirty="0" smtClean="0"/>
              <a:t> God – Acts 27:25; Rom. 4:16-25</a:t>
            </a:r>
          </a:p>
          <a:p>
            <a:pPr lvl="1"/>
            <a:r>
              <a:rPr lang="en-US" dirty="0" smtClean="0"/>
              <a:t>Courage is driven by an abiding confidence in THE GOD</a:t>
            </a:r>
          </a:p>
          <a:p>
            <a:pPr lvl="1"/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365760" y="295870"/>
            <a:ext cx="443743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Courageous</a:t>
            </a:r>
            <a:endParaRPr lang="en-US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953000" y="228600"/>
            <a:ext cx="3810000" cy="91439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lantUp">
              <a:avLst>
                <a:gd name="adj" fmla="val 18213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God Will Take</a:t>
            </a:r>
          </a:p>
          <a:p>
            <a:pPr algn="ctr"/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50800" dir="2700000" algn="tl" rotWithShape="0">
                    <a:schemeClr val="tx1"/>
                  </a:outerShdw>
                </a:effectLst>
                <a:latin typeface="Grange" pitchFamily="82" charset="0"/>
              </a:rPr>
              <a:t>Care of Us</a:t>
            </a:r>
            <a:endParaRPr lang="en-US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50800" dist="50800" dir="2700000" algn="tl" rotWithShape="0">
                  <a:schemeClr val="tx1"/>
                </a:outerShdw>
              </a:effectLst>
              <a:latin typeface="Grange" pitchFamily="82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1734</TotalTime>
  <Words>1149</Words>
  <Application>Microsoft Office PowerPoint</Application>
  <PresentationFormat>On-screen Show (4:3)</PresentationFormat>
  <Paragraphs>140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soundshack</cp:lastModifiedBy>
  <cp:revision>22</cp:revision>
  <dcterms:created xsi:type="dcterms:W3CDTF">2011-06-18T23:24:26Z</dcterms:created>
  <dcterms:modified xsi:type="dcterms:W3CDTF">2011-06-23T00:16:53Z</dcterms:modified>
</cp:coreProperties>
</file>