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6" r:id="rId2"/>
    <p:sldId id="26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1C18"/>
    <a:srgbClr val="FFF9C9"/>
    <a:srgbClr val="F7FFC9"/>
    <a:srgbClr val="FAFFDD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580" autoAdjust="0"/>
    <p:restoredTop sz="86304" autoAdjust="0"/>
  </p:normalViewPr>
  <p:slideViewPr>
    <p:cSldViewPr>
      <p:cViewPr varScale="1">
        <p:scale>
          <a:sx n="63" d="100"/>
          <a:sy n="63" d="100"/>
        </p:scale>
        <p:origin x="-2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7B25FE-1285-406D-82D8-238556620BCF}" type="datetimeFigureOut">
              <a:rPr lang="en-US" smtClean="0"/>
              <a:pPr/>
              <a:t>6/20/2011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AE8154-8F21-488D-9DE0-DEF422D19C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C3FE-4662-408C-8118-61E1B127CDC4}" type="datetimeFigureOut">
              <a:rPr lang="en-US" smtClean="0"/>
              <a:pPr/>
              <a:t>6/20/2011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84F4-B960-409C-9001-EA721C384AA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Paul's C's Titl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C3FE-4662-408C-8118-61E1B127CDC4}" type="datetimeFigureOut">
              <a:rPr lang="en-US" smtClean="0"/>
              <a:pPr/>
              <a:t>6/20/2011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84F4-B960-409C-9001-EA721C384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C3FE-4662-408C-8118-61E1B127CDC4}" type="datetimeFigureOut">
              <a:rPr lang="en-US" smtClean="0"/>
              <a:pPr/>
              <a:t>6/20/2011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84F4-B960-409C-9001-EA721C384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ackgroundParchment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/>
          </a:bodyPr>
          <a:lstStyle>
            <a:lvl1pPr>
              <a:defRPr sz="2800" b="1">
                <a:effectLst>
                  <a:outerShdw blurRad="25400" dist="38100" dir="2700000" algn="ctr" rotWithShape="0">
                    <a:schemeClr val="tx1"/>
                  </a:outerShdw>
                </a:effectLst>
              </a:defRPr>
            </a:lvl1pPr>
            <a:lvl2pPr>
              <a:defRPr sz="2400" b="1">
                <a:solidFill>
                  <a:srgbClr val="000099"/>
                </a:solidFill>
                <a:effectLst>
                  <a:outerShdw blurRad="25400" dist="38100" dir="2700000" algn="ctr" rotWithShape="0">
                    <a:schemeClr val="tx1"/>
                  </a:outerShdw>
                </a:effectLst>
              </a:defRPr>
            </a:lvl2pPr>
            <a:lvl3pPr>
              <a:defRPr sz="2000" b="1">
                <a:solidFill>
                  <a:srgbClr val="A01C18"/>
                </a:solidFill>
                <a:effectLst>
                  <a:outerShdw blurRad="25400" dist="38100" dir="2700000" algn="ctr" rotWithShape="0">
                    <a:schemeClr val="tx1"/>
                  </a:outerShdw>
                </a:effectLst>
              </a:defRPr>
            </a:lvl3pPr>
            <a:lvl4pPr>
              <a:defRPr sz="2000" b="1">
                <a:effectLst>
                  <a:outerShdw blurRad="25400" dist="38100" dir="2700000" algn="ctr" rotWithShape="0">
                    <a:schemeClr val="tx1"/>
                  </a:outerShdw>
                </a:effectLst>
              </a:defRPr>
            </a:lvl4pPr>
            <a:lvl5pPr>
              <a:defRPr sz="2000" b="1">
                <a:effectLst>
                  <a:outerShdw blurRad="25400" dist="38100" dir="2700000" algn="ctr" rotWithShape="0">
                    <a:schemeClr val="tx1"/>
                  </a:outerShdw>
                </a:effectLst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C3FE-4662-408C-8118-61E1B127CDC4}" type="datetimeFigureOut">
              <a:rPr lang="en-US" smtClean="0"/>
              <a:pPr/>
              <a:t>6/20/2011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84F4-B960-409C-9001-EA721C384AA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26" name="Picture 2" descr="L:\Events\VBS\2011\VBS_ShipOL_Logo-Color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222875"/>
            <a:ext cx="1657930" cy="1635125"/>
          </a:xfrm>
          <a:prstGeom prst="rect">
            <a:avLst/>
          </a:prstGeom>
          <a:noFill/>
          <a:effectLst>
            <a:outerShdw blurRad="25400" dist="12700" dir="2700000" algn="ctr" rotWithShape="0">
              <a:schemeClr val="tx1"/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C3FE-4662-408C-8118-61E1B127CDC4}" type="datetimeFigureOut">
              <a:rPr lang="en-US" smtClean="0"/>
              <a:pPr/>
              <a:t>6/20/2011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84F4-B960-409C-9001-EA721C384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C3FE-4662-408C-8118-61E1B127CDC4}" type="datetimeFigureOut">
              <a:rPr lang="en-US" smtClean="0"/>
              <a:pPr/>
              <a:t>6/20/2011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84F4-B960-409C-9001-EA721C384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C3FE-4662-408C-8118-61E1B127CDC4}" type="datetimeFigureOut">
              <a:rPr lang="en-US" smtClean="0"/>
              <a:pPr/>
              <a:t>6/20/2011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84F4-B960-409C-9001-EA721C384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C3FE-4662-408C-8118-61E1B127CDC4}" type="datetimeFigureOut">
              <a:rPr lang="en-US" smtClean="0"/>
              <a:pPr/>
              <a:t>6/20/2011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84F4-B960-409C-9001-EA721C384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C3FE-4662-408C-8118-61E1B127CDC4}" type="datetimeFigureOut">
              <a:rPr lang="en-US" smtClean="0"/>
              <a:pPr/>
              <a:t>6/20/2011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84F4-B960-409C-9001-EA721C384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C3FE-4662-408C-8118-61E1B127CDC4}" type="datetimeFigureOut">
              <a:rPr lang="en-US" smtClean="0"/>
              <a:pPr/>
              <a:t>6/20/2011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84F4-B960-409C-9001-EA721C384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C3FE-4662-408C-8118-61E1B127CDC4}" type="datetimeFigureOut">
              <a:rPr lang="en-US" smtClean="0"/>
              <a:pPr/>
              <a:t>6/20/2011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84F4-B960-409C-9001-EA721C384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EC3FE-4662-408C-8118-61E1B127CDC4}" type="datetimeFigureOut">
              <a:rPr lang="en-US" smtClean="0"/>
              <a:pPr/>
              <a:t>6/20/2011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284F4-B960-409C-9001-EA721C384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5417403"/>
            <a:ext cx="828566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Vacation Bible School</a:t>
            </a:r>
            <a:endParaRPr lang="en-US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05800" cy="5334000"/>
          </a:xfrm>
        </p:spPr>
        <p:txBody>
          <a:bodyPr>
            <a:normAutofit/>
          </a:bodyPr>
          <a:lstStyle/>
          <a:p>
            <a:r>
              <a:rPr lang="en-US" b="0" dirty="0" smtClean="0"/>
              <a:t>Have you been </a:t>
            </a:r>
            <a:r>
              <a:rPr lang="en-US" dirty="0" smtClean="0"/>
              <a:t>COMMISSIONED?</a:t>
            </a:r>
            <a:endParaRPr lang="en-US" b="0" dirty="0" smtClean="0"/>
          </a:p>
          <a:p>
            <a:r>
              <a:rPr lang="en-US" b="0" dirty="0" smtClean="0"/>
              <a:t>Have you been </a:t>
            </a:r>
            <a:r>
              <a:rPr lang="en-US" dirty="0" smtClean="0"/>
              <a:t>CHOSEN?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b="0" dirty="0" smtClean="0"/>
              <a:t>Have you been </a:t>
            </a:r>
            <a:r>
              <a:rPr lang="en-US" dirty="0" smtClean="0"/>
              <a:t>CHALLENGED?</a:t>
            </a:r>
          </a:p>
          <a:p>
            <a:r>
              <a:rPr lang="en-US" b="0" dirty="0" smtClean="0"/>
              <a:t>Have you </a:t>
            </a:r>
            <a:r>
              <a:rPr lang="en-US" dirty="0" smtClean="0"/>
              <a:t>COMPLIED?</a:t>
            </a:r>
          </a:p>
          <a:p>
            <a:r>
              <a:rPr lang="en-US" b="0" dirty="0" smtClean="0"/>
              <a:t>Have you been </a:t>
            </a:r>
            <a:r>
              <a:rPr lang="en-US" dirty="0" smtClean="0"/>
              <a:t>CHARGED?</a:t>
            </a:r>
          </a:p>
          <a:p>
            <a:r>
              <a:rPr lang="en-US" b="0" dirty="0" smtClean="0"/>
              <a:t>Are you </a:t>
            </a:r>
            <a:r>
              <a:rPr lang="en-US" dirty="0" smtClean="0"/>
              <a:t>COMPELLED?</a:t>
            </a:r>
          </a:p>
          <a:p>
            <a:r>
              <a:rPr lang="en-US" b="0" dirty="0" smtClean="0"/>
              <a:t>Are you </a:t>
            </a:r>
            <a:r>
              <a:rPr lang="en-US" dirty="0" smtClean="0"/>
              <a:t>COMMITTED?</a:t>
            </a:r>
          </a:p>
          <a:p>
            <a:r>
              <a:rPr lang="en-US" b="0" dirty="0" smtClean="0"/>
              <a:t>Have you </a:t>
            </a:r>
            <a:r>
              <a:rPr lang="en-US" dirty="0" smtClean="0"/>
              <a:t>CHERISHED?</a:t>
            </a:r>
          </a:p>
          <a:p>
            <a:pPr>
              <a:spcBef>
                <a:spcPts val="1800"/>
              </a:spcBef>
              <a:buNone/>
            </a:pPr>
            <a:r>
              <a:rPr lang="en-US" dirty="0" smtClean="0">
                <a:solidFill>
                  <a:srgbClr val="A01C18"/>
                </a:solidFill>
                <a:latin typeface="Grange" pitchFamily="82" charset="0"/>
              </a:rPr>
              <a:t>		    IS THE GOSPEL WORTH SHARING?</a:t>
            </a:r>
          </a:p>
        </p:txBody>
      </p:sp>
      <p:sp>
        <p:nvSpPr>
          <p:cNvPr id="4" name="Rectangle 3"/>
          <p:cNvSpPr/>
          <p:nvPr/>
        </p:nvSpPr>
        <p:spPr>
          <a:xfrm>
            <a:off x="241913" y="295870"/>
            <a:ext cx="532068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Commissioned</a:t>
            </a:r>
            <a:endParaRPr lang="en-US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62600" y="228600"/>
            <a:ext cx="3276600" cy="91439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lantUp">
              <a:avLst>
                <a:gd name="adj" fmla="val 18213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The Gospel Is</a:t>
            </a:r>
          </a:p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Worth Sharing</a:t>
            </a:r>
            <a:endParaRPr lang="en-US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5334000"/>
            <a:ext cx="59522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commissioned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772724" y="4038600"/>
            <a:ext cx="2218876" cy="2062103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lantUp">
              <a:avLst>
                <a:gd name="adj" fmla="val 18213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The</a:t>
            </a:r>
          </a:p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Gospel</a:t>
            </a:r>
          </a:p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Is Worth</a:t>
            </a:r>
          </a:p>
          <a:p>
            <a:pPr algn="ctr"/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Sharing</a:t>
            </a:r>
            <a:endParaRPr lang="en-US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Chosen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Acts 26:16-18; 22:14; 1 Tim. 1:16</a:t>
            </a:r>
          </a:p>
          <a:p>
            <a:pPr lvl="1"/>
            <a:r>
              <a:rPr lang="en-US" dirty="0" smtClean="0"/>
              <a:t>God chose one who was pious and committed to his work</a:t>
            </a:r>
          </a:p>
          <a:p>
            <a:pPr lvl="1"/>
            <a:r>
              <a:rPr lang="en-US" dirty="0" smtClean="0"/>
              <a:t>God chose one whose “story” might be an example to others – 1 Tim. 1:16</a:t>
            </a:r>
          </a:p>
          <a:p>
            <a:pPr lvl="1"/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241913" y="295870"/>
            <a:ext cx="532068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Commissioned</a:t>
            </a:r>
            <a:endParaRPr lang="en-US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62600" y="228600"/>
            <a:ext cx="3276600" cy="91439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lantUp">
              <a:avLst>
                <a:gd name="adj" fmla="val 18213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The Gospel Is</a:t>
            </a:r>
          </a:p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Worth Sharing</a:t>
            </a:r>
            <a:endParaRPr lang="en-US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Chosen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dirty="0" smtClean="0"/>
              <a:t>Challenged</a:t>
            </a:r>
          </a:p>
          <a:p>
            <a:pPr lvl="1"/>
            <a:r>
              <a:rPr lang="en-US" dirty="0" smtClean="0"/>
              <a:t>He was challenged to believe Jesus is the Christ</a:t>
            </a:r>
          </a:p>
          <a:p>
            <a:pPr lvl="1"/>
            <a:r>
              <a:rPr lang="en-US" dirty="0" smtClean="0"/>
              <a:t>He was challenged to become a Christian</a:t>
            </a:r>
          </a:p>
          <a:p>
            <a:pPr lvl="1"/>
            <a:r>
              <a:rPr lang="en-US" dirty="0" smtClean="0"/>
              <a:t>He was challenged to become an apostle of Jesus Christ</a:t>
            </a:r>
          </a:p>
          <a:p>
            <a:pPr lvl="1"/>
            <a:r>
              <a:rPr lang="en-US" dirty="0" smtClean="0"/>
              <a:t>He was challenged to take the message of Jesus Christ to the Gentiles – Acts 22:21; 26:17; Gal. 1:16; Eph. 3:8</a:t>
            </a:r>
          </a:p>
          <a:p>
            <a:pPr lvl="1"/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241913" y="295870"/>
            <a:ext cx="532068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Commissioned</a:t>
            </a:r>
            <a:endParaRPr lang="en-US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62600" y="228600"/>
            <a:ext cx="3276600" cy="91439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lantUp">
              <a:avLst>
                <a:gd name="adj" fmla="val 18213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The Gospel Is</a:t>
            </a:r>
          </a:p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Worth Sharing</a:t>
            </a:r>
            <a:endParaRPr lang="en-US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Chosen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dirty="0" smtClean="0"/>
              <a:t>Challenged</a:t>
            </a:r>
          </a:p>
          <a:p>
            <a:r>
              <a:rPr lang="en-US" dirty="0" smtClean="0"/>
              <a:t>Complied</a:t>
            </a:r>
          </a:p>
          <a:p>
            <a:pPr lvl="1"/>
            <a:r>
              <a:rPr lang="en-US" dirty="0" smtClean="0"/>
              <a:t>Immediately upon his conversion he preached Christ, proving that Jesus is the Christ – Acts 9:20-22</a:t>
            </a:r>
          </a:p>
          <a:p>
            <a:pPr lvl="1"/>
            <a:r>
              <a:rPr lang="en-US" dirty="0" smtClean="0"/>
              <a:t>He obeyed the calling of the heavenly vision – 26:19-23</a:t>
            </a:r>
          </a:p>
          <a:p>
            <a:pPr lvl="1"/>
            <a:r>
              <a:rPr lang="en-US" dirty="0" smtClean="0"/>
              <a:t>He became:</a:t>
            </a:r>
          </a:p>
          <a:p>
            <a:pPr lvl="2"/>
            <a:r>
              <a:rPr lang="en-US" dirty="0" smtClean="0"/>
              <a:t>A preacher and an apostle…a teacher of the Gentiles – 1 Tim. 2:7</a:t>
            </a:r>
          </a:p>
          <a:p>
            <a:pPr lvl="2"/>
            <a:r>
              <a:rPr lang="en-US" dirty="0" smtClean="0"/>
              <a:t>A preacher, an apostle and a teacher of the Gentiles – 2 Tim. 1:11</a:t>
            </a:r>
          </a:p>
          <a:p>
            <a:pPr lvl="2"/>
            <a:r>
              <a:rPr lang="en-US" dirty="0" smtClean="0"/>
              <a:t>Apostle to the Gentiles – Rom. 11:13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241913" y="295870"/>
            <a:ext cx="532068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Commissioned</a:t>
            </a:r>
            <a:endParaRPr lang="en-US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62600" y="228600"/>
            <a:ext cx="3276600" cy="91439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lantUp">
              <a:avLst>
                <a:gd name="adj" fmla="val 18213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The Gospel Is</a:t>
            </a:r>
          </a:p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Worth Sharing</a:t>
            </a:r>
            <a:endParaRPr lang="en-US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ackgroundParchment1.jpg"/>
          <p:cNvPicPr>
            <a:picLocks noChangeAspect="1"/>
          </p:cNvPicPr>
          <p:nvPr/>
        </p:nvPicPr>
        <p:blipFill>
          <a:blip r:embed="rId2" cstate="print"/>
          <a:srcRect t="83333"/>
          <a:stretch>
            <a:fillRect/>
          </a:stretch>
        </p:blipFill>
        <p:spPr>
          <a:xfrm>
            <a:off x="0" y="5791200"/>
            <a:ext cx="9144000" cy="1143000"/>
          </a:xfrm>
          <a:prstGeom prst="rect">
            <a:avLst/>
          </a:prstGeom>
        </p:spPr>
      </p:pic>
      <p:pic>
        <p:nvPicPr>
          <p:cNvPr id="7" name="Picture 6" descr="BackgroundParchment1.jpg"/>
          <p:cNvPicPr>
            <a:picLocks noChangeAspect="1"/>
          </p:cNvPicPr>
          <p:nvPr/>
        </p:nvPicPr>
        <p:blipFill>
          <a:blip r:embed="rId2" cstate="print"/>
          <a:srcRect t="75556" r="79167" b="3"/>
          <a:stretch>
            <a:fillRect/>
          </a:stretch>
        </p:blipFill>
        <p:spPr>
          <a:xfrm>
            <a:off x="0" y="5181600"/>
            <a:ext cx="1905000" cy="16764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Chosen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dirty="0" smtClean="0"/>
              <a:t>Challenged</a:t>
            </a:r>
          </a:p>
          <a:p>
            <a:r>
              <a:rPr lang="en-US" dirty="0" smtClean="0"/>
              <a:t>Complied</a:t>
            </a:r>
          </a:p>
          <a:p>
            <a:r>
              <a:rPr lang="en-US" dirty="0" smtClean="0"/>
              <a:t>Charged</a:t>
            </a:r>
          </a:p>
          <a:p>
            <a:pPr lvl="1"/>
            <a:r>
              <a:rPr lang="en-US" dirty="0" smtClean="0"/>
              <a:t>He was charged to share</a:t>
            </a:r>
          </a:p>
          <a:p>
            <a:pPr lvl="2"/>
            <a:r>
              <a:rPr lang="en-US" dirty="0" smtClean="0"/>
              <a:t>What he had seen and heard – Acts 22:15</a:t>
            </a:r>
          </a:p>
          <a:p>
            <a:pPr lvl="2"/>
            <a:r>
              <a:rPr lang="en-US" dirty="0" smtClean="0"/>
              <a:t>The things he had seen and would yet be revealed – Acts 26:16</a:t>
            </a:r>
          </a:p>
          <a:p>
            <a:pPr lvl="1"/>
            <a:r>
              <a:rPr lang="en-US" dirty="0" smtClean="0"/>
              <a:t>He was charged with</a:t>
            </a:r>
          </a:p>
          <a:p>
            <a:pPr lvl="2"/>
            <a:r>
              <a:rPr lang="en-US" dirty="0" smtClean="0"/>
              <a:t>The glorious gospel – 1 Tim. 1:11; Gal. 2:7</a:t>
            </a:r>
          </a:p>
          <a:p>
            <a:pPr lvl="2"/>
            <a:r>
              <a:rPr lang="en-US" dirty="0" smtClean="0"/>
              <a:t>The Word of God – Titus 1:3; 1 Cor. 14:37</a:t>
            </a:r>
          </a:p>
          <a:p>
            <a:pPr lvl="1"/>
            <a:r>
              <a:rPr lang="en-US" dirty="0" smtClean="0"/>
              <a:t>He was inspired by the Holy Spirit with &amp; shared the eternal message from the mind of God – 1 Cor. 2:10-13</a:t>
            </a:r>
          </a:p>
          <a:p>
            <a:pPr lvl="1"/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241913" y="295870"/>
            <a:ext cx="532068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Commissioned</a:t>
            </a:r>
            <a:endParaRPr lang="en-US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62600" y="228600"/>
            <a:ext cx="3276600" cy="91439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lantUp">
              <a:avLst>
                <a:gd name="adj" fmla="val 18213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The Gospel Is</a:t>
            </a:r>
          </a:p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Worth Sharing</a:t>
            </a:r>
            <a:endParaRPr lang="en-US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Chosen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dirty="0" smtClean="0"/>
              <a:t>Challenged</a:t>
            </a:r>
          </a:p>
          <a:p>
            <a:r>
              <a:rPr lang="en-US" dirty="0" smtClean="0"/>
              <a:t>Complied</a:t>
            </a:r>
          </a:p>
          <a:p>
            <a:r>
              <a:rPr lang="en-US" dirty="0" smtClean="0"/>
              <a:t>Charged</a:t>
            </a:r>
          </a:p>
          <a:p>
            <a:r>
              <a:rPr lang="en-US" dirty="0" smtClean="0"/>
              <a:t>Compelled</a:t>
            </a:r>
          </a:p>
          <a:p>
            <a:pPr lvl="1"/>
            <a:r>
              <a:rPr lang="en-US" dirty="0" smtClean="0"/>
              <a:t>He was controlled by the love of Christ – 2 Cor. 5:14</a:t>
            </a:r>
          </a:p>
          <a:p>
            <a:pPr lvl="1"/>
            <a:r>
              <a:rPr lang="en-US" dirty="0" smtClean="0"/>
              <a:t>He was under compulsion to share – 1 Cor. 9:16-18</a:t>
            </a:r>
          </a:p>
          <a:p>
            <a:pPr lvl="1"/>
            <a:r>
              <a:rPr lang="en-US" dirty="0" smtClean="0"/>
              <a:t>He felt a personal responsibility – Rom. 1:14</a:t>
            </a:r>
          </a:p>
          <a:p>
            <a:pPr lvl="1"/>
            <a:r>
              <a:rPr lang="en-US" dirty="0" smtClean="0"/>
              <a:t>He had a deep yearning for souls to be saved – Rom. 10:1</a:t>
            </a:r>
          </a:p>
        </p:txBody>
      </p:sp>
      <p:sp>
        <p:nvSpPr>
          <p:cNvPr id="4" name="Rectangle 3"/>
          <p:cNvSpPr/>
          <p:nvPr/>
        </p:nvSpPr>
        <p:spPr>
          <a:xfrm>
            <a:off x="241913" y="295870"/>
            <a:ext cx="532068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Commissioned</a:t>
            </a:r>
            <a:endParaRPr lang="en-US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62600" y="228600"/>
            <a:ext cx="3276600" cy="91439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lantUp">
              <a:avLst>
                <a:gd name="adj" fmla="val 18213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The Gospel Is</a:t>
            </a:r>
          </a:p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Worth Sharing</a:t>
            </a:r>
            <a:endParaRPr lang="en-US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ckgroundParchment1.jpg"/>
          <p:cNvPicPr>
            <a:picLocks noChangeAspect="1"/>
          </p:cNvPicPr>
          <p:nvPr/>
        </p:nvPicPr>
        <p:blipFill>
          <a:blip r:embed="rId2" cstate="print"/>
          <a:srcRect t="75556" r="79167" b="3"/>
          <a:stretch>
            <a:fillRect/>
          </a:stretch>
        </p:blipFill>
        <p:spPr>
          <a:xfrm>
            <a:off x="0" y="5181600"/>
            <a:ext cx="1905000" cy="16764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Chosen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dirty="0" smtClean="0"/>
              <a:t>Challenged</a:t>
            </a:r>
          </a:p>
          <a:p>
            <a:r>
              <a:rPr lang="en-US" dirty="0" smtClean="0"/>
              <a:t>Complied</a:t>
            </a:r>
          </a:p>
          <a:p>
            <a:r>
              <a:rPr lang="en-US" dirty="0" smtClean="0"/>
              <a:t>Charged</a:t>
            </a:r>
          </a:p>
          <a:p>
            <a:r>
              <a:rPr lang="en-US" dirty="0" smtClean="0"/>
              <a:t>Compelled</a:t>
            </a:r>
          </a:p>
          <a:p>
            <a:r>
              <a:rPr lang="en-US" dirty="0" smtClean="0"/>
              <a:t>Committed</a:t>
            </a:r>
          </a:p>
          <a:p>
            <a:pPr lvl="1"/>
            <a:r>
              <a:rPr lang="en-US" dirty="0" smtClean="0"/>
              <a:t>He never had enough or retired – Acts 19:21; cf. 23:11</a:t>
            </a:r>
          </a:p>
          <a:p>
            <a:pPr lvl="1"/>
            <a:r>
              <a:rPr lang="en-US" dirty="0" smtClean="0"/>
              <a:t>He was not ashamed of Christ or the gospel – Phil. 1:20; Rom. 1:16; 2 Tim. 1:12</a:t>
            </a:r>
          </a:p>
          <a:p>
            <a:pPr lvl="1"/>
            <a:r>
              <a:rPr lang="en-US" dirty="0" smtClean="0"/>
              <a:t>He was willing to put his own life in peril and even die for the gospel – Acts 20:24; 21:13; Phil. 1:20-21; 2 Tim. 4:6-8</a:t>
            </a:r>
          </a:p>
        </p:txBody>
      </p:sp>
      <p:sp>
        <p:nvSpPr>
          <p:cNvPr id="4" name="Rectangle 3"/>
          <p:cNvSpPr/>
          <p:nvPr/>
        </p:nvSpPr>
        <p:spPr>
          <a:xfrm>
            <a:off x="241913" y="295870"/>
            <a:ext cx="532068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Commissioned</a:t>
            </a:r>
            <a:endParaRPr lang="en-US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62600" y="228600"/>
            <a:ext cx="3276600" cy="91439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lantUp">
              <a:avLst>
                <a:gd name="adj" fmla="val 18213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The Gospel Is</a:t>
            </a:r>
          </a:p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Worth Sharing</a:t>
            </a:r>
            <a:endParaRPr lang="en-US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ckgroundParchment1.jpg"/>
          <p:cNvPicPr>
            <a:picLocks noChangeAspect="1"/>
          </p:cNvPicPr>
          <p:nvPr/>
        </p:nvPicPr>
        <p:blipFill>
          <a:blip r:embed="rId2" cstate="print"/>
          <a:srcRect t="75556" r="79167" b="3"/>
          <a:stretch>
            <a:fillRect/>
          </a:stretch>
        </p:blipFill>
        <p:spPr>
          <a:xfrm>
            <a:off x="0" y="5181600"/>
            <a:ext cx="1905000" cy="16764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058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Chosen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dirty="0" smtClean="0"/>
              <a:t>Challenged</a:t>
            </a:r>
          </a:p>
          <a:p>
            <a:r>
              <a:rPr lang="en-US" dirty="0" smtClean="0"/>
              <a:t>Complied</a:t>
            </a:r>
          </a:p>
          <a:p>
            <a:r>
              <a:rPr lang="en-US" dirty="0" smtClean="0"/>
              <a:t>Charged</a:t>
            </a:r>
          </a:p>
          <a:p>
            <a:r>
              <a:rPr lang="en-US" dirty="0" smtClean="0"/>
              <a:t>Compelled</a:t>
            </a:r>
          </a:p>
          <a:p>
            <a:r>
              <a:rPr lang="en-US" dirty="0" smtClean="0"/>
              <a:t>Committed</a:t>
            </a:r>
          </a:p>
          <a:p>
            <a:r>
              <a:rPr lang="en-US" dirty="0" smtClean="0"/>
              <a:t>Cherished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He was honored &amp; thankful Christ had mercy on him and had put him to work – 1 Tim. 1:12-15; Eph. 3:8; 1 Cor. 15:9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He labored more &amp; worked harder than any others – 1 Cor. 15:10</a:t>
            </a:r>
          </a:p>
          <a:p>
            <a:pPr lvl="1"/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241913" y="295870"/>
            <a:ext cx="532068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Commissioned</a:t>
            </a:r>
            <a:endParaRPr lang="en-US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62600" y="228600"/>
            <a:ext cx="3276600" cy="91439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lantUp">
              <a:avLst>
                <a:gd name="adj" fmla="val 18213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The Gospel Is</a:t>
            </a:r>
          </a:p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Worth Sharing</a:t>
            </a:r>
            <a:endParaRPr lang="en-US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1490</TotalTime>
  <Words>514</Words>
  <Application>Microsoft Office PowerPoint</Application>
  <PresentationFormat>On-screen Show (4:3)</PresentationFormat>
  <Paragraphs>95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soundshack</cp:lastModifiedBy>
  <cp:revision>16</cp:revision>
  <dcterms:created xsi:type="dcterms:W3CDTF">2011-06-18T23:24:26Z</dcterms:created>
  <dcterms:modified xsi:type="dcterms:W3CDTF">2011-06-21T00:18:00Z</dcterms:modified>
</cp:coreProperties>
</file>