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57" r:id="rId3"/>
    <p:sldId id="269" r:id="rId4"/>
    <p:sldId id="270" r:id="rId5"/>
    <p:sldId id="271" r:id="rId6"/>
    <p:sldId id="272" r:id="rId7"/>
    <p:sldId id="278" r:id="rId8"/>
    <p:sldId id="273" r:id="rId9"/>
    <p:sldId id="274" r:id="rId10"/>
    <p:sldId id="275" r:id="rId11"/>
    <p:sldId id="276" r:id="rId12"/>
    <p:sldId id="277"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FAFF"/>
    <a:srgbClr val="B9F7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4673" autoAdjust="0"/>
  </p:normalViewPr>
  <p:slideViewPr>
    <p:cSldViewPr>
      <p:cViewPr varScale="1">
        <p:scale>
          <a:sx n="124" d="100"/>
          <a:sy n="124" d="100"/>
        </p:scale>
        <p:origin x="-264" y="-96"/>
      </p:cViewPr>
      <p:guideLst>
        <p:guide orient="horz" pos="2160"/>
        <p:guide pos="2880"/>
      </p:guideLst>
    </p:cSldViewPr>
  </p:slideViewPr>
  <p:outlineViewPr>
    <p:cViewPr>
      <p:scale>
        <a:sx n="33" d="100"/>
        <a:sy n="33" d="100"/>
      </p:scale>
      <p:origin x="0" y="2055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309E0E1A-1307-445F-8BC3-30206676C9A2}" type="datetimeFigureOut">
              <a:rPr lang="en-US" smtClean="0"/>
              <a:pPr/>
              <a:t>8/28/2011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23ABF6E9-451B-4E9F-A172-15478442D22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79985B-187A-4EBB-9A19-19A982D0AD64}" type="datetimeFigureOut">
              <a:rPr lang="en-US" smtClean="0"/>
              <a:pPr/>
              <a:t>8/28/2011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C7B06-8174-4EB8-9050-E3B1D8C631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79985B-187A-4EBB-9A19-19A982D0AD64}" type="datetimeFigureOut">
              <a:rPr lang="en-US" smtClean="0"/>
              <a:pPr/>
              <a:t>8/28/2011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C7B06-8174-4EB8-9050-E3B1D8C631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79985B-187A-4EBB-9A19-19A982D0AD64}" type="datetimeFigureOut">
              <a:rPr lang="en-US" smtClean="0"/>
              <a:pPr/>
              <a:t>8/28/2011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C7B06-8174-4EB8-9050-E3B1D8C631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6172200" cy="1143000"/>
          </a:xfrm>
        </p:spPr>
        <p:txBody>
          <a:bodyPr>
            <a:noAutofit/>
          </a:bodyPr>
          <a:lstStyle>
            <a:lvl1pPr>
              <a:defRPr sz="4000" b="1">
                <a:solidFill>
                  <a:schemeClr val="bg1"/>
                </a:solidFill>
                <a:effectLst>
                  <a:outerShdw blurRad="25400" dist="50800" dir="2700000" algn="ctr" rotWithShape="0">
                    <a:schemeClr val="tx1"/>
                  </a:outerShdw>
                </a:effectLst>
                <a:latin typeface="Trajan Pro"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371600"/>
            <a:ext cx="8915400" cy="5334000"/>
          </a:xfrm>
        </p:spPr>
        <p:txBody>
          <a:bodyPr/>
          <a:lstStyle>
            <a:lvl1pPr>
              <a:defRPr sz="2800" b="1">
                <a:solidFill>
                  <a:srgbClr val="FFFF00"/>
                </a:solidFill>
                <a:effectLst>
                  <a:outerShdw blurRad="25400" dist="50800" dir="2700000" algn="ctr" rotWithShape="0">
                    <a:schemeClr val="tx1"/>
                  </a:outerShdw>
                </a:effectLst>
              </a:defRPr>
            </a:lvl1pPr>
            <a:lvl2pPr>
              <a:defRPr b="1">
                <a:solidFill>
                  <a:srgbClr val="B9F7FF"/>
                </a:solidFill>
                <a:effectLst>
                  <a:outerShdw blurRad="25400" dist="50800" dir="2700000" algn="ctr" rotWithShape="0">
                    <a:schemeClr val="tx1"/>
                  </a:outerShdw>
                </a:effectLst>
              </a:defRPr>
            </a:lvl2pPr>
            <a:lvl3pPr>
              <a:defRPr b="1">
                <a:solidFill>
                  <a:schemeClr val="bg1"/>
                </a:solidFill>
                <a:effectLst>
                  <a:outerShdw blurRad="25400" dist="50800" dir="2700000" algn="ctr" rotWithShape="0">
                    <a:schemeClr val="tx1"/>
                  </a:outerShdw>
                </a:effectLst>
              </a:defRPr>
            </a:lvl3pPr>
            <a:lvl4pPr>
              <a:defRPr b="1">
                <a:solidFill>
                  <a:schemeClr val="bg1"/>
                </a:solidFill>
                <a:effectLst>
                  <a:outerShdw blurRad="25400" dist="50800" dir="2700000" algn="ctr" rotWithShape="0">
                    <a:schemeClr val="tx1"/>
                  </a:outerShdw>
                </a:effectLst>
              </a:defRPr>
            </a:lvl4pPr>
            <a:lvl5pPr>
              <a:defRPr b="1">
                <a:solidFill>
                  <a:schemeClr val="bg1"/>
                </a:solidFill>
                <a:effectLst>
                  <a:outerShdw blurRad="254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79985B-187A-4EBB-9A19-19A982D0AD64}" type="datetimeFigureOut">
              <a:rPr lang="en-US" smtClean="0"/>
              <a:pPr/>
              <a:t>8/28/2011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C7B06-8174-4EB8-9050-E3B1D8C631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79985B-187A-4EBB-9A19-19A982D0AD64}" type="datetimeFigureOut">
              <a:rPr lang="en-US" smtClean="0"/>
              <a:pPr/>
              <a:t>8/28/2011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C7B06-8174-4EB8-9050-E3B1D8C631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79985B-187A-4EBB-9A19-19A982D0AD64}" type="datetimeFigureOut">
              <a:rPr lang="en-US" smtClean="0"/>
              <a:pPr/>
              <a:t>8/28/2011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C7B06-8174-4EB8-9050-E3B1D8C631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79985B-187A-4EBB-9A19-19A982D0AD64}" type="datetimeFigureOut">
              <a:rPr lang="en-US" smtClean="0"/>
              <a:pPr/>
              <a:t>8/28/2011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C7B06-8174-4EB8-9050-E3B1D8C631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9985B-187A-4EBB-9A19-19A982D0AD64}" type="datetimeFigureOut">
              <a:rPr lang="en-US" smtClean="0"/>
              <a:pPr/>
              <a:t>8/28/2011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C7B06-8174-4EB8-9050-E3B1D8C631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9985B-187A-4EBB-9A19-19A982D0AD64}" type="datetimeFigureOut">
              <a:rPr lang="en-US" smtClean="0"/>
              <a:pPr/>
              <a:t>8/28/2011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C7B06-8174-4EB8-9050-E3B1D8C631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9985B-187A-4EBB-9A19-19A982D0AD64}" type="datetimeFigureOut">
              <a:rPr lang="en-US" smtClean="0"/>
              <a:pPr/>
              <a:t>8/28/2011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C7B06-8174-4EB8-9050-E3B1D8C631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The Great I Am - Text slide.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9985B-187A-4EBB-9A19-19A982D0AD64}" type="datetimeFigureOut">
              <a:rPr lang="en-US" smtClean="0"/>
              <a:pPr/>
              <a:t>8/28/2011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C7B06-8174-4EB8-9050-E3B1D8C631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7" name="Picture 6" descr="The Great I Am.jpg"/>
          <p:cNvPicPr>
            <a:picLocks noChangeAspect="1"/>
          </p:cNvPicPr>
          <p:nvPr/>
        </p:nvPicPr>
        <p:blipFill>
          <a:blip r:embed="rId2" cstate="print"/>
          <a:stretch>
            <a:fillRect/>
          </a:stretch>
        </p:blipFill>
        <p:spPr>
          <a:xfrm>
            <a:off x="0" y="0"/>
            <a:ext cx="9144000" cy="6858000"/>
          </a:xfrm>
          <a:prstGeom prst="rect">
            <a:avLst/>
          </a:prstGeom>
        </p:spPr>
      </p:pic>
      <p:sp>
        <p:nvSpPr>
          <p:cNvPr id="8" name="TextBox 7"/>
          <p:cNvSpPr txBox="1"/>
          <p:nvPr/>
        </p:nvSpPr>
        <p:spPr>
          <a:xfrm>
            <a:off x="228600" y="5791200"/>
            <a:ext cx="7467600" cy="98488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u="none" strike="noStrike" kern="0" cap="small" spc="200" normalizeH="0" baseline="0" noProof="0" dirty="0" smtClean="0">
                <a:ln w="19050">
                  <a:noFill/>
                </a:ln>
                <a:solidFill>
                  <a:srgbClr val="B9F7FF"/>
                </a:solidFill>
                <a:effectLst>
                  <a:outerShdw blurRad="38100" dist="38100" dir="2700000" algn="tl">
                    <a:srgbClr val="000000">
                      <a:alpha val="43137"/>
                    </a:srgbClr>
                  </a:outerShdw>
                </a:effectLst>
                <a:uLnTx/>
                <a:uFillTx/>
                <a:latin typeface="Lucida Handwriting" pitchFamily="66" charset="0"/>
              </a:rPr>
              <a:t>Lesson 7:</a:t>
            </a:r>
            <a:endParaRPr kumimoji="0" lang="en-US" sz="2400" b="1" u="none" strike="noStrike" kern="0" cap="small" spc="0" normalizeH="0" baseline="0" noProof="0" dirty="0" smtClean="0">
              <a:ln w="19050">
                <a:noFill/>
              </a:ln>
              <a:solidFill>
                <a:srgbClr val="B9F7FF"/>
              </a:solidFill>
              <a:effectLst>
                <a:outerShdw blurRad="38100" dist="38100" dir="2700000" algn="tl">
                  <a:srgbClr val="000000">
                    <a:alpha val="43137"/>
                  </a:srgbClr>
                </a:outerShdw>
              </a:effectLst>
              <a:uLnTx/>
              <a:uFillTx/>
              <a:latin typeface="Lucida Handwriting" pitchFamily="66" charset="0"/>
            </a:endParaRPr>
          </a:p>
          <a:p>
            <a:pPr>
              <a:defRPr/>
            </a:pPr>
            <a:r>
              <a:rPr kumimoji="0" lang="en-US" sz="3400" b="1" i="0" u="none" strike="noStrike" kern="0" cap="none" spc="0" normalizeH="0" baseline="0" noProof="0" dirty="0" smtClean="0">
                <a:ln w="3175">
                  <a:solidFill>
                    <a:srgbClr val="FFFFFF"/>
                  </a:solidFill>
                </a:ln>
                <a:solidFill>
                  <a:sysClr val="window" lastClr="FFFFFF"/>
                </a:solidFill>
                <a:effectLst>
                  <a:outerShdw blurRad="50800" dist="50800" dir="2700000" algn="ctr" rotWithShape="0">
                    <a:schemeClr val="tx1"/>
                  </a:outerShdw>
                </a:effectLst>
                <a:uLnTx/>
                <a:uFillTx/>
                <a:latin typeface="Trajan Pro" pitchFamily="18" charset="0"/>
              </a:rPr>
              <a:t>The Goodness of God </a:t>
            </a:r>
            <a:r>
              <a:rPr lang="en-US" sz="2000" b="1" kern="0" dirty="0" smtClean="0">
                <a:ln w="3175">
                  <a:solidFill>
                    <a:srgbClr val="FFFFFF"/>
                  </a:solidFill>
                </a:ln>
                <a:solidFill>
                  <a:sysClr val="window" lastClr="FFFFFF"/>
                </a:solidFill>
                <a:effectLst>
                  <a:outerShdw blurRad="50800" dist="50800" dir="2700000" algn="ctr" rotWithShape="0">
                    <a:schemeClr val="tx1"/>
                  </a:outerShdw>
                </a:effectLst>
                <a:latin typeface="Trajan Pro" pitchFamily="18" charset="0"/>
              </a:rPr>
              <a:t>(cont.)</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
            <a:ext cx="6248400" cy="1143000"/>
          </a:xfrm>
        </p:spPr>
        <p:txBody>
          <a:bodyPr/>
          <a:lstStyle/>
          <a:p>
            <a:r>
              <a:rPr lang="en-US" b="0" cap="small" dirty="0" smtClean="0">
                <a:solidFill>
                  <a:srgbClr val="D1FAFF"/>
                </a:solidFill>
                <a:latin typeface="Lucida Handwriting" pitchFamily="66" charset="0"/>
              </a:rPr>
              <a:t>The</a:t>
            </a:r>
            <a:r>
              <a:rPr lang="en-US" dirty="0" smtClean="0"/>
              <a:t> Goodness </a:t>
            </a:r>
            <a:r>
              <a:rPr lang="en-US" b="0" cap="small" dirty="0" smtClean="0">
                <a:solidFill>
                  <a:srgbClr val="D1FAFF"/>
                </a:solidFill>
                <a:latin typeface="Lucida Handwriting" pitchFamily="66" charset="0"/>
              </a:rPr>
              <a:t>of God</a:t>
            </a:r>
            <a:endParaRPr lang="en-US" b="0" cap="small" dirty="0">
              <a:solidFill>
                <a:srgbClr val="D1FAFF"/>
              </a:solidFill>
              <a:latin typeface="Lucida Handwriting" pitchFamily="66" charset="0"/>
            </a:endParaRPr>
          </a:p>
        </p:txBody>
      </p:sp>
      <p:sp>
        <p:nvSpPr>
          <p:cNvPr id="3" name="Content Placeholder 2"/>
          <p:cNvSpPr>
            <a:spLocks noGrp="1"/>
          </p:cNvSpPr>
          <p:nvPr>
            <p:ph idx="1"/>
          </p:nvPr>
        </p:nvSpPr>
        <p:spPr>
          <a:xfrm>
            <a:off x="152400" y="1371600"/>
            <a:ext cx="8915400" cy="5486400"/>
          </a:xfrm>
        </p:spPr>
        <p:txBody>
          <a:bodyPr>
            <a:normAutofit/>
          </a:bodyPr>
          <a:lstStyle/>
          <a:p>
            <a:r>
              <a:rPr lang="en-US" dirty="0" smtClean="0"/>
              <a:t>The Manifestation of God’s Goodness</a:t>
            </a:r>
          </a:p>
          <a:p>
            <a:pPr lvl="1"/>
            <a:r>
              <a:rPr lang="en-US" dirty="0" smtClean="0"/>
              <a:t>His Redemptive Plan to Save All Mankind</a:t>
            </a:r>
          </a:p>
          <a:p>
            <a:pPr lvl="2"/>
            <a:r>
              <a:rPr lang="en-US" dirty="0" smtClean="0"/>
              <a:t>We must come to grips with the gravity of sin</a:t>
            </a:r>
          </a:p>
          <a:p>
            <a:pPr lvl="2"/>
            <a:r>
              <a:rPr lang="en-US" dirty="0" smtClean="0"/>
              <a:t>We must reflect on the grandeur of God’s love</a:t>
            </a:r>
          </a:p>
          <a:p>
            <a:pPr lvl="2"/>
            <a:r>
              <a:rPr lang="en-US" dirty="0" smtClean="0"/>
              <a:t>We must stand in awe of the demonstration of God’s love</a:t>
            </a:r>
          </a:p>
          <a:p>
            <a:pPr lvl="2"/>
            <a:r>
              <a:rPr lang="en-US" dirty="0" smtClean="0"/>
              <a:t>The message of Jesus Christ is called the “GOOD news”</a:t>
            </a:r>
          </a:p>
          <a:p>
            <a:pPr lvl="2"/>
            <a:r>
              <a:rPr lang="en-US" dirty="0" smtClean="0"/>
              <a:t>God, thru His infinite goodness, provided a way for sinners to be forgiven</a:t>
            </a:r>
          </a:p>
          <a:p>
            <a:pPr lvl="2"/>
            <a:r>
              <a:rPr lang="en-US" dirty="0" smtClean="0"/>
              <a:t>God’s goodness gave us His Son, the Bible, the church, sweet fellowship with Him and the promise of heaven!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anim calcmode="lin" valueType="num">
                                      <p:cBhvr>
                                        <p:cTn id="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anim calcmode="lin" valueType="num">
                                      <p:cBhvr>
                                        <p:cTn id="1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anim calcmode="lin" valueType="num">
                                      <p:cBhvr>
                                        <p:cTn id="2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
            <a:ext cx="6248400" cy="1143000"/>
          </a:xfrm>
        </p:spPr>
        <p:txBody>
          <a:bodyPr/>
          <a:lstStyle/>
          <a:p>
            <a:r>
              <a:rPr lang="en-US" b="0" cap="small" dirty="0" smtClean="0">
                <a:solidFill>
                  <a:srgbClr val="D1FAFF"/>
                </a:solidFill>
                <a:latin typeface="Lucida Handwriting" pitchFamily="66" charset="0"/>
              </a:rPr>
              <a:t>The</a:t>
            </a:r>
            <a:r>
              <a:rPr lang="en-US" dirty="0" smtClean="0"/>
              <a:t> Goodness </a:t>
            </a:r>
            <a:r>
              <a:rPr lang="en-US" b="0" cap="small" dirty="0" smtClean="0">
                <a:solidFill>
                  <a:srgbClr val="D1FAFF"/>
                </a:solidFill>
                <a:latin typeface="Lucida Handwriting" pitchFamily="66" charset="0"/>
              </a:rPr>
              <a:t>of God</a:t>
            </a:r>
            <a:endParaRPr lang="en-US" b="0" cap="small" dirty="0">
              <a:solidFill>
                <a:srgbClr val="D1FAFF"/>
              </a:solidFill>
              <a:latin typeface="Lucida Handwriting" pitchFamily="66" charset="0"/>
            </a:endParaRPr>
          </a:p>
        </p:txBody>
      </p:sp>
      <p:sp>
        <p:nvSpPr>
          <p:cNvPr id="3" name="Content Placeholder 2"/>
          <p:cNvSpPr>
            <a:spLocks noGrp="1"/>
          </p:cNvSpPr>
          <p:nvPr>
            <p:ph idx="1"/>
          </p:nvPr>
        </p:nvSpPr>
        <p:spPr>
          <a:xfrm>
            <a:off x="152400" y="1371600"/>
            <a:ext cx="8991600" cy="5486400"/>
          </a:xfrm>
        </p:spPr>
        <p:txBody>
          <a:bodyPr>
            <a:normAutofit lnSpcReduction="10000"/>
          </a:bodyPr>
          <a:lstStyle/>
          <a:p>
            <a:r>
              <a:rPr lang="en-US" dirty="0" smtClean="0"/>
              <a:t>Man’s Appropriate Response to God’s Goodness</a:t>
            </a:r>
          </a:p>
          <a:p>
            <a:pPr lvl="1"/>
            <a:r>
              <a:rPr lang="en-US" dirty="0" smtClean="0"/>
              <a:t>Recognize its unique place in our lives!</a:t>
            </a:r>
          </a:p>
          <a:p>
            <a:pPr lvl="2"/>
            <a:r>
              <a:rPr lang="en-US" dirty="0" smtClean="0"/>
              <a:t>Only because of God can we be “good” (relatively speaking).</a:t>
            </a:r>
          </a:p>
          <a:p>
            <a:pPr lvl="2"/>
            <a:r>
              <a:rPr lang="en-US" dirty="0" smtClean="0"/>
              <a:t>“A good man obtains favor from the LORD, But a man of wicked intentions He will condemn” (Prov. 12:2).</a:t>
            </a:r>
          </a:p>
          <a:p>
            <a:pPr lvl="1"/>
            <a:r>
              <a:rPr lang="en-US" dirty="0" smtClean="0"/>
              <a:t>Praise Him!</a:t>
            </a:r>
          </a:p>
          <a:p>
            <a:pPr lvl="2"/>
            <a:r>
              <a:rPr lang="en-US" dirty="0" smtClean="0"/>
              <a:t>“Oh, that men would give thanks to the LORD for His goodness, And for His wonderful works to the children of men!” (Psa. 107:8).  </a:t>
            </a:r>
            <a:r>
              <a:rPr lang="en-US" i="1" dirty="0" smtClean="0"/>
              <a:t>May we never take it for granted!</a:t>
            </a:r>
            <a:endParaRPr lang="en-US" dirty="0" smtClean="0"/>
          </a:p>
          <a:p>
            <a:pPr lvl="1"/>
            <a:r>
              <a:rPr lang="en-US" dirty="0" smtClean="0"/>
              <a:t>Draw near to Him!</a:t>
            </a:r>
          </a:p>
          <a:p>
            <a:pPr lvl="2"/>
            <a:r>
              <a:rPr lang="en-US" dirty="0" smtClean="0"/>
              <a:t>“But it is good for me to draw near to God; I have put my trust in the Lord GOD, That I may declare all Your works” (Psa. 73:28).</a:t>
            </a:r>
            <a:endParaRPr lang="en-US" i="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anim calcmode="lin" valueType="num">
                                      <p:cBhvr>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42" presetClass="entr" presetSubtype="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anim calcmode="lin" valueType="num">
                                      <p:cBhvr>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anim calcmode="lin" valueType="num">
                                      <p:cBhvr>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
                            </p:stCondLst>
                            <p:childTnLst>
                              <p:par>
                                <p:cTn id="50" presetID="42" presetClass="entr" presetSubtype="0" fill="hold" nodeType="after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anim calcmode="lin" valueType="num">
                                      <p:cBhvr>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
            <a:ext cx="6248400" cy="1143000"/>
          </a:xfrm>
        </p:spPr>
        <p:txBody>
          <a:bodyPr/>
          <a:lstStyle/>
          <a:p>
            <a:r>
              <a:rPr lang="en-US" b="0" cap="small" dirty="0" smtClean="0">
                <a:solidFill>
                  <a:srgbClr val="D1FAFF"/>
                </a:solidFill>
                <a:latin typeface="Lucida Handwriting" pitchFamily="66" charset="0"/>
              </a:rPr>
              <a:t>The</a:t>
            </a:r>
            <a:r>
              <a:rPr lang="en-US" dirty="0" smtClean="0"/>
              <a:t> Goodness </a:t>
            </a:r>
            <a:r>
              <a:rPr lang="en-US" b="0" cap="small" dirty="0" smtClean="0">
                <a:solidFill>
                  <a:srgbClr val="D1FAFF"/>
                </a:solidFill>
                <a:latin typeface="Lucida Handwriting" pitchFamily="66" charset="0"/>
              </a:rPr>
              <a:t>of God</a:t>
            </a:r>
            <a:endParaRPr lang="en-US" b="0" cap="small" dirty="0">
              <a:solidFill>
                <a:srgbClr val="D1FAFF"/>
              </a:solidFill>
              <a:latin typeface="Lucida Handwriting" pitchFamily="66" charset="0"/>
            </a:endParaRPr>
          </a:p>
        </p:txBody>
      </p:sp>
      <p:sp>
        <p:nvSpPr>
          <p:cNvPr id="3" name="Content Placeholder 2"/>
          <p:cNvSpPr>
            <a:spLocks noGrp="1"/>
          </p:cNvSpPr>
          <p:nvPr>
            <p:ph idx="1"/>
          </p:nvPr>
        </p:nvSpPr>
        <p:spPr>
          <a:xfrm>
            <a:off x="152400" y="1371600"/>
            <a:ext cx="8991600" cy="5486400"/>
          </a:xfrm>
        </p:spPr>
        <p:txBody>
          <a:bodyPr>
            <a:normAutofit lnSpcReduction="10000"/>
          </a:bodyPr>
          <a:lstStyle/>
          <a:p>
            <a:r>
              <a:rPr lang="en-US" dirty="0" smtClean="0"/>
              <a:t>Man’s Appropriate Response to God’s Goodness</a:t>
            </a:r>
          </a:p>
          <a:p>
            <a:pPr lvl="1"/>
            <a:r>
              <a:rPr lang="en-US" dirty="0" smtClean="0"/>
              <a:t>Repent of selfishness, stubbornness &amp; sinfulness!</a:t>
            </a:r>
          </a:p>
          <a:p>
            <a:pPr lvl="2"/>
            <a:r>
              <a:rPr lang="en-US" dirty="0" smtClean="0"/>
              <a:t>“Or do you despise the riches of His goodness, forbearance, and longsuffering, not knowing that the goodness of God leads you to repentance?” (Rom. 2:4).</a:t>
            </a:r>
          </a:p>
          <a:p>
            <a:pPr lvl="1"/>
            <a:r>
              <a:rPr lang="en-US" dirty="0" smtClean="0"/>
              <a:t>Never grow discouraged!</a:t>
            </a:r>
          </a:p>
          <a:p>
            <a:pPr lvl="2"/>
            <a:r>
              <a:rPr lang="en-US" dirty="0" smtClean="0"/>
              <a:t>“The Lord is good, A stronghold in the day of trouble; And He knows those who trust in Him” (Nahum 1:7).</a:t>
            </a:r>
          </a:p>
          <a:p>
            <a:pPr lvl="1"/>
            <a:r>
              <a:rPr lang="en-US" dirty="0" smtClean="0"/>
              <a:t>Live in view of eternity!</a:t>
            </a:r>
          </a:p>
          <a:p>
            <a:pPr lvl="2"/>
            <a:r>
              <a:rPr lang="en-US" dirty="0" smtClean="0"/>
              <a:t>“Do not marvel at this; for the hour is coming in which all who are in the graves will hear His voice and come forth—those who have done good, to the resurrection of life, and those who have done evil, to the resurrection of condemnation” (John 5:28-29; cf. Rom. 11:22; Titus 3:3-7).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anim calcmode="lin" valueType="num">
                                      <p:cBhvr>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anim calcmode="lin" valueType="num">
                                      <p:cBhvr>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42"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anim calcmode="lin" valueType="num">
                                      <p:cBhvr>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
            <a:ext cx="6248400" cy="1143000"/>
          </a:xfrm>
        </p:spPr>
        <p:txBody>
          <a:bodyPr/>
          <a:lstStyle/>
          <a:p>
            <a:r>
              <a:rPr lang="en-US" b="0" cap="small" dirty="0" smtClean="0">
                <a:solidFill>
                  <a:srgbClr val="D1FAFF"/>
                </a:solidFill>
                <a:latin typeface="Lucida Handwriting" pitchFamily="66" charset="0"/>
              </a:rPr>
              <a:t>The</a:t>
            </a:r>
            <a:r>
              <a:rPr lang="en-US" dirty="0" smtClean="0"/>
              <a:t> Goodness </a:t>
            </a:r>
            <a:r>
              <a:rPr lang="en-US" b="0" cap="small" dirty="0" smtClean="0">
                <a:solidFill>
                  <a:srgbClr val="D1FAFF"/>
                </a:solidFill>
                <a:latin typeface="Lucida Handwriting" pitchFamily="66" charset="0"/>
              </a:rPr>
              <a:t>of God</a:t>
            </a:r>
            <a:endParaRPr lang="en-US" b="0" cap="small" dirty="0">
              <a:solidFill>
                <a:srgbClr val="D1FAFF"/>
              </a:solidFill>
              <a:latin typeface="Lucida Handwriting" pitchFamily="66" charset="0"/>
            </a:endParaRPr>
          </a:p>
        </p:txBody>
      </p:sp>
      <p:sp>
        <p:nvSpPr>
          <p:cNvPr id="3" name="Content Placeholder 2"/>
          <p:cNvSpPr>
            <a:spLocks noGrp="1"/>
          </p:cNvSpPr>
          <p:nvPr>
            <p:ph idx="1"/>
          </p:nvPr>
        </p:nvSpPr>
        <p:spPr>
          <a:xfrm>
            <a:off x="152400" y="1371600"/>
            <a:ext cx="8991600" cy="5334000"/>
          </a:xfrm>
        </p:spPr>
        <p:txBody>
          <a:bodyPr>
            <a:normAutofit/>
          </a:bodyPr>
          <a:lstStyle/>
          <a:p>
            <a:r>
              <a:rPr lang="en-US" dirty="0" smtClean="0"/>
              <a:t>The Marvel of God’s Goodness</a:t>
            </a:r>
          </a:p>
          <a:p>
            <a:pPr lvl="1"/>
            <a:r>
              <a:rPr lang="en-US" dirty="0" smtClean="0"/>
              <a:t>“Good” can be used as an absolute or in relative sense</a:t>
            </a:r>
          </a:p>
          <a:p>
            <a:pPr lvl="1"/>
            <a:r>
              <a:rPr lang="en-US" dirty="0" smtClean="0"/>
              <a:t>From an absolute standpoint, no one is good</a:t>
            </a:r>
          </a:p>
          <a:p>
            <a:pPr lvl="2"/>
            <a:r>
              <a:rPr lang="en-US" dirty="0" smtClean="0"/>
              <a:t>“There is none who does good” (Psa. 14:1).</a:t>
            </a:r>
          </a:p>
          <a:p>
            <a:pPr lvl="1"/>
            <a:r>
              <a:rPr lang="en-US" dirty="0" smtClean="0"/>
              <a:t>From an absolute standpoint, God alone is good</a:t>
            </a:r>
          </a:p>
          <a:p>
            <a:pPr lvl="2"/>
            <a:r>
              <a:rPr lang="en-US" dirty="0" smtClean="0"/>
              <a:t>“My goodness is nothing apart from You” (Psa. 16:1).</a:t>
            </a:r>
          </a:p>
          <a:p>
            <a:pPr lvl="2"/>
            <a:r>
              <a:rPr lang="en-US" dirty="0" smtClean="0"/>
              <a:t>“No one is good but One, that is, God” (Matt. 19:16-17; cf. 20:15).</a:t>
            </a:r>
          </a:p>
          <a:p>
            <a:pPr lvl="2"/>
            <a:r>
              <a:rPr lang="en-US" smtClean="0"/>
              <a:t>Psalm 25:8; 52:1; 119:68, etc.</a:t>
            </a:r>
            <a:endParaRPr lang="en-US"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
            <a:ext cx="6248400" cy="1143000"/>
          </a:xfrm>
        </p:spPr>
        <p:txBody>
          <a:bodyPr/>
          <a:lstStyle/>
          <a:p>
            <a:r>
              <a:rPr lang="en-US" b="0" cap="small" dirty="0" smtClean="0">
                <a:solidFill>
                  <a:srgbClr val="D1FAFF"/>
                </a:solidFill>
                <a:latin typeface="Lucida Handwriting" pitchFamily="66" charset="0"/>
              </a:rPr>
              <a:t>The</a:t>
            </a:r>
            <a:r>
              <a:rPr lang="en-US" dirty="0" smtClean="0"/>
              <a:t> Goodness </a:t>
            </a:r>
            <a:r>
              <a:rPr lang="en-US" b="0" cap="small" dirty="0" smtClean="0">
                <a:solidFill>
                  <a:srgbClr val="D1FAFF"/>
                </a:solidFill>
                <a:latin typeface="Lucida Handwriting" pitchFamily="66" charset="0"/>
              </a:rPr>
              <a:t>of God</a:t>
            </a:r>
            <a:endParaRPr lang="en-US" b="0" cap="small" dirty="0">
              <a:solidFill>
                <a:srgbClr val="D1FAFF"/>
              </a:solidFill>
              <a:latin typeface="Lucida Handwriting" pitchFamily="66" charset="0"/>
            </a:endParaRPr>
          </a:p>
        </p:txBody>
      </p:sp>
      <p:sp>
        <p:nvSpPr>
          <p:cNvPr id="3" name="Content Placeholder 2"/>
          <p:cNvSpPr>
            <a:spLocks noGrp="1"/>
          </p:cNvSpPr>
          <p:nvPr>
            <p:ph idx="1"/>
          </p:nvPr>
        </p:nvSpPr>
        <p:spPr>
          <a:xfrm>
            <a:off x="152400" y="1371600"/>
            <a:ext cx="8991600" cy="5334000"/>
          </a:xfrm>
        </p:spPr>
        <p:txBody>
          <a:bodyPr>
            <a:normAutofit/>
          </a:bodyPr>
          <a:lstStyle/>
          <a:p>
            <a:r>
              <a:rPr lang="en-US" dirty="0" smtClean="0"/>
              <a:t>The Marvel of God’s Goodness</a:t>
            </a:r>
          </a:p>
          <a:p>
            <a:pPr lvl="1"/>
            <a:r>
              <a:rPr lang="en-US" dirty="0" smtClean="0"/>
              <a:t>All of God’s attributes may be summarized in His goodness (Ex. 33:19; 34:5-7)</a:t>
            </a:r>
          </a:p>
          <a:p>
            <a:pPr lvl="2"/>
            <a:r>
              <a:rPr lang="en-US" dirty="0" smtClean="0"/>
              <a:t>God is good in His entirety</a:t>
            </a:r>
          </a:p>
          <a:p>
            <a:pPr lvl="3"/>
            <a:r>
              <a:rPr lang="en-US" dirty="0" smtClean="0"/>
              <a:t>His holiness is good</a:t>
            </a:r>
          </a:p>
          <a:p>
            <a:pPr lvl="3"/>
            <a:r>
              <a:rPr lang="en-US" dirty="0" smtClean="0"/>
              <a:t>His wrath is good</a:t>
            </a:r>
          </a:p>
          <a:p>
            <a:pPr lvl="3"/>
            <a:r>
              <a:rPr lang="en-US" dirty="0" smtClean="0"/>
              <a:t>His righteousness is good…</a:t>
            </a:r>
          </a:p>
          <a:p>
            <a:pPr lvl="2"/>
            <a:r>
              <a:rPr lang="en-US" dirty="0" smtClean="0"/>
              <a:t>There is nothing about God that is not good.  </a:t>
            </a:r>
          </a:p>
          <a:p>
            <a:pPr lvl="3"/>
            <a:r>
              <a:rPr lang="en-US" dirty="0" smtClean="0"/>
              <a:t>There is nothing that God purposes for His children that is not good.  </a:t>
            </a:r>
          </a:p>
          <a:p>
            <a:pPr lvl="3"/>
            <a:r>
              <a:rPr lang="en-US" dirty="0" smtClean="0"/>
              <a:t>God only gives His children good.  </a:t>
            </a:r>
          </a:p>
          <a:p>
            <a:pPr lvl="3"/>
            <a:r>
              <a:rPr lang="en-US" dirty="0" smtClean="0"/>
              <a:t>He is always at work in our lives for good.</a:t>
            </a:r>
          </a:p>
          <a:p>
            <a:pPr lvl="2"/>
            <a:r>
              <a:rPr lang="en-US" dirty="0" smtClean="0"/>
              <a:t>Nothing God creates, does or accomplishes is not good.</a:t>
            </a:r>
          </a:p>
          <a:p>
            <a:pPr lvl="2"/>
            <a:endParaRPr 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
            <a:ext cx="6248400" cy="1143000"/>
          </a:xfrm>
        </p:spPr>
        <p:txBody>
          <a:bodyPr/>
          <a:lstStyle/>
          <a:p>
            <a:r>
              <a:rPr lang="en-US" b="0" cap="small" dirty="0" smtClean="0">
                <a:solidFill>
                  <a:srgbClr val="D1FAFF"/>
                </a:solidFill>
                <a:latin typeface="Lucida Handwriting" pitchFamily="66" charset="0"/>
              </a:rPr>
              <a:t>The</a:t>
            </a:r>
            <a:r>
              <a:rPr lang="en-US" dirty="0" smtClean="0"/>
              <a:t> Goodness </a:t>
            </a:r>
            <a:r>
              <a:rPr lang="en-US" b="0" cap="small" dirty="0" smtClean="0">
                <a:solidFill>
                  <a:srgbClr val="D1FAFF"/>
                </a:solidFill>
                <a:latin typeface="Lucida Handwriting" pitchFamily="66" charset="0"/>
              </a:rPr>
              <a:t>of God</a:t>
            </a:r>
            <a:endParaRPr lang="en-US" b="0" cap="small" dirty="0">
              <a:solidFill>
                <a:srgbClr val="D1FAFF"/>
              </a:solidFill>
              <a:latin typeface="Lucida Handwriting" pitchFamily="66" charset="0"/>
            </a:endParaRPr>
          </a:p>
        </p:txBody>
      </p:sp>
      <p:sp>
        <p:nvSpPr>
          <p:cNvPr id="3" name="Content Placeholder 2"/>
          <p:cNvSpPr>
            <a:spLocks noGrp="1"/>
          </p:cNvSpPr>
          <p:nvPr>
            <p:ph idx="1"/>
          </p:nvPr>
        </p:nvSpPr>
        <p:spPr/>
        <p:txBody>
          <a:bodyPr>
            <a:normAutofit/>
          </a:bodyPr>
          <a:lstStyle/>
          <a:p>
            <a:r>
              <a:rPr lang="en-US" dirty="0" smtClean="0"/>
              <a:t>The Marvel of God’s Goodness</a:t>
            </a:r>
          </a:p>
          <a:p>
            <a:pPr lvl="1"/>
            <a:r>
              <a:rPr lang="en-US" dirty="0" smtClean="0"/>
              <a:t>One cannot separate goodness from God and one cannot separate God from what He deems as good</a:t>
            </a:r>
          </a:p>
          <a:p>
            <a:pPr lvl="2"/>
            <a:r>
              <a:rPr lang="en-US" dirty="0" smtClean="0"/>
              <a:t>America would do well to remember that!</a:t>
            </a:r>
          </a:p>
          <a:p>
            <a:pPr lvl="2"/>
            <a:r>
              <a:rPr lang="en-US" dirty="0" smtClean="0"/>
              <a:t>We cannot teach values, morality, right/wrong without teaching God.</a:t>
            </a:r>
          </a:p>
          <a:p>
            <a:pPr lvl="3"/>
            <a:r>
              <a:rPr lang="en-US" dirty="0" smtClean="0"/>
              <a:t>And when we choose to eliminate the teaching of values, morality, right/wrong, we choose to eliminate God.</a:t>
            </a:r>
          </a:p>
          <a:p>
            <a:pPr lvl="3"/>
            <a:r>
              <a:rPr lang="en-US" dirty="0" smtClean="0"/>
              <a:t>There is only one letter difference between “Good” and “God.”</a:t>
            </a:r>
          </a:p>
          <a:p>
            <a:pPr lvl="3"/>
            <a:r>
              <a:rPr lang="en-US" dirty="0" smtClean="0"/>
              <a:t>“Be holy for I am holy” (1 Pet. 1:15-16).</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
            <a:ext cx="6248400" cy="1143000"/>
          </a:xfrm>
        </p:spPr>
        <p:txBody>
          <a:bodyPr/>
          <a:lstStyle/>
          <a:p>
            <a:r>
              <a:rPr lang="en-US" b="0" cap="small" dirty="0" smtClean="0">
                <a:solidFill>
                  <a:srgbClr val="D1FAFF"/>
                </a:solidFill>
                <a:latin typeface="Lucida Handwriting" pitchFamily="66" charset="0"/>
              </a:rPr>
              <a:t>The</a:t>
            </a:r>
            <a:r>
              <a:rPr lang="en-US" dirty="0" smtClean="0"/>
              <a:t> Goodness </a:t>
            </a:r>
            <a:r>
              <a:rPr lang="en-US" b="0" cap="small" dirty="0" smtClean="0">
                <a:solidFill>
                  <a:srgbClr val="D1FAFF"/>
                </a:solidFill>
                <a:latin typeface="Lucida Handwriting" pitchFamily="66" charset="0"/>
              </a:rPr>
              <a:t>of God</a:t>
            </a:r>
            <a:endParaRPr lang="en-US" b="0" cap="small" dirty="0">
              <a:solidFill>
                <a:srgbClr val="D1FAFF"/>
              </a:solidFill>
              <a:latin typeface="Lucida Handwriting" pitchFamily="66" charset="0"/>
            </a:endParaRPr>
          </a:p>
        </p:txBody>
      </p:sp>
      <p:sp>
        <p:nvSpPr>
          <p:cNvPr id="3" name="Content Placeholder 2"/>
          <p:cNvSpPr>
            <a:spLocks noGrp="1"/>
          </p:cNvSpPr>
          <p:nvPr>
            <p:ph idx="1"/>
          </p:nvPr>
        </p:nvSpPr>
        <p:spPr/>
        <p:txBody>
          <a:bodyPr>
            <a:normAutofit/>
          </a:bodyPr>
          <a:lstStyle/>
          <a:p>
            <a:r>
              <a:rPr lang="en-US" dirty="0" smtClean="0"/>
              <a:t>The Marvel of God’s Goodness</a:t>
            </a:r>
          </a:p>
          <a:p>
            <a:pPr lvl="1"/>
            <a:r>
              <a:rPr lang="en-US" dirty="0" smtClean="0"/>
              <a:t>God is always good, even if I think otherwise</a:t>
            </a:r>
          </a:p>
          <a:p>
            <a:pPr lvl="2"/>
            <a:r>
              <a:rPr lang="en-US" dirty="0" smtClean="0"/>
              <a:t>Nothing can be added to His goodness to make it better</a:t>
            </a:r>
          </a:p>
          <a:p>
            <a:pPr lvl="2"/>
            <a:r>
              <a:rPr lang="en-US" dirty="0" smtClean="0"/>
              <a:t>None of His goodness can be lessened or removed</a:t>
            </a:r>
          </a:p>
          <a:p>
            <a:pPr lvl="2"/>
            <a:r>
              <a:rPr lang="en-US" dirty="0" smtClean="0"/>
              <a:t>He cannot be less good than He is</a:t>
            </a:r>
          </a:p>
          <a:p>
            <a:pPr lvl="2"/>
            <a:r>
              <a:rPr lang="en-US" dirty="0" smtClean="0"/>
              <a:t>His very essence is goodness</a:t>
            </a:r>
          </a:p>
          <a:p>
            <a:pPr lvl="2"/>
            <a:r>
              <a:rPr lang="en-US" dirty="0" smtClean="0"/>
              <a:t>He is infinitely, eternally, immutably &amp; inexhaustibly good</a:t>
            </a:r>
          </a:p>
          <a:p>
            <a:pPr lvl="2"/>
            <a:r>
              <a:rPr lang="en-US" dirty="0" smtClean="0"/>
              <a:t>His goodness is higher than the heavens and deeper than the oceans</a:t>
            </a:r>
          </a:p>
          <a:p>
            <a:pPr lvl="3"/>
            <a:endParaRPr lang="en-US"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
            <a:ext cx="6248400" cy="1143000"/>
          </a:xfrm>
        </p:spPr>
        <p:txBody>
          <a:bodyPr/>
          <a:lstStyle/>
          <a:p>
            <a:r>
              <a:rPr lang="en-US" b="0" cap="small" dirty="0" smtClean="0">
                <a:solidFill>
                  <a:srgbClr val="D1FAFF"/>
                </a:solidFill>
                <a:latin typeface="Lucida Handwriting" pitchFamily="66" charset="0"/>
              </a:rPr>
              <a:t>The</a:t>
            </a:r>
            <a:r>
              <a:rPr lang="en-US" dirty="0" smtClean="0"/>
              <a:t> Goodness </a:t>
            </a:r>
            <a:r>
              <a:rPr lang="en-US" b="0" cap="small" dirty="0" smtClean="0">
                <a:solidFill>
                  <a:srgbClr val="D1FAFF"/>
                </a:solidFill>
                <a:latin typeface="Lucida Handwriting" pitchFamily="66" charset="0"/>
              </a:rPr>
              <a:t>of God</a:t>
            </a:r>
            <a:endParaRPr lang="en-US" b="0" cap="small" dirty="0">
              <a:solidFill>
                <a:srgbClr val="D1FAFF"/>
              </a:solidFill>
              <a:latin typeface="Lucida Handwriting" pitchFamily="66" charset="0"/>
            </a:endParaRPr>
          </a:p>
        </p:txBody>
      </p:sp>
      <p:sp>
        <p:nvSpPr>
          <p:cNvPr id="3" name="Content Placeholder 2"/>
          <p:cNvSpPr>
            <a:spLocks noGrp="1"/>
          </p:cNvSpPr>
          <p:nvPr>
            <p:ph idx="1"/>
          </p:nvPr>
        </p:nvSpPr>
        <p:spPr>
          <a:xfrm>
            <a:off x="152400" y="1371600"/>
            <a:ext cx="8915400" cy="5486400"/>
          </a:xfrm>
        </p:spPr>
        <p:txBody>
          <a:bodyPr>
            <a:normAutofit/>
          </a:bodyPr>
          <a:lstStyle/>
          <a:p>
            <a:r>
              <a:rPr lang="en-US" dirty="0" smtClean="0"/>
              <a:t>The Manifestation of God’s Goodness</a:t>
            </a:r>
          </a:p>
          <a:p>
            <a:pPr lvl="1"/>
            <a:r>
              <a:rPr lang="en-US" dirty="0" smtClean="0"/>
              <a:t>His Providence </a:t>
            </a:r>
          </a:p>
          <a:p>
            <a:pPr lvl="2"/>
            <a:r>
              <a:rPr lang="en-US" dirty="0" smtClean="0"/>
              <a:t>His providential activity in the lives of all and especially the lives of His own children manifests His supreme goodness</a:t>
            </a:r>
          </a:p>
          <a:p>
            <a:pPr lvl="2"/>
            <a:r>
              <a:rPr lang="en-US" dirty="0" smtClean="0"/>
              <a:t>His “general” providential care is extended to all mankind</a:t>
            </a:r>
          </a:p>
          <a:p>
            <a:pPr lvl="3"/>
            <a:r>
              <a:rPr lang="en-US" dirty="0" smtClean="0"/>
              <a:t>“He did not leave Himself without witness, in that He did good, gave us rain from heaven and fruitful seasons…” (Acts 14:17).</a:t>
            </a:r>
          </a:p>
          <a:p>
            <a:pPr lvl="3"/>
            <a:r>
              <a:rPr lang="en-US" dirty="0" smtClean="0"/>
              <a:t>“He makes His sun rise on the evil and on the good, and sends rain on the just and on the unjust” (Matt. 5:43-45).</a:t>
            </a:r>
          </a:p>
          <a:p>
            <a:pPr lvl="3"/>
            <a:r>
              <a:rPr lang="en-US" dirty="0" smtClean="0"/>
              <a:t>“Every good gift and every perfect gift…” (James 1:17).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anim calcmode="lin" valueType="num">
                                      <p:cBhvr>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anim calcmode="lin" valueType="num">
                                      <p:cBhvr>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anim calcmode="lin" valueType="num">
                                      <p:cBhvr>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anim calcmode="lin" valueType="num">
                                      <p:cBhvr>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
            <a:ext cx="6248400" cy="1143000"/>
          </a:xfrm>
        </p:spPr>
        <p:txBody>
          <a:bodyPr/>
          <a:lstStyle/>
          <a:p>
            <a:r>
              <a:rPr lang="en-US" b="0" cap="small" dirty="0" smtClean="0">
                <a:solidFill>
                  <a:srgbClr val="D1FAFF"/>
                </a:solidFill>
                <a:latin typeface="Lucida Handwriting" pitchFamily="66" charset="0"/>
              </a:rPr>
              <a:t>The</a:t>
            </a:r>
            <a:r>
              <a:rPr lang="en-US" dirty="0" smtClean="0"/>
              <a:t> Goodness </a:t>
            </a:r>
            <a:r>
              <a:rPr lang="en-US" b="0" cap="small" dirty="0" smtClean="0">
                <a:solidFill>
                  <a:srgbClr val="D1FAFF"/>
                </a:solidFill>
                <a:latin typeface="Lucida Handwriting" pitchFamily="66" charset="0"/>
              </a:rPr>
              <a:t>of God</a:t>
            </a:r>
            <a:endParaRPr lang="en-US" b="0" cap="small" dirty="0">
              <a:solidFill>
                <a:srgbClr val="D1FAFF"/>
              </a:solidFill>
              <a:latin typeface="Lucida Handwriting" pitchFamily="66" charset="0"/>
            </a:endParaRPr>
          </a:p>
        </p:txBody>
      </p:sp>
      <p:sp>
        <p:nvSpPr>
          <p:cNvPr id="3" name="Content Placeholder 2"/>
          <p:cNvSpPr>
            <a:spLocks noGrp="1"/>
          </p:cNvSpPr>
          <p:nvPr>
            <p:ph idx="1"/>
          </p:nvPr>
        </p:nvSpPr>
        <p:spPr>
          <a:xfrm>
            <a:off x="152400" y="1371600"/>
            <a:ext cx="8915400" cy="5486400"/>
          </a:xfrm>
        </p:spPr>
        <p:txBody>
          <a:bodyPr>
            <a:normAutofit/>
          </a:bodyPr>
          <a:lstStyle/>
          <a:p>
            <a:r>
              <a:rPr lang="en-US" dirty="0" smtClean="0"/>
              <a:t>The Manifestation of God’s Goodness</a:t>
            </a:r>
          </a:p>
          <a:p>
            <a:pPr lvl="1"/>
            <a:r>
              <a:rPr lang="en-US" dirty="0" smtClean="0"/>
              <a:t>His Providence </a:t>
            </a:r>
          </a:p>
          <a:p>
            <a:pPr lvl="2"/>
            <a:r>
              <a:rPr lang="en-US" dirty="0" smtClean="0"/>
              <a:t>His “general” providential care is extended to all mankind</a:t>
            </a:r>
          </a:p>
          <a:p>
            <a:pPr lvl="2"/>
            <a:r>
              <a:rPr lang="en-US" dirty="0" smtClean="0"/>
              <a:t>His “special” providence is reserved only for His children</a:t>
            </a:r>
          </a:p>
          <a:p>
            <a:pPr lvl="3"/>
            <a:r>
              <a:rPr lang="en-US" dirty="0" smtClean="0"/>
              <a:t>“Oh, taste and see that the LORD is good; Blessed is the man who trusts in Him!” (Psa. 34:8).</a:t>
            </a:r>
          </a:p>
          <a:p>
            <a:pPr lvl="3"/>
            <a:r>
              <a:rPr lang="en-US" dirty="0" smtClean="0"/>
              <a:t>“Oh, how great is Your goodness, Which You have laid up for those who fear You…prepared for those who trust in You…” (Psa. 31:19).</a:t>
            </a:r>
          </a:p>
          <a:p>
            <a:pPr lvl="3"/>
            <a:r>
              <a:rPr lang="en-US" dirty="0" smtClean="0"/>
              <a:t>“For the LORD God is a sun and shield; The LORD will give grace and glory; No good thing will He withhold From those who walk uprightly” (Psa. 84:11)</a:t>
            </a:r>
          </a:p>
          <a:p>
            <a:pPr lvl="3"/>
            <a:r>
              <a:rPr lang="en-US" dirty="0" smtClean="0"/>
              <a:t>“You meant evil against me; but God meant it for good, in order to bring it about as it is this day, to save many people alive” (Gen. 50:20).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anim calcmode="lin" valueType="num">
                                      <p:cBhvr>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anim calcmode="lin" valueType="num">
                                      <p:cBhvr>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anim calcmode="lin" valueType="num">
                                      <p:cBhvr>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anim calcmode="lin" valueType="num">
                                      <p:cBhvr>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anim calcmode="lin" valueType="num">
                                      <p:cBhvr>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
            <a:ext cx="6248400" cy="1143000"/>
          </a:xfrm>
        </p:spPr>
        <p:txBody>
          <a:bodyPr/>
          <a:lstStyle/>
          <a:p>
            <a:r>
              <a:rPr lang="en-US" b="0" cap="small" dirty="0" smtClean="0">
                <a:solidFill>
                  <a:srgbClr val="D1FAFF"/>
                </a:solidFill>
                <a:latin typeface="Lucida Handwriting" pitchFamily="66" charset="0"/>
              </a:rPr>
              <a:t>The</a:t>
            </a:r>
            <a:r>
              <a:rPr lang="en-US" dirty="0" smtClean="0"/>
              <a:t> Goodness </a:t>
            </a:r>
            <a:r>
              <a:rPr lang="en-US" b="0" cap="small" dirty="0" smtClean="0">
                <a:solidFill>
                  <a:srgbClr val="D1FAFF"/>
                </a:solidFill>
                <a:latin typeface="Lucida Handwriting" pitchFamily="66" charset="0"/>
              </a:rPr>
              <a:t>of God</a:t>
            </a:r>
            <a:endParaRPr lang="en-US" b="0" cap="small" dirty="0">
              <a:solidFill>
                <a:srgbClr val="D1FAFF"/>
              </a:solidFill>
              <a:latin typeface="Lucida Handwriting" pitchFamily="66" charset="0"/>
            </a:endParaRPr>
          </a:p>
        </p:txBody>
      </p:sp>
      <p:sp>
        <p:nvSpPr>
          <p:cNvPr id="3" name="Content Placeholder 2"/>
          <p:cNvSpPr>
            <a:spLocks noGrp="1"/>
          </p:cNvSpPr>
          <p:nvPr>
            <p:ph idx="1"/>
          </p:nvPr>
        </p:nvSpPr>
        <p:spPr>
          <a:xfrm>
            <a:off x="152400" y="1371600"/>
            <a:ext cx="8915400" cy="5486400"/>
          </a:xfrm>
        </p:spPr>
        <p:txBody>
          <a:bodyPr>
            <a:normAutofit/>
          </a:bodyPr>
          <a:lstStyle/>
          <a:p>
            <a:r>
              <a:rPr lang="en-US" dirty="0" smtClean="0"/>
              <a:t>The Manifestation of God’s Goodness</a:t>
            </a:r>
          </a:p>
          <a:p>
            <a:pPr lvl="1"/>
            <a:r>
              <a:rPr lang="en-US" dirty="0" smtClean="0"/>
              <a:t>His Revelation of Himself to Mankind</a:t>
            </a:r>
          </a:p>
          <a:p>
            <a:pPr lvl="2"/>
            <a:r>
              <a:rPr lang="en-US" dirty="0" smtClean="0"/>
              <a:t>Through His Wonderful Creation </a:t>
            </a:r>
          </a:p>
          <a:p>
            <a:pPr lvl="3"/>
            <a:r>
              <a:rPr lang="en-US" dirty="0" smtClean="0"/>
              <a:t>His fingerprints are everywhere (Psa. 19:1).</a:t>
            </a:r>
          </a:p>
          <a:p>
            <a:pPr lvl="3"/>
            <a:r>
              <a:rPr lang="en-US" dirty="0" smtClean="0"/>
              <a:t>“The earth is full of the goodness of the Lord” (Psa. 33:5).</a:t>
            </a:r>
          </a:p>
          <a:p>
            <a:pPr lvl="2"/>
            <a:r>
              <a:rPr lang="en-US" dirty="0" smtClean="0"/>
              <a:t>Through His Written Communication</a:t>
            </a:r>
          </a:p>
          <a:p>
            <a:pPr lvl="3"/>
            <a:r>
              <a:rPr lang="en-US" dirty="0" smtClean="0"/>
              <a:t>God has spoken to us through His word (Heb. 1:1-2).</a:t>
            </a:r>
          </a:p>
          <a:p>
            <a:pPr lvl="2"/>
            <a:r>
              <a:rPr lang="en-US" dirty="0" smtClean="0"/>
              <a:t>True goodness cannot be known, recognized, understood or experienced apart from Scripture, for in it is revealed the God of all goodness.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anim calcmode="lin" valueType="num">
                                      <p:cBhvr>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anim calcmode="lin" valueType="num">
                                      <p:cBhvr>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42"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anim calcmode="lin" valueType="num">
                                      <p:cBhvr>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anim calcmode="lin" valueType="num">
                                      <p:cBhvr>
                                        <p:cTn id="4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
            <a:ext cx="6248400" cy="1143000"/>
          </a:xfrm>
        </p:spPr>
        <p:txBody>
          <a:bodyPr/>
          <a:lstStyle/>
          <a:p>
            <a:r>
              <a:rPr lang="en-US" b="0" cap="small" dirty="0" smtClean="0">
                <a:solidFill>
                  <a:srgbClr val="D1FAFF"/>
                </a:solidFill>
                <a:latin typeface="Lucida Handwriting" pitchFamily="66" charset="0"/>
              </a:rPr>
              <a:t>The</a:t>
            </a:r>
            <a:r>
              <a:rPr lang="en-US" dirty="0" smtClean="0"/>
              <a:t> Goodness </a:t>
            </a:r>
            <a:r>
              <a:rPr lang="en-US" b="0" cap="small" dirty="0" smtClean="0">
                <a:solidFill>
                  <a:srgbClr val="D1FAFF"/>
                </a:solidFill>
                <a:latin typeface="Lucida Handwriting" pitchFamily="66" charset="0"/>
              </a:rPr>
              <a:t>of God</a:t>
            </a:r>
            <a:endParaRPr lang="en-US" b="0" cap="small" dirty="0">
              <a:solidFill>
                <a:srgbClr val="D1FAFF"/>
              </a:solidFill>
              <a:latin typeface="Lucida Handwriting" pitchFamily="66" charset="0"/>
            </a:endParaRPr>
          </a:p>
        </p:txBody>
      </p:sp>
      <p:sp>
        <p:nvSpPr>
          <p:cNvPr id="3" name="Content Placeholder 2"/>
          <p:cNvSpPr>
            <a:spLocks noGrp="1"/>
          </p:cNvSpPr>
          <p:nvPr>
            <p:ph idx="1"/>
          </p:nvPr>
        </p:nvSpPr>
        <p:spPr>
          <a:xfrm>
            <a:off x="152400" y="1371600"/>
            <a:ext cx="8915400" cy="5486400"/>
          </a:xfrm>
        </p:spPr>
        <p:txBody>
          <a:bodyPr>
            <a:normAutofit/>
          </a:bodyPr>
          <a:lstStyle/>
          <a:p>
            <a:r>
              <a:rPr lang="en-US" dirty="0" smtClean="0"/>
              <a:t>The Manifestation of God’s Goodness</a:t>
            </a:r>
          </a:p>
          <a:p>
            <a:pPr lvl="1"/>
            <a:r>
              <a:rPr lang="en-US" dirty="0" smtClean="0"/>
              <a:t>His Redemptive Plan to Save All Mankind</a:t>
            </a:r>
          </a:p>
          <a:p>
            <a:pPr lvl="2"/>
            <a:r>
              <a:rPr lang="en-US" dirty="0" smtClean="0"/>
              <a:t>We must come to grips with the gravity of sin</a:t>
            </a:r>
          </a:p>
          <a:p>
            <a:pPr lvl="2"/>
            <a:r>
              <a:rPr lang="en-US" dirty="0" smtClean="0"/>
              <a:t>We must reflect on the grandeur of God’s love</a:t>
            </a:r>
          </a:p>
          <a:p>
            <a:pPr lvl="2"/>
            <a:r>
              <a:rPr lang="en-US" dirty="0" smtClean="0"/>
              <a:t>We must stand in awe of the demonstration of God’s love</a:t>
            </a:r>
          </a:p>
          <a:p>
            <a:pPr lvl="3"/>
            <a:r>
              <a:rPr lang="en-US" dirty="0" smtClean="0"/>
              <a:t>“Scarcely for a righteous man will one die; yet perhaps for a good man someone would even dare to die” (Rom 5:7).</a:t>
            </a:r>
          </a:p>
          <a:p>
            <a:pPr lvl="3"/>
            <a:r>
              <a:rPr lang="en-US" dirty="0" smtClean="0"/>
              <a:t>“When we were still without strength…Christ died for the ungodly”</a:t>
            </a:r>
          </a:p>
          <a:p>
            <a:pPr lvl="3"/>
            <a:r>
              <a:rPr lang="en-US" dirty="0" smtClean="0"/>
              <a:t>“While we were still sinners, Christ died for us”</a:t>
            </a:r>
          </a:p>
          <a:p>
            <a:pPr lvl="3"/>
            <a:r>
              <a:rPr lang="en-US" dirty="0" smtClean="0"/>
              <a:t>“We shall be saved from wrath through Him”</a:t>
            </a:r>
          </a:p>
          <a:p>
            <a:pPr lvl="3"/>
            <a:r>
              <a:rPr lang="en-US" dirty="0" smtClean="0"/>
              <a:t>“When we were enemies we were reconciled to God through the death of His Son” (Rom. 5:6-10).</a:t>
            </a:r>
          </a:p>
          <a:p>
            <a:pPr lvl="3"/>
            <a:r>
              <a:rPr lang="en-US" dirty="0" smtClean="0"/>
              <a:t>We were, are and ever will be deserving subjects of God’s justice and wrath – yet Jesus paid it all for us!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anim calcmode="lin" valueType="num">
                                      <p:cBhvr>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anim calcmode="lin" valueType="num">
                                      <p:cBhvr>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anim calcmode="lin" valueType="num">
                                      <p:cBhvr>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
                            </p:stCondLst>
                            <p:childTnLst>
                              <p:par>
                                <p:cTn id="45" presetID="42" presetClass="entr" presetSubtype="0" fill="hold"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anim calcmode="lin" valueType="num">
                                      <p:cBhvr>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42" presetClass="entr" presetSubtype="0" fill="hold" nodeType="after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anim calcmode="lin" valueType="num">
                                      <p:cBhvr>
                                        <p:cTn id="5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42" presetClass="entr" presetSubtype="0" fill="hold" nodeType="after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500"/>
                                        <p:tgtEl>
                                          <p:spTgt spid="3">
                                            <p:txEl>
                                              <p:pRg st="9" end="9"/>
                                            </p:txEl>
                                          </p:spTgt>
                                        </p:tgtEl>
                                      </p:cBhvr>
                                    </p:animEffect>
                                    <p:anim calcmode="lin" valueType="num">
                                      <p:cBhvr>
                                        <p:cTn id="6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Effect transition="in" filter="fade">
                                      <p:cBhvr>
                                        <p:cTn id="66" dur="500"/>
                                        <p:tgtEl>
                                          <p:spTgt spid="3">
                                            <p:txEl>
                                              <p:pRg st="10" end="10"/>
                                            </p:txEl>
                                          </p:spTgt>
                                        </p:tgtEl>
                                      </p:cBhvr>
                                    </p:animEffect>
                                    <p:anim calcmode="lin" valueType="num">
                                      <p:cBhvr>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8"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1300</TotalTime>
  <Words>1280</Words>
  <Application>Microsoft Office PowerPoint</Application>
  <PresentationFormat>On-screen Show (4:3)</PresentationFormat>
  <Paragraphs>104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The Goodness of God</vt:lpstr>
      <vt:lpstr>The Goodness of God</vt:lpstr>
      <vt:lpstr>The Goodness of God</vt:lpstr>
      <vt:lpstr>The Goodness of God</vt:lpstr>
      <vt:lpstr>The Goodness of God</vt:lpstr>
      <vt:lpstr>The Goodness of God</vt:lpstr>
      <vt:lpstr>The Goodness of God</vt:lpstr>
      <vt:lpstr>The Goodness of God</vt:lpstr>
      <vt:lpstr>The Goodness of God</vt:lpstr>
      <vt:lpstr>The Goodness of God</vt:lpstr>
      <vt:lpstr>The Goodness of God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David</cp:lastModifiedBy>
  <cp:revision>20</cp:revision>
  <dcterms:created xsi:type="dcterms:W3CDTF">2011-06-11T21:26:13Z</dcterms:created>
  <dcterms:modified xsi:type="dcterms:W3CDTF">2011-08-28T12:16:24Z</dcterms:modified>
</cp:coreProperties>
</file>