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9"/>
  </p:handoutMasterIdLst>
  <p:sldIdLst>
    <p:sldId id="256" r:id="rId2"/>
    <p:sldId id="257" r:id="rId3"/>
    <p:sldId id="265" r:id="rId4"/>
    <p:sldId id="264" r:id="rId5"/>
    <p:sldId id="268" r:id="rId6"/>
    <p:sldId id="266" r:id="rId7"/>
    <p:sldId id="267" r:id="rId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FAFF"/>
    <a:srgbClr val="B9F7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2" autoAdjust="0"/>
    <p:restoredTop sz="94673" autoAdjust="0"/>
  </p:normalViewPr>
  <p:slideViewPr>
    <p:cSldViewPr>
      <p:cViewPr varScale="1">
        <p:scale>
          <a:sx n="124" d="100"/>
          <a:sy n="124" d="100"/>
        </p:scale>
        <p:origin x="-960" y="-96"/>
      </p:cViewPr>
      <p:guideLst>
        <p:guide orient="horz" pos="2160"/>
        <p:guide pos="2880"/>
      </p:guideLst>
    </p:cSldViewPr>
  </p:slideViewPr>
  <p:outlineViewPr>
    <p:cViewPr>
      <p:scale>
        <a:sx n="33" d="100"/>
        <a:sy n="33" d="100"/>
      </p:scale>
      <p:origin x="0" y="20556"/>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309E0E1A-1307-445F-8BC3-30206676C9A2}" type="datetimeFigureOut">
              <a:rPr lang="en-US" smtClean="0"/>
              <a:pPr/>
              <a:t>7/31/2011</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23ABF6E9-451B-4E9F-A172-15478442D22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79985B-187A-4EBB-9A19-19A982D0AD64}" type="datetimeFigureOut">
              <a:rPr lang="en-US" smtClean="0"/>
              <a:pPr/>
              <a:t>7/31/2011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C7B06-8174-4EB8-9050-E3B1D8C6316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79985B-187A-4EBB-9A19-19A982D0AD64}" type="datetimeFigureOut">
              <a:rPr lang="en-US" smtClean="0"/>
              <a:pPr/>
              <a:t>7/31/2011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C7B06-8174-4EB8-9050-E3B1D8C6316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79985B-187A-4EBB-9A19-19A982D0AD64}" type="datetimeFigureOut">
              <a:rPr lang="en-US" smtClean="0"/>
              <a:pPr/>
              <a:t>7/31/2011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C7B06-8174-4EB8-9050-E3B1D8C6316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71800" y="76200"/>
            <a:ext cx="6172200" cy="1143000"/>
          </a:xfrm>
        </p:spPr>
        <p:txBody>
          <a:bodyPr>
            <a:noAutofit/>
          </a:bodyPr>
          <a:lstStyle>
            <a:lvl1pPr>
              <a:defRPr sz="4000" b="1">
                <a:solidFill>
                  <a:schemeClr val="bg1"/>
                </a:solidFill>
                <a:effectLst>
                  <a:outerShdw blurRad="25400" dist="50800" dir="2700000" algn="ctr" rotWithShape="0">
                    <a:schemeClr val="tx1"/>
                  </a:outerShdw>
                </a:effectLst>
                <a:latin typeface="Trajan Pro"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2400" y="1371600"/>
            <a:ext cx="8915400" cy="5334000"/>
          </a:xfrm>
        </p:spPr>
        <p:txBody>
          <a:bodyPr/>
          <a:lstStyle>
            <a:lvl1pPr>
              <a:defRPr sz="2800" b="1">
                <a:solidFill>
                  <a:srgbClr val="FFFF00"/>
                </a:solidFill>
                <a:effectLst>
                  <a:outerShdw blurRad="25400" dist="50800" dir="2700000" algn="ctr" rotWithShape="0">
                    <a:schemeClr val="tx1"/>
                  </a:outerShdw>
                </a:effectLst>
              </a:defRPr>
            </a:lvl1pPr>
            <a:lvl2pPr>
              <a:defRPr b="1">
                <a:solidFill>
                  <a:srgbClr val="B9F7FF"/>
                </a:solidFill>
                <a:effectLst>
                  <a:outerShdw blurRad="25400" dist="50800" dir="2700000" algn="ctr" rotWithShape="0">
                    <a:schemeClr val="tx1"/>
                  </a:outerShdw>
                </a:effectLst>
              </a:defRPr>
            </a:lvl2pPr>
            <a:lvl3pPr>
              <a:defRPr b="1">
                <a:solidFill>
                  <a:schemeClr val="bg1"/>
                </a:solidFill>
                <a:effectLst>
                  <a:outerShdw blurRad="25400" dist="50800" dir="2700000" algn="ctr" rotWithShape="0">
                    <a:schemeClr val="tx1"/>
                  </a:outerShdw>
                </a:effectLst>
              </a:defRPr>
            </a:lvl3pPr>
            <a:lvl4pPr>
              <a:defRPr b="1">
                <a:solidFill>
                  <a:schemeClr val="bg1"/>
                </a:solidFill>
                <a:effectLst>
                  <a:outerShdw blurRad="25400" dist="50800" dir="2700000" algn="ctr" rotWithShape="0">
                    <a:schemeClr val="tx1"/>
                  </a:outerShdw>
                </a:effectLst>
              </a:defRPr>
            </a:lvl4pPr>
            <a:lvl5pPr>
              <a:defRPr b="1">
                <a:solidFill>
                  <a:schemeClr val="bg1"/>
                </a:solidFill>
                <a:effectLst>
                  <a:outerShdw blurRad="25400" dist="50800" dir="2700000" algn="ctr" rotWithShape="0">
                    <a:schemeClr val="tx1"/>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anim calcmode="lin" valueType="num">
                                      <p:cBhvr>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79985B-187A-4EBB-9A19-19A982D0AD64}" type="datetimeFigureOut">
              <a:rPr lang="en-US" smtClean="0"/>
              <a:pPr/>
              <a:t>7/31/2011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C7B06-8174-4EB8-9050-E3B1D8C6316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79985B-187A-4EBB-9A19-19A982D0AD64}" type="datetimeFigureOut">
              <a:rPr lang="en-US" smtClean="0"/>
              <a:pPr/>
              <a:t>7/31/2011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6C7B06-8174-4EB8-9050-E3B1D8C6316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79985B-187A-4EBB-9A19-19A982D0AD64}" type="datetimeFigureOut">
              <a:rPr lang="en-US" smtClean="0"/>
              <a:pPr/>
              <a:t>7/31/2011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6C7B06-8174-4EB8-9050-E3B1D8C6316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79985B-187A-4EBB-9A19-19A982D0AD64}" type="datetimeFigureOut">
              <a:rPr lang="en-US" smtClean="0"/>
              <a:pPr/>
              <a:t>7/31/2011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6C7B06-8174-4EB8-9050-E3B1D8C6316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79985B-187A-4EBB-9A19-19A982D0AD64}" type="datetimeFigureOut">
              <a:rPr lang="en-US" smtClean="0"/>
              <a:pPr/>
              <a:t>7/31/2011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6C7B06-8174-4EB8-9050-E3B1D8C6316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79985B-187A-4EBB-9A19-19A982D0AD64}" type="datetimeFigureOut">
              <a:rPr lang="en-US" smtClean="0"/>
              <a:pPr/>
              <a:t>7/31/2011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6C7B06-8174-4EB8-9050-E3B1D8C6316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79985B-187A-4EBB-9A19-19A982D0AD64}" type="datetimeFigureOut">
              <a:rPr lang="en-US" smtClean="0"/>
              <a:pPr/>
              <a:t>7/31/2011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6C7B06-8174-4EB8-9050-E3B1D8C6316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The Great I Am - Text slide.jpg"/>
          <p:cNvPicPr>
            <a:picLocks noChangeAspect="1"/>
          </p:cNvPicPr>
          <p:nvPr userDrawn="1"/>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79985B-187A-4EBB-9A19-19A982D0AD64}" type="datetimeFigureOut">
              <a:rPr lang="en-US" smtClean="0"/>
              <a:pPr/>
              <a:t>7/31/2011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6C7B06-8174-4EB8-9050-E3B1D8C6316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7" name="Picture 6" descr="The Great I Am.jpg"/>
          <p:cNvPicPr>
            <a:picLocks noChangeAspect="1"/>
          </p:cNvPicPr>
          <p:nvPr/>
        </p:nvPicPr>
        <p:blipFill>
          <a:blip r:embed="rId2" cstate="print"/>
          <a:stretch>
            <a:fillRect/>
          </a:stretch>
        </p:blipFill>
        <p:spPr>
          <a:xfrm>
            <a:off x="0" y="0"/>
            <a:ext cx="9144000" cy="6858000"/>
          </a:xfrm>
          <a:prstGeom prst="rect">
            <a:avLst/>
          </a:prstGeom>
        </p:spPr>
      </p:pic>
      <p:sp>
        <p:nvSpPr>
          <p:cNvPr id="8" name="TextBox 7"/>
          <p:cNvSpPr txBox="1"/>
          <p:nvPr/>
        </p:nvSpPr>
        <p:spPr>
          <a:xfrm>
            <a:off x="228600" y="5791200"/>
            <a:ext cx="7467600" cy="98488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u="none" strike="noStrike" kern="0" cap="small" spc="200" normalizeH="0" baseline="0" noProof="0" dirty="0" smtClean="0">
                <a:ln w="19050">
                  <a:noFill/>
                </a:ln>
                <a:solidFill>
                  <a:srgbClr val="B9F7FF"/>
                </a:solidFill>
                <a:effectLst>
                  <a:outerShdw blurRad="38100" dist="38100" dir="2700000" algn="tl">
                    <a:srgbClr val="000000">
                      <a:alpha val="43137"/>
                    </a:srgbClr>
                  </a:outerShdw>
                </a:effectLst>
                <a:uLnTx/>
                <a:uFillTx/>
                <a:latin typeface="Lucida Handwriting" pitchFamily="66" charset="0"/>
              </a:rPr>
              <a:t>Lesson 5:</a:t>
            </a:r>
            <a:endParaRPr kumimoji="0" lang="en-US" sz="2400" b="1" u="none" strike="noStrike" kern="0" cap="small" spc="0" normalizeH="0" baseline="0" noProof="0" dirty="0" smtClean="0">
              <a:ln w="19050">
                <a:noFill/>
              </a:ln>
              <a:solidFill>
                <a:srgbClr val="B9F7FF"/>
              </a:solidFill>
              <a:effectLst>
                <a:outerShdw blurRad="38100" dist="38100" dir="2700000" algn="tl">
                  <a:srgbClr val="000000">
                    <a:alpha val="43137"/>
                  </a:srgbClr>
                </a:outerShdw>
              </a:effectLst>
              <a:uLnTx/>
              <a:uFillTx/>
              <a:latin typeface="Lucida Handwriting" pitchFamily="66"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3400" b="1" i="0" u="none" strike="noStrike" kern="0" cap="none" spc="0" normalizeH="0" baseline="0" noProof="0" dirty="0" smtClean="0">
                <a:ln w="3175">
                  <a:solidFill>
                    <a:srgbClr val="FFFFFF"/>
                  </a:solidFill>
                </a:ln>
                <a:solidFill>
                  <a:sysClr val="window" lastClr="FFFFFF"/>
                </a:solidFill>
                <a:effectLst>
                  <a:outerShdw blurRad="50800" dist="50800" dir="2700000" algn="ctr" rotWithShape="0">
                    <a:schemeClr val="tx1"/>
                  </a:outerShdw>
                </a:effectLst>
                <a:uLnTx/>
                <a:uFillTx/>
                <a:latin typeface="Trajan Pro" pitchFamily="18" charset="0"/>
              </a:rPr>
              <a:t>The Holiness of God </a:t>
            </a:r>
            <a:r>
              <a:rPr kumimoji="0" lang="en-US" sz="2000" b="1" i="0" u="none" strike="noStrike" kern="0" cap="none" spc="0" normalizeH="0" baseline="0" noProof="0" dirty="0" smtClean="0">
                <a:ln w="3175">
                  <a:solidFill>
                    <a:srgbClr val="FFFFFF"/>
                  </a:solidFill>
                </a:ln>
                <a:solidFill>
                  <a:sysClr val="window" lastClr="FFFFFF"/>
                </a:solidFill>
                <a:effectLst>
                  <a:outerShdw blurRad="50800" dist="50800" dir="2700000" algn="ctr" rotWithShape="0">
                    <a:schemeClr val="tx1"/>
                  </a:outerShdw>
                </a:effectLst>
                <a:uLnTx/>
                <a:uFillTx/>
                <a:latin typeface="Trajan Pro" pitchFamily="18" charset="0"/>
              </a:rPr>
              <a:t>(cont.)</a:t>
            </a:r>
            <a:endParaRPr kumimoji="0" lang="en-US" sz="3400" b="1" i="0" u="none" strike="noStrike" kern="0" cap="none" spc="0" normalizeH="0" baseline="0" noProof="0" dirty="0">
              <a:ln w="3175">
                <a:solidFill>
                  <a:srgbClr val="FFFFFF"/>
                </a:solidFill>
              </a:ln>
              <a:solidFill>
                <a:sysClr val="window" lastClr="FFFFFF"/>
              </a:solidFill>
              <a:effectLst>
                <a:outerShdw blurRad="50800" dist="50800" dir="2700000" algn="ctr" rotWithShape="0">
                  <a:schemeClr val="tx1"/>
                </a:outerShdw>
              </a:effectLst>
              <a:uLnTx/>
              <a:uFillTx/>
              <a:latin typeface="Trajan Pro" pitchFamily="18"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cap="small" dirty="0" smtClean="0">
                <a:solidFill>
                  <a:srgbClr val="D1FAFF"/>
                </a:solidFill>
                <a:latin typeface="Lucida Handwriting" pitchFamily="66" charset="0"/>
              </a:rPr>
              <a:t>The</a:t>
            </a:r>
            <a:r>
              <a:rPr lang="en-US" dirty="0" smtClean="0"/>
              <a:t> Holiness </a:t>
            </a:r>
            <a:r>
              <a:rPr lang="en-US" b="0" cap="small" dirty="0" smtClean="0">
                <a:solidFill>
                  <a:srgbClr val="D1FAFF"/>
                </a:solidFill>
                <a:latin typeface="Lucida Handwriting" pitchFamily="66" charset="0"/>
              </a:rPr>
              <a:t>of God</a:t>
            </a:r>
            <a:endParaRPr lang="en-US" b="0" cap="small" dirty="0">
              <a:solidFill>
                <a:srgbClr val="D1FAFF"/>
              </a:solidFill>
              <a:latin typeface="Lucida Handwriting" pitchFamily="66" charset="0"/>
            </a:endParaRPr>
          </a:p>
        </p:txBody>
      </p:sp>
      <p:sp>
        <p:nvSpPr>
          <p:cNvPr id="3" name="Content Placeholder 2"/>
          <p:cNvSpPr>
            <a:spLocks noGrp="1"/>
          </p:cNvSpPr>
          <p:nvPr>
            <p:ph idx="1"/>
          </p:nvPr>
        </p:nvSpPr>
        <p:spPr>
          <a:xfrm>
            <a:off x="152400" y="1371600"/>
            <a:ext cx="8991600" cy="5334000"/>
          </a:xfrm>
        </p:spPr>
        <p:txBody>
          <a:bodyPr>
            <a:normAutofit fontScale="85000" lnSpcReduction="10000"/>
          </a:bodyPr>
          <a:lstStyle/>
          <a:p>
            <a:r>
              <a:rPr lang="en-US" dirty="0" smtClean="0"/>
              <a:t>There may not be a quality of God more crucial</a:t>
            </a:r>
          </a:p>
          <a:p>
            <a:pPr lvl="1"/>
            <a:r>
              <a:rPr lang="en-US" dirty="0" smtClean="0"/>
              <a:t>To be separate, set apart, sacred, sanctified</a:t>
            </a:r>
          </a:p>
          <a:p>
            <a:r>
              <a:rPr lang="en-US" dirty="0" smtClean="0"/>
              <a:t>The Holiness of God Transcends All!</a:t>
            </a:r>
          </a:p>
          <a:p>
            <a:r>
              <a:rPr lang="en-US" dirty="0" smtClean="0"/>
              <a:t>The Holiness of God Emphasizes Only One God!</a:t>
            </a:r>
          </a:p>
          <a:p>
            <a:r>
              <a:rPr lang="en-US" dirty="0" smtClean="0"/>
              <a:t>The Holiness of God Emphasizes His Unique Nature!</a:t>
            </a:r>
          </a:p>
          <a:p>
            <a:pPr lvl="1"/>
            <a:r>
              <a:rPr lang="en-US" dirty="0" smtClean="0"/>
              <a:t>“Who is like You, glorious in holiness…?” (Ex. 15:11).</a:t>
            </a:r>
          </a:p>
          <a:p>
            <a:r>
              <a:rPr lang="en-US" dirty="0" smtClean="0"/>
              <a:t>The Holiness of God Is Understood Practically in 3 Areas:</a:t>
            </a:r>
          </a:p>
          <a:p>
            <a:pPr lvl="1"/>
            <a:r>
              <a:rPr lang="en-US" dirty="0" smtClean="0"/>
              <a:t>The Holy God Cannot Be Associated with Evil &amp; Sin</a:t>
            </a:r>
          </a:p>
          <a:p>
            <a:pPr lvl="2"/>
            <a:r>
              <a:rPr lang="en-US" dirty="0" smtClean="0"/>
              <a:t>“For You are not a God who takes pleasure in wickedness, Nor shall evil dwell with You” (Psa. 5:4).</a:t>
            </a:r>
          </a:p>
          <a:p>
            <a:pPr lvl="1"/>
            <a:r>
              <a:rPr lang="en-US" dirty="0" smtClean="0"/>
              <a:t>The Holy God Is Set Apart unto Righteousness</a:t>
            </a:r>
          </a:p>
          <a:p>
            <a:pPr lvl="2"/>
            <a:r>
              <a:rPr lang="en-US" dirty="0" smtClean="0"/>
              <a:t>“The way of the Lord” is “righteousness and justice” (Gen. 18:19).</a:t>
            </a:r>
          </a:p>
          <a:p>
            <a:pPr lvl="1"/>
            <a:r>
              <a:rPr lang="en-US" dirty="0" smtClean="0"/>
              <a:t>The Holy God Sets Apart the Common for His Purposes</a:t>
            </a:r>
          </a:p>
          <a:p>
            <a:pPr lvl="2"/>
            <a:r>
              <a:rPr lang="en-US" dirty="0" smtClean="0"/>
              <a:t>What God makes holy is set apart for His services (as to His purpose).</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cap="small" dirty="0" smtClean="0">
                <a:solidFill>
                  <a:srgbClr val="D1FAFF"/>
                </a:solidFill>
                <a:latin typeface="Lucida Handwriting" pitchFamily="66" charset="0"/>
              </a:rPr>
              <a:t>The</a:t>
            </a:r>
            <a:r>
              <a:rPr lang="en-US" dirty="0" smtClean="0"/>
              <a:t> Holiness </a:t>
            </a:r>
            <a:r>
              <a:rPr lang="en-US" b="0" cap="small" dirty="0" smtClean="0">
                <a:solidFill>
                  <a:srgbClr val="D1FAFF"/>
                </a:solidFill>
                <a:latin typeface="Lucida Handwriting" pitchFamily="66" charset="0"/>
              </a:rPr>
              <a:t>of God</a:t>
            </a:r>
            <a:endParaRPr lang="en-US" b="0" cap="small" dirty="0">
              <a:solidFill>
                <a:srgbClr val="D1FAFF"/>
              </a:solidFill>
              <a:latin typeface="Lucida Handwriting" pitchFamily="66" charset="0"/>
            </a:endParaRPr>
          </a:p>
        </p:txBody>
      </p:sp>
      <p:sp>
        <p:nvSpPr>
          <p:cNvPr id="3" name="Content Placeholder 2"/>
          <p:cNvSpPr>
            <a:spLocks noGrp="1"/>
          </p:cNvSpPr>
          <p:nvPr>
            <p:ph idx="1"/>
          </p:nvPr>
        </p:nvSpPr>
        <p:spPr>
          <a:xfrm>
            <a:off x="152400" y="1371600"/>
            <a:ext cx="8991600" cy="5334000"/>
          </a:xfrm>
        </p:spPr>
        <p:txBody>
          <a:bodyPr>
            <a:normAutofit/>
          </a:bodyPr>
          <a:lstStyle/>
          <a:p>
            <a:r>
              <a:rPr lang="en-US" dirty="0" smtClean="0"/>
              <a:t>The Holiness of God Is Honored By Christians in 4 Ways:</a:t>
            </a:r>
          </a:p>
          <a:p>
            <a:pPr lvl="1"/>
            <a:r>
              <a:rPr lang="en-US" dirty="0" smtClean="0"/>
              <a:t>The Christian Makes a Distinction Between the Holy and the Unholy</a:t>
            </a:r>
          </a:p>
          <a:p>
            <a:pPr lvl="2"/>
            <a:r>
              <a:rPr lang="en-US" sz="2200" dirty="0" smtClean="0"/>
              <a:t>“By those who come near Me I must be regarded as holy; And before all the people I must be glorified…Distinguish between holy and unholy, and between unclean and clean” (Lev. 10:3, 10).</a:t>
            </a:r>
          </a:p>
          <a:p>
            <a:pPr lvl="2"/>
            <a:r>
              <a:rPr lang="en-US" sz="2200" dirty="0" smtClean="0"/>
              <a:t>“Her priests have violated My law and profaned My holy things; they have not distinguished between the holy and unholy, nor have they made known the difference between the unclean and the clean; and they have hidden their eyes from My Sabbaths, so that I am profaned among them” (Ezek. 22:26).</a:t>
            </a:r>
          </a:p>
          <a:p>
            <a:pPr lvl="2"/>
            <a:r>
              <a:rPr lang="en-US" sz="2200" dirty="0" smtClean="0"/>
              <a:t>“Test all things; hold fast to…Abstain from…” (1 Thess. 5:21-22).</a:t>
            </a:r>
          </a:p>
          <a:p>
            <a:pPr lvl="2"/>
            <a:r>
              <a:rPr lang="en-US" sz="2200" dirty="0" smtClean="0"/>
              <a:t>“Resist the devil…Draw near to God” (James 4:7-8).</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anim calcmode="lin" valueType="num">
                                      <p:cBhvr>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anim calcmode="lin" valueType="num">
                                      <p:cBhvr>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cap="small" dirty="0" smtClean="0">
                <a:solidFill>
                  <a:srgbClr val="D1FAFF"/>
                </a:solidFill>
                <a:latin typeface="Lucida Handwriting" pitchFamily="66" charset="0"/>
              </a:rPr>
              <a:t>The</a:t>
            </a:r>
            <a:r>
              <a:rPr lang="en-US" dirty="0" smtClean="0"/>
              <a:t> Holiness </a:t>
            </a:r>
            <a:r>
              <a:rPr lang="en-US" b="0" cap="small" dirty="0" smtClean="0">
                <a:solidFill>
                  <a:srgbClr val="D1FAFF"/>
                </a:solidFill>
                <a:latin typeface="Lucida Handwriting" pitchFamily="66" charset="0"/>
              </a:rPr>
              <a:t>of God</a:t>
            </a:r>
            <a:endParaRPr lang="en-US" b="0" cap="small" dirty="0">
              <a:solidFill>
                <a:srgbClr val="D1FAFF"/>
              </a:solidFill>
              <a:latin typeface="Lucida Handwriting" pitchFamily="66" charset="0"/>
            </a:endParaRPr>
          </a:p>
        </p:txBody>
      </p:sp>
      <p:sp>
        <p:nvSpPr>
          <p:cNvPr id="3" name="Content Placeholder 2"/>
          <p:cNvSpPr>
            <a:spLocks noGrp="1"/>
          </p:cNvSpPr>
          <p:nvPr>
            <p:ph idx="1"/>
          </p:nvPr>
        </p:nvSpPr>
        <p:spPr>
          <a:xfrm>
            <a:off x="152400" y="1371600"/>
            <a:ext cx="8991600" cy="5334000"/>
          </a:xfrm>
        </p:spPr>
        <p:txBody>
          <a:bodyPr>
            <a:normAutofit/>
          </a:bodyPr>
          <a:lstStyle/>
          <a:p>
            <a:r>
              <a:rPr lang="en-US" dirty="0" smtClean="0"/>
              <a:t>The Holiness of God Is Honored By Christians in 4 Ways:</a:t>
            </a:r>
          </a:p>
          <a:p>
            <a:pPr lvl="1"/>
            <a:r>
              <a:rPr lang="en-US" dirty="0" smtClean="0"/>
              <a:t>The Christian Resists Association with Sin &amp; Evil</a:t>
            </a:r>
          </a:p>
          <a:p>
            <a:pPr lvl="2"/>
            <a:r>
              <a:rPr lang="en-US" dirty="0" smtClean="0"/>
              <a:t>“And do not be conformed to this world” (Rom. 12:2).</a:t>
            </a:r>
          </a:p>
          <a:p>
            <a:pPr lvl="2"/>
            <a:r>
              <a:rPr lang="en-US" dirty="0" smtClean="0"/>
              <a:t>“Love not the world or the things in the world” (1 Jn. 2:15).</a:t>
            </a:r>
          </a:p>
          <a:p>
            <a:pPr lvl="2"/>
            <a:r>
              <a:rPr lang="en-US" dirty="0" smtClean="0"/>
              <a:t>“Friendship with the world is enmity with God” (Jas. 4:4).</a:t>
            </a:r>
          </a:p>
          <a:p>
            <a:pPr lvl="2"/>
            <a:r>
              <a:rPr lang="en-US" dirty="0" smtClean="0"/>
              <a:t>“Come out from among them And be separate, says the Lord…let us cleanse ourselves from all filthiness of the flesh and spirit, perfecting holiness in the fear of God” (2 Cor. 6:17-7:1).</a:t>
            </a:r>
          </a:p>
          <a:p>
            <a:pPr lvl="2"/>
            <a:r>
              <a:rPr lang="en-US" dirty="0" smtClean="0"/>
              <a:t>“Evil company corrupts good habits” (1 Cor. 15:33).</a:t>
            </a:r>
          </a:p>
          <a:p>
            <a:pPr lvl="2"/>
            <a:r>
              <a:rPr lang="en-US" dirty="0" smtClean="0"/>
              <a:t>“Abstain from every form of evil” (1 Thess. 5:22).</a:t>
            </a:r>
          </a:p>
          <a:p>
            <a:pPr lvl="2"/>
            <a:r>
              <a:rPr lang="en-US" dirty="0" smtClean="0"/>
              <a:t>“Resist [the devil], steadfast in the faith” (1 Pet. 5:8-9).</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anim calcmode="lin" valueType="num">
                                      <p:cBhvr>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anim calcmode="lin" valueType="num">
                                      <p:cBhvr>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anim calcmode="lin" valueType="num">
                                      <p:cBhvr>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anim calcmode="lin" valueType="num">
                                      <p:cBhvr>
                                        <p:cTn id="3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anim calcmode="lin" valueType="num">
                                      <p:cBhvr>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anim calcmode="lin" valueType="num">
                                      <p:cBhvr>
                                        <p:cTn id="4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9"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fade">
                                      <p:cBhvr>
                                        <p:cTn id="54" dur="500"/>
                                        <p:tgtEl>
                                          <p:spTgt spid="3">
                                            <p:txEl>
                                              <p:pRg st="8" end="8"/>
                                            </p:txEl>
                                          </p:spTgt>
                                        </p:tgtEl>
                                      </p:cBhvr>
                                    </p:animEffect>
                                    <p:anim calcmode="lin" valueType="num">
                                      <p:cBhvr>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6" dur="5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cap="small" dirty="0" smtClean="0">
                <a:solidFill>
                  <a:srgbClr val="D1FAFF"/>
                </a:solidFill>
                <a:latin typeface="Lucida Handwriting" pitchFamily="66" charset="0"/>
              </a:rPr>
              <a:t>The</a:t>
            </a:r>
            <a:r>
              <a:rPr lang="en-US" dirty="0" smtClean="0"/>
              <a:t> Holiness </a:t>
            </a:r>
            <a:r>
              <a:rPr lang="en-US" b="0" cap="small" dirty="0" smtClean="0">
                <a:solidFill>
                  <a:srgbClr val="D1FAFF"/>
                </a:solidFill>
                <a:latin typeface="Lucida Handwriting" pitchFamily="66" charset="0"/>
              </a:rPr>
              <a:t>of God</a:t>
            </a:r>
            <a:endParaRPr lang="en-US" b="0" cap="small" dirty="0">
              <a:solidFill>
                <a:srgbClr val="D1FAFF"/>
              </a:solidFill>
              <a:latin typeface="Lucida Handwriting" pitchFamily="66" charset="0"/>
            </a:endParaRPr>
          </a:p>
        </p:txBody>
      </p:sp>
      <p:sp>
        <p:nvSpPr>
          <p:cNvPr id="3" name="Content Placeholder 2"/>
          <p:cNvSpPr>
            <a:spLocks noGrp="1"/>
          </p:cNvSpPr>
          <p:nvPr>
            <p:ph idx="1"/>
          </p:nvPr>
        </p:nvSpPr>
        <p:spPr>
          <a:xfrm>
            <a:off x="152400" y="1371600"/>
            <a:ext cx="8991600" cy="5334000"/>
          </a:xfrm>
        </p:spPr>
        <p:txBody>
          <a:bodyPr>
            <a:normAutofit/>
          </a:bodyPr>
          <a:lstStyle/>
          <a:p>
            <a:r>
              <a:rPr lang="en-US" dirty="0" smtClean="0"/>
              <a:t>The Holiness of God Is Honored By Christians in 4 Ways:</a:t>
            </a:r>
          </a:p>
          <a:p>
            <a:pPr lvl="1"/>
            <a:r>
              <a:rPr lang="en-US" dirty="0" smtClean="0"/>
              <a:t>The Christian Pursues Righteousness &amp; Godliness</a:t>
            </a:r>
          </a:p>
          <a:p>
            <a:pPr lvl="2"/>
            <a:r>
              <a:rPr lang="en-US" dirty="0" smtClean="0"/>
              <a:t>“As obedient children…be holy in all your conduct…because it is written, ‘Be holy, for I am holy’” (1 Peter 1:15-16).</a:t>
            </a:r>
          </a:p>
          <a:p>
            <a:pPr lvl="2"/>
            <a:r>
              <a:rPr lang="en-US" dirty="0" smtClean="0"/>
              <a:t>“Put on the new man which was created according to God, in true righteousness and holiness” (Eph. 4:24; Heb. 12:14).</a:t>
            </a:r>
          </a:p>
          <a:p>
            <a:pPr lvl="2"/>
            <a:r>
              <a:rPr lang="en-US" dirty="0" smtClean="0"/>
              <a:t>“Denying ungodliness and worldly lusts…live soberly, righteously, and godly in the present age” (Tit. 2:12).</a:t>
            </a:r>
          </a:p>
          <a:p>
            <a:pPr lvl="2"/>
            <a:r>
              <a:rPr lang="en-US" dirty="0" smtClean="0"/>
              <a:t>“Present your members as slaves of righteousness for holiness” (Rom. 6:19).</a:t>
            </a:r>
          </a:p>
          <a:p>
            <a:pPr lvl="2"/>
            <a:r>
              <a:rPr lang="en-US" dirty="0" smtClean="0"/>
              <a:t>“Let us cleanse ourselves from all filthiness of the flesh and spirit, perfecting holiness in the fear of God” (2 Cor. 7:1).</a:t>
            </a:r>
          </a:p>
          <a:p>
            <a:pPr lvl="2"/>
            <a:endParaRPr lang="en-US"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anim calcmode="lin" valueType="num">
                                      <p:cBhvr>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anim calcmode="lin" valueType="num">
                                      <p:cBhvr>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anim calcmode="lin" valueType="num">
                                      <p:cBhvr>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anim calcmode="lin" valueType="num">
                                      <p:cBhvr>
                                        <p:cTn id="3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anim calcmode="lin" valueType="num">
                                      <p:cBhvr>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cap="small" dirty="0" smtClean="0">
                <a:solidFill>
                  <a:srgbClr val="D1FAFF"/>
                </a:solidFill>
                <a:latin typeface="Lucida Handwriting" pitchFamily="66" charset="0"/>
              </a:rPr>
              <a:t>The</a:t>
            </a:r>
            <a:r>
              <a:rPr lang="en-US" dirty="0" smtClean="0"/>
              <a:t> Holiness </a:t>
            </a:r>
            <a:r>
              <a:rPr lang="en-US" b="0" cap="small" dirty="0" smtClean="0">
                <a:solidFill>
                  <a:srgbClr val="D1FAFF"/>
                </a:solidFill>
                <a:latin typeface="Lucida Handwriting" pitchFamily="66" charset="0"/>
              </a:rPr>
              <a:t>of God</a:t>
            </a:r>
            <a:endParaRPr lang="en-US" b="0" cap="small" dirty="0">
              <a:solidFill>
                <a:srgbClr val="D1FAFF"/>
              </a:solidFill>
              <a:latin typeface="Lucida Handwriting" pitchFamily="66" charset="0"/>
            </a:endParaRPr>
          </a:p>
        </p:txBody>
      </p:sp>
      <p:sp>
        <p:nvSpPr>
          <p:cNvPr id="3" name="Content Placeholder 2"/>
          <p:cNvSpPr>
            <a:spLocks noGrp="1"/>
          </p:cNvSpPr>
          <p:nvPr>
            <p:ph idx="1"/>
          </p:nvPr>
        </p:nvSpPr>
        <p:spPr>
          <a:xfrm>
            <a:off x="152400" y="1371600"/>
            <a:ext cx="8991600" cy="5334000"/>
          </a:xfrm>
        </p:spPr>
        <p:txBody>
          <a:bodyPr>
            <a:normAutofit/>
          </a:bodyPr>
          <a:lstStyle/>
          <a:p>
            <a:r>
              <a:rPr lang="en-US" dirty="0" smtClean="0"/>
              <a:t>The Holiness of God Is Honored By Christians in 4 Ways:</a:t>
            </a:r>
          </a:p>
          <a:p>
            <a:pPr lvl="1"/>
            <a:r>
              <a:rPr lang="en-US" dirty="0" smtClean="0"/>
              <a:t>The Christian Worships the Holy God in Holy Ways</a:t>
            </a:r>
          </a:p>
          <a:p>
            <a:pPr lvl="2"/>
            <a:r>
              <a:rPr lang="en-US" dirty="0" smtClean="0"/>
              <a:t>“Give unto the LORD the glory due to His name; Worship the LORD in the beauty of holiness” (Psa. 29:2).</a:t>
            </a:r>
          </a:p>
          <a:p>
            <a:pPr lvl="2"/>
            <a:r>
              <a:rPr lang="en-US" dirty="0" smtClean="0"/>
              <a:t>“Let them praise Your great and awesome name—He is holy” (Psa. 99:3).  </a:t>
            </a:r>
          </a:p>
          <a:p>
            <a:pPr lvl="2"/>
            <a:r>
              <a:rPr lang="en-US" dirty="0" smtClean="0"/>
              <a:t>“By those who come near Me I must be regarded as holy” (Lev. 10:3).</a:t>
            </a:r>
          </a:p>
          <a:p>
            <a:pPr lvl="2"/>
            <a:r>
              <a:rPr lang="en-US" dirty="0" smtClean="0"/>
              <a:t>“The four living creatures…do not rest day or night, saying: ‘Holy, holy, holy, Lord God Almighty, Who was and is and is to come!’” (Rev. 4:8).</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anim calcmode="lin" valueType="num">
                                      <p:cBhvr>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anim calcmode="lin" valueType="num">
                                      <p:cBhvr>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anim calcmode="lin" valueType="num">
                                      <p:cBhvr>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anim calcmode="lin" valueType="num">
                                      <p:cBhvr>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cap="small" dirty="0" smtClean="0">
                <a:solidFill>
                  <a:srgbClr val="D1FAFF"/>
                </a:solidFill>
                <a:latin typeface="Lucida Handwriting" pitchFamily="66" charset="0"/>
              </a:rPr>
              <a:t>The</a:t>
            </a:r>
            <a:r>
              <a:rPr lang="en-US" dirty="0" smtClean="0"/>
              <a:t> Holiness </a:t>
            </a:r>
            <a:r>
              <a:rPr lang="en-US" b="0" cap="small" dirty="0" smtClean="0">
                <a:solidFill>
                  <a:srgbClr val="D1FAFF"/>
                </a:solidFill>
                <a:latin typeface="Lucida Handwriting" pitchFamily="66" charset="0"/>
              </a:rPr>
              <a:t>of God</a:t>
            </a:r>
            <a:endParaRPr lang="en-US" b="0" cap="small" dirty="0">
              <a:solidFill>
                <a:srgbClr val="D1FAFF"/>
              </a:solidFill>
              <a:latin typeface="Lucida Handwriting" pitchFamily="66" charset="0"/>
            </a:endParaRPr>
          </a:p>
        </p:txBody>
      </p:sp>
      <p:sp>
        <p:nvSpPr>
          <p:cNvPr id="3" name="Content Placeholder 2"/>
          <p:cNvSpPr>
            <a:spLocks noGrp="1"/>
          </p:cNvSpPr>
          <p:nvPr>
            <p:ph idx="1"/>
          </p:nvPr>
        </p:nvSpPr>
        <p:spPr>
          <a:xfrm>
            <a:off x="152400" y="1371600"/>
            <a:ext cx="8991600" cy="5486400"/>
          </a:xfrm>
        </p:spPr>
        <p:txBody>
          <a:bodyPr>
            <a:normAutofit/>
          </a:bodyPr>
          <a:lstStyle/>
          <a:p>
            <a:r>
              <a:rPr lang="en-US" dirty="0" smtClean="0"/>
              <a:t>As God Is Holy, He Expects His People to Be Holy</a:t>
            </a:r>
          </a:p>
          <a:p>
            <a:pPr lvl="1"/>
            <a:r>
              <a:rPr lang="en-US" dirty="0" smtClean="0"/>
              <a:t>“For I am the LORD your God.  You shall therefore consecrate yourselves, and you shall be holy; for I am holy…For I am the LORD who brings you up out of the land of Egypt, to be your God. You shall therefore be holy, for I am holy” (Lev. 11:44-45).</a:t>
            </a:r>
          </a:p>
          <a:p>
            <a:pPr lvl="1"/>
            <a:r>
              <a:rPr lang="en-US" dirty="0" smtClean="0"/>
              <a:t>“As He who called you is holy, you also be holy in all your conduct, because it is written, ‘Be holy, for I am holy’” (1 Peter 1:15-16).</a:t>
            </a:r>
          </a:p>
          <a:p>
            <a:pPr lvl="1"/>
            <a:r>
              <a:rPr lang="en-US" dirty="0" smtClean="0"/>
              <a:t>To be holy is to be like God!</a:t>
            </a:r>
          </a:p>
          <a:p>
            <a:pPr lvl="2"/>
            <a:r>
              <a:rPr lang="en-US" dirty="0" smtClean="0"/>
              <a:t>“Pursue…holiness, without which no one will see the Lord” (Heb. 12:14).</a:t>
            </a:r>
          </a:p>
          <a:p>
            <a:pPr lvl="1"/>
            <a:endParaRPr lang="en-US"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anim calcmode="lin" valueType="num">
                                      <p:cBhvr>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anim calcmode="lin" valueType="num">
                                      <p:cBhvr>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anim calcmode="lin" valueType="num">
                                      <p:cBhvr>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1221</TotalTime>
  <Words>891</Words>
  <Application>Microsoft Office PowerPoint</Application>
  <PresentationFormat>On-screen Show (4:3)</PresentationFormat>
  <Paragraphs>54</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Slide 1</vt:lpstr>
      <vt:lpstr>The Holiness of God</vt:lpstr>
      <vt:lpstr>The Holiness of God</vt:lpstr>
      <vt:lpstr>The Holiness of God</vt:lpstr>
      <vt:lpstr>The Holiness of God</vt:lpstr>
      <vt:lpstr>The Holiness of God</vt:lpstr>
      <vt:lpstr>The Holiness of God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dc:creator>
  <cp:lastModifiedBy>David</cp:lastModifiedBy>
  <cp:revision>16</cp:revision>
  <dcterms:created xsi:type="dcterms:W3CDTF">2011-06-11T21:26:13Z</dcterms:created>
  <dcterms:modified xsi:type="dcterms:W3CDTF">2011-07-31T12:48:33Z</dcterms:modified>
</cp:coreProperties>
</file>