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FF"/>
    <a:srgbClr val="B9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73" autoAdjust="0"/>
  </p:normalViewPr>
  <p:slideViewPr>
    <p:cSldViewPr>
      <p:cViewPr varScale="1">
        <p:scale>
          <a:sx n="99" d="100"/>
          <a:sy n="99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E1A-1307-445F-8BC3-30206676C9A2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F6E9-451B-4E9F-A172-15478442D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B9F7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Great I Am - Text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85B-187A-4EBB-9A19-19A982D0AD64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e Great I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Lesson 4:</a:t>
            </a:r>
            <a:endParaRPr kumimoji="0" lang="en-US" sz="2400" b="1" u="none" strike="noStrike" kern="0" cap="small" spc="0" normalizeH="0" baseline="0" noProof="0" dirty="0" smtClean="0">
              <a:ln w="19050">
                <a:noFill/>
              </a:ln>
              <a:solidFill>
                <a:srgbClr val="B9F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The Holiness of God </a:t>
            </a:r>
            <a:r>
              <a:rPr kumimoji="0" lang="en-US" sz="20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(cont.)</a:t>
            </a:r>
            <a:endParaRPr kumimoji="0" lang="en-US" sz="3400" b="1" i="0" u="none" strike="noStrike" kern="0" cap="none" spc="0" normalizeH="0" baseline="0" noProof="0" dirty="0">
              <a:ln w="3175">
                <a:solidFill>
                  <a:srgbClr val="FFFFFF"/>
                </a:solidFill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There may not be a quality of God more crucial</a:t>
            </a:r>
          </a:p>
          <a:p>
            <a:pPr lvl="2"/>
            <a:r>
              <a:rPr lang="en-US" dirty="0" smtClean="0"/>
              <a:t>God’s holiness helps us understand many other attributes</a:t>
            </a:r>
          </a:p>
          <a:p>
            <a:pPr lvl="2"/>
            <a:r>
              <a:rPr lang="en-US" dirty="0" smtClean="0"/>
              <a:t>No other word/attribute repeated three times in a row</a:t>
            </a:r>
          </a:p>
          <a:p>
            <a:pPr lvl="3"/>
            <a:r>
              <a:rPr lang="en-US" dirty="0" smtClean="0"/>
              <a:t>“Holy, holy, holy…” (Isa. 6:3; Rev. 4:8).</a:t>
            </a:r>
          </a:p>
          <a:p>
            <a:pPr lvl="3"/>
            <a:r>
              <a:rPr lang="en-US" dirty="0" smtClean="0"/>
              <a:t>Not “Almighty,” “loving,” “merciful,” “faithful,” “true,” “gracious”</a:t>
            </a:r>
          </a:p>
          <a:p>
            <a:pPr lvl="1"/>
            <a:r>
              <a:rPr lang="en-US" dirty="0" smtClean="0"/>
              <a:t>Words “holy” &amp; “holiness” found 660+ times in Bible</a:t>
            </a:r>
          </a:p>
          <a:p>
            <a:pPr lvl="2"/>
            <a:r>
              <a:rPr lang="en-US" dirty="0" smtClean="0"/>
              <a:t>The words only have meaning &amp; relevance because of God</a:t>
            </a:r>
          </a:p>
          <a:p>
            <a:pPr lvl="2"/>
            <a:r>
              <a:rPr lang="en-US" dirty="0" smtClean="0"/>
              <a:t>If it were not for God, what’s purpose or meaning of holy?</a:t>
            </a:r>
          </a:p>
          <a:p>
            <a:pPr lvl="1"/>
            <a:r>
              <a:rPr lang="en-US" dirty="0" smtClean="0"/>
              <a:t>Meaning of the word “holy”</a:t>
            </a:r>
          </a:p>
          <a:p>
            <a:pPr lvl="2"/>
            <a:r>
              <a:rPr lang="en-US" dirty="0" smtClean="0"/>
              <a:t>In OT &amp; NT – separate, set apart, sacred, sanctified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dirty="0" smtClean="0"/>
              <a:t>The Holiness of God Transcends All!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is…is high </a:t>
            </a:r>
            <a:r>
              <a:rPr lang="en-US" u="sng" dirty="0" smtClean="0"/>
              <a:t>above all the peoples</a:t>
            </a:r>
            <a:r>
              <a:rPr lang="en-US" dirty="0" smtClean="0"/>
              <a:t>” (Psa. 99:2).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 high </a:t>
            </a:r>
            <a:r>
              <a:rPr lang="en-US" u="sng" dirty="0" smtClean="0"/>
              <a:t>above all nations</a:t>
            </a:r>
            <a:r>
              <a:rPr lang="en-US" dirty="0" smtClean="0"/>
              <a:t>…” (Psa. 113:4).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You, LORD, are most high </a:t>
            </a:r>
            <a:r>
              <a:rPr lang="en-US" u="sng" dirty="0" smtClean="0"/>
              <a:t>above all the earth</a:t>
            </a:r>
            <a:r>
              <a:rPr lang="en-US" dirty="0" smtClean="0"/>
              <a:t>…”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“Be exalted, O God, </a:t>
            </a:r>
            <a:r>
              <a:rPr lang="en-US" u="sng" dirty="0" smtClean="0"/>
              <a:t>above the heavens</a:t>
            </a:r>
            <a:r>
              <a:rPr lang="en-US" dirty="0" smtClean="0"/>
              <a:t>…” (Psa. 108:5).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great and </a:t>
            </a:r>
            <a:r>
              <a:rPr lang="en-US" u="sng" dirty="0" smtClean="0"/>
              <a:t>greatly to be praised</a:t>
            </a:r>
            <a:r>
              <a:rPr lang="en-US" dirty="0" smtClean="0"/>
              <a:t>…”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the </a:t>
            </a:r>
            <a:r>
              <a:rPr lang="en-US" u="sng" dirty="0" smtClean="0"/>
              <a:t>great God</a:t>
            </a:r>
            <a:r>
              <a:rPr lang="en-US" dirty="0" smtClean="0"/>
              <a:t>…”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“Our Lord is </a:t>
            </a:r>
            <a:r>
              <a:rPr lang="en-US" u="sng" dirty="0" smtClean="0"/>
              <a:t>above all gods</a:t>
            </a:r>
            <a:r>
              <a:rPr lang="en-US" dirty="0" smtClean="0"/>
              <a:t>” (Psa. 135:5).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great </a:t>
            </a:r>
            <a:r>
              <a:rPr lang="en-US" u="sng" dirty="0" smtClean="0"/>
              <a:t>King above all gods</a:t>
            </a:r>
            <a:r>
              <a:rPr lang="en-US" dirty="0" smtClean="0"/>
              <a:t>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</a:t>
            </a:r>
            <a:r>
              <a:rPr lang="en-US" u="sng" dirty="0" smtClean="0"/>
              <a:t>Exalted far above all gods</a:t>
            </a:r>
            <a:r>
              <a:rPr lang="en-US" dirty="0" smtClean="0"/>
              <a:t>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“He is to be </a:t>
            </a:r>
            <a:r>
              <a:rPr lang="en-US" u="sng" dirty="0" smtClean="0"/>
              <a:t>feared above all gods</a:t>
            </a:r>
            <a:r>
              <a:rPr lang="en-US" dirty="0" smtClean="0"/>
              <a:t>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“God and Father of all, who is </a:t>
            </a:r>
            <a:r>
              <a:rPr lang="en-US" u="sng" dirty="0" smtClean="0"/>
              <a:t>above all</a:t>
            </a:r>
            <a:r>
              <a:rPr lang="en-US" dirty="0" smtClean="0"/>
              <a:t>…”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Only One God!</a:t>
            </a:r>
          </a:p>
          <a:p>
            <a:pPr lvl="1"/>
            <a:r>
              <a:rPr lang="en-US" dirty="0" smtClean="0"/>
              <a:t>God is called “The Holy One” 27 times in Isaiah.</a:t>
            </a:r>
          </a:p>
          <a:p>
            <a:pPr lvl="1"/>
            <a:r>
              <a:rPr lang="en-US" dirty="0" smtClean="0"/>
              <a:t>“I am the LORD, and there is no other; There is no God besides Me” (Isa. 45:5).</a:t>
            </a:r>
          </a:p>
          <a:p>
            <a:pPr lvl="1"/>
            <a:r>
              <a:rPr lang="en-US" dirty="0" smtClean="0"/>
              <a:t>“For I am God, and there is no other” (Isa. 45:22).</a:t>
            </a:r>
          </a:p>
          <a:p>
            <a:pPr lvl="1"/>
            <a:r>
              <a:rPr lang="en-US" dirty="0" smtClean="0"/>
              <a:t>“The LORD our God, the LORD is one!” (Deut. 6:4).</a:t>
            </a:r>
          </a:p>
          <a:p>
            <a:pPr lvl="1"/>
            <a:r>
              <a:rPr lang="en-US" dirty="0" smtClean="0"/>
              <a:t>“There is one God…” (1 Tim. 2:5).</a:t>
            </a:r>
          </a:p>
          <a:p>
            <a:pPr lvl="1"/>
            <a:r>
              <a:rPr lang="en-US" dirty="0" smtClean="0"/>
              <a:t>“There is…one God and Father of all”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His Unique Nature!</a:t>
            </a:r>
          </a:p>
          <a:p>
            <a:pPr lvl="1"/>
            <a:r>
              <a:rPr lang="en-US" dirty="0" smtClean="0"/>
              <a:t>There is not only NO OTHER God.</a:t>
            </a:r>
          </a:p>
          <a:p>
            <a:pPr lvl="1"/>
            <a:r>
              <a:rPr lang="en-US" dirty="0" smtClean="0"/>
              <a:t>There is no other LIKE Him!  There is NO comparison!</a:t>
            </a:r>
          </a:p>
          <a:p>
            <a:pPr lvl="1"/>
            <a:r>
              <a:rPr lang="en-US" dirty="0" smtClean="0"/>
              <a:t>“Who is like You, O LORD, among the gods? Who is like You, glorious in holiness, Fearful in praises, doing wonders?” (Ex. 15:11).</a:t>
            </a:r>
          </a:p>
          <a:p>
            <a:pPr lvl="1"/>
            <a:r>
              <a:rPr lang="en-US" dirty="0" smtClean="0"/>
              <a:t>“No one is holy like the LORD, For there is none besides You” (1 Sam. 2:2).</a:t>
            </a:r>
          </a:p>
          <a:p>
            <a:pPr lvl="1"/>
            <a:r>
              <a:rPr lang="en-US" dirty="0" smtClean="0"/>
              <a:t>“LORD God of Israel, there is no God in heaven above or on earth below like You…” (1 </a:t>
            </a:r>
            <a:r>
              <a:rPr lang="en-US" dirty="0" err="1" smtClean="0"/>
              <a:t>Kgs</a:t>
            </a:r>
            <a:r>
              <a:rPr lang="en-US" dirty="0" smtClean="0"/>
              <a:t>. 8:23).</a:t>
            </a:r>
          </a:p>
          <a:p>
            <a:pPr lvl="1"/>
            <a:r>
              <a:rPr lang="en-US" dirty="0" smtClean="0"/>
              <a:t>“I the LORD your God am holy” (Lev. 19:2; 11:44-45).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Cannot Be Associated with Evil &amp; Sin</a:t>
            </a:r>
          </a:p>
          <a:p>
            <a:pPr lvl="2"/>
            <a:r>
              <a:rPr lang="en-US" dirty="0" smtClean="0"/>
              <a:t>“For You are not a God who takes pleasure in wickedness, Nor shall evil dwell with You” (Psa. 5:4).</a:t>
            </a:r>
          </a:p>
          <a:p>
            <a:pPr lvl="2"/>
            <a:r>
              <a:rPr lang="en-US" dirty="0" smtClean="0"/>
              <a:t>“You are of purer eyes than to behold evil, And cannot look on wickedness” (Hab. 1:13).</a:t>
            </a:r>
          </a:p>
          <a:p>
            <a:pPr lvl="2"/>
            <a:r>
              <a:rPr lang="en-US" dirty="0" smtClean="0"/>
              <a:t>“In Him is no darkness at all” (1 John 1:5).</a:t>
            </a:r>
          </a:p>
          <a:p>
            <a:pPr lvl="2"/>
            <a:r>
              <a:rPr lang="en-US" dirty="0" smtClean="0"/>
              <a:t>“But Joshua said to the people, ‘You cannot serve the LORD, for He is a holy God’” (Josh. 24:19).</a:t>
            </a:r>
          </a:p>
          <a:p>
            <a:pPr lvl="2"/>
            <a:r>
              <a:rPr lang="en-US" dirty="0" smtClean="0"/>
              <a:t>God does not, cannot and will not ever make any exceptions.</a:t>
            </a:r>
          </a:p>
          <a:p>
            <a:pPr lvl="3"/>
            <a:r>
              <a:rPr lang="en-US" dirty="0" smtClean="0"/>
              <a:t>He didn’t even make an exception for His Son – “My God, My God, why have You forsaken Me?” (Matt. 27:46; cf. Isa. 53:6-8).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Is Set Apart unto Righteousness</a:t>
            </a:r>
          </a:p>
          <a:p>
            <a:pPr lvl="2"/>
            <a:r>
              <a:rPr lang="en-US" dirty="0" smtClean="0"/>
              <a:t>“The way of the Lord” is “righteousness and justice” (Gen. 18:19).</a:t>
            </a:r>
          </a:p>
          <a:p>
            <a:pPr lvl="3"/>
            <a:r>
              <a:rPr lang="en-US" dirty="0" smtClean="0"/>
              <a:t>“He loves righteousness and justice” (Psa. 33:5).</a:t>
            </a:r>
          </a:p>
          <a:p>
            <a:pPr lvl="3"/>
            <a:r>
              <a:rPr lang="en-US" dirty="0" smtClean="0"/>
              <a:t>“Righteousness and justice are the foundation of His throne” (97:2).</a:t>
            </a:r>
          </a:p>
          <a:p>
            <a:pPr lvl="2"/>
            <a:r>
              <a:rPr lang="en-US" dirty="0" smtClean="0"/>
              <a:t>“The LORD is righteous in all His ways” (Psa. 145:17).</a:t>
            </a:r>
          </a:p>
          <a:p>
            <a:pPr lvl="3"/>
            <a:r>
              <a:rPr lang="en-US" dirty="0" smtClean="0"/>
              <a:t>“For all His ways are justice, A God of truth and without injustice; Righteous and upright is He” (Deut. 32:4).</a:t>
            </a:r>
          </a:p>
          <a:p>
            <a:pPr lvl="3"/>
            <a:r>
              <a:rPr lang="en-US" dirty="0" smtClean="0"/>
              <a:t>“Shall not the Judge of all the earth do right?” (Gen. 18:25).</a:t>
            </a:r>
          </a:p>
          <a:p>
            <a:pPr lvl="3"/>
            <a:r>
              <a:rPr lang="en-US" dirty="0" smtClean="0"/>
              <a:t>“For the ways of the LORD are right” (Hos. 14:9).</a:t>
            </a:r>
          </a:p>
          <a:p>
            <a:pPr lvl="2"/>
            <a:r>
              <a:rPr lang="en-US" dirty="0" smtClean="0"/>
              <a:t>Righteousness is not merely a preference with God!</a:t>
            </a:r>
          </a:p>
          <a:p>
            <a:pPr lvl="3"/>
            <a:r>
              <a:rPr lang="en-US" dirty="0" smtClean="0"/>
              <a:t>His very nature will not &amp; does now allow a middle ground.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Sets Apart the Common for His Purposes</a:t>
            </a:r>
          </a:p>
          <a:p>
            <a:pPr lvl="2"/>
            <a:r>
              <a:rPr lang="en-US" dirty="0" smtClean="0"/>
              <a:t>God is the one who decides what is holy.</a:t>
            </a:r>
          </a:p>
          <a:p>
            <a:pPr lvl="2"/>
            <a:r>
              <a:rPr lang="en-US" dirty="0" smtClean="0"/>
              <a:t>Without an association, connection or designation by God, nothing is or can be holy.</a:t>
            </a:r>
          </a:p>
          <a:p>
            <a:pPr lvl="2"/>
            <a:r>
              <a:rPr lang="en-US" dirty="0" smtClean="0"/>
              <a:t>That which God makes holy is set apart for His services to accomplish His purposes.</a:t>
            </a:r>
          </a:p>
          <a:p>
            <a:pPr lvl="2"/>
            <a:r>
              <a:rPr lang="en-US" dirty="0" smtClean="0"/>
              <a:t>In the OT, God “made holy” many ordinary things:</a:t>
            </a:r>
          </a:p>
          <a:p>
            <a:pPr lvl="3"/>
            <a:r>
              <a:rPr lang="en-US" dirty="0" smtClean="0"/>
              <a:t>Ground, tabernacle, feasts, Sabbath, temple, garments, bread, vessels, oil, offerings, tithes, city of Jerusalem, rooms in the temple</a:t>
            </a:r>
          </a:p>
          <a:p>
            <a:pPr lvl="2"/>
            <a:r>
              <a:rPr lang="en-US" dirty="0" smtClean="0"/>
              <a:t>In the OT &amp; NT, God “made holy” certain people:</a:t>
            </a:r>
          </a:p>
          <a:p>
            <a:pPr lvl="3"/>
            <a:r>
              <a:rPr lang="en-US" dirty="0" smtClean="0"/>
              <a:t>The Jews were “a holy people to the Lord” (Deut. 7:6).</a:t>
            </a:r>
          </a:p>
          <a:p>
            <a:pPr lvl="3"/>
            <a:r>
              <a:rPr lang="en-US" dirty="0" smtClean="0"/>
              <a:t>Christians “are a holy priesthood…a holy nation” (1 Pet. 2:5, 9).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Honored By Christians in 4 Ways:</a:t>
            </a:r>
          </a:p>
          <a:p>
            <a:pPr lvl="1"/>
            <a:r>
              <a:rPr lang="en-US" dirty="0" smtClean="0"/>
              <a:t>The Christian Makes a Distinction Between the Holy and the Unholy</a:t>
            </a:r>
          </a:p>
          <a:p>
            <a:pPr lvl="2"/>
            <a:r>
              <a:rPr lang="en-US" sz="2200" dirty="0" smtClean="0"/>
              <a:t>“By those who come near Me I must be regarded as holy; And before all the people I must be glorified…Distinguish between holy and unholy, and between unclean and clean” (Lev. 10:3, 10).</a:t>
            </a:r>
          </a:p>
          <a:p>
            <a:pPr lvl="2"/>
            <a:r>
              <a:rPr lang="en-US" sz="2200" dirty="0" smtClean="0"/>
              <a:t>“Her priests have violated My law and profaned My holy things; they have not distinguished between the holy and unholy, nor have they made known the difference between the unclean and the clean; and they have hidden their eyes from My Sabbaths, so that I am profaned among them” (Ezek. 22:26).</a:t>
            </a:r>
          </a:p>
          <a:p>
            <a:pPr lvl="2"/>
            <a:r>
              <a:rPr lang="en-US" sz="2200" dirty="0" smtClean="0"/>
              <a:t>“Test all things; hold fast to…Abstain from…” (1 Thess. 5:21-22).</a:t>
            </a:r>
          </a:p>
          <a:p>
            <a:pPr lvl="2"/>
            <a:r>
              <a:rPr lang="en-US" sz="2200" dirty="0" smtClean="0"/>
              <a:t>“Resist the devil…Draw near to God” (James 4:7-8).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1188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</cp:lastModifiedBy>
  <cp:revision>16</cp:revision>
  <dcterms:created xsi:type="dcterms:W3CDTF">2011-06-11T21:26:13Z</dcterms:created>
  <dcterms:modified xsi:type="dcterms:W3CDTF">2011-07-25T12:58:49Z</dcterms:modified>
</cp:coreProperties>
</file>