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285" r:id="rId3"/>
    <p:sldId id="270" r:id="rId4"/>
    <p:sldId id="288" r:id="rId5"/>
    <p:sldId id="291" r:id="rId6"/>
    <p:sldId id="292" r:id="rId7"/>
    <p:sldId id="293" r:id="rId8"/>
    <p:sldId id="294" r:id="rId9"/>
    <p:sldId id="297" r:id="rId10"/>
    <p:sldId id="295" r:id="rId11"/>
    <p:sldId id="296" r:id="rId12"/>
    <p:sldId id="300" r:id="rId13"/>
    <p:sldId id="298" r:id="rId14"/>
    <p:sldId id="299" r:id="rId15"/>
    <p:sldId id="302" r:id="rId16"/>
    <p:sldId id="303" r:id="rId17"/>
    <p:sldId id="301" r:id="rId18"/>
    <p:sldId id="304" r:id="rId19"/>
    <p:sldId id="305" r:id="rId20"/>
    <p:sldId id="306"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FFFF99"/>
    <a:srgbClr val="3366CC"/>
    <a:srgbClr val="0097CC"/>
    <a:srgbClr val="0066CC"/>
    <a:srgbClr val="13264D"/>
    <a:srgbClr val="172E5D"/>
    <a:srgbClr val="2A53A6"/>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p:cViewPr varScale="1">
        <p:scale>
          <a:sx n="61" d="100"/>
          <a:sy n="61" d="100"/>
        </p:scale>
        <p:origin x="-9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A5276CD8-76FE-4652-A810-CC914DFB27F4}" type="datetimeFigureOut">
              <a:rPr lang="en-US" smtClean="0"/>
              <a:pPr/>
              <a:t>5/25/2011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BD81D53-CEBA-483C-B3B2-B44F70AF495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00ABD-79DD-459D-B02D-EECE5B0D4D6B}"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1380F-ACA6-44AD-8140-71CA0D9C12A7}" type="slidenum">
              <a:rPr lang="en-US" smtClean="0"/>
              <a:pPr/>
              <a:t>‹#›</a:t>
            </a:fld>
            <a:endParaRPr lang="en-US"/>
          </a:p>
        </p:txBody>
      </p:sp>
      <p:pic>
        <p:nvPicPr>
          <p:cNvPr id="7" name="Picture 6" descr="Title Slide.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00ABD-79DD-459D-B02D-EECE5B0D4D6B}"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00ABD-79DD-459D-B02D-EECE5B0D4D6B}"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26" name="Picture 2" descr="\\pblfpr\users\David\_Graphics\Sky-Clouds-Sun\BlueSky-74101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6" name="Rectangle 5"/>
          <p:cNvSpPr/>
          <p:nvPr userDrawn="1"/>
        </p:nvSpPr>
        <p:spPr>
          <a:xfrm>
            <a:off x="0" y="0"/>
            <a:ext cx="9144000" cy="6858000"/>
          </a:xfrm>
          <a:prstGeom prst="rect">
            <a:avLst/>
          </a:prstGeom>
          <a:gradFill>
            <a:gsLst>
              <a:gs pos="0">
                <a:srgbClr val="13264D"/>
              </a:gs>
              <a:gs pos="54000">
                <a:srgbClr val="0097C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ooming-Flower1.jpg"/>
          <p:cNvPicPr>
            <a:picLocks noChangeAspect="1"/>
          </p:cNvPicPr>
          <p:nvPr userDrawn="1"/>
        </p:nvPicPr>
        <p:blipFill>
          <a:blip r:embed="rId3" cstate="print"/>
          <a:stretch>
            <a:fillRect/>
          </a:stretch>
        </p:blipFill>
        <p:spPr>
          <a:xfrm>
            <a:off x="152400" y="0"/>
            <a:ext cx="2641600"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2819400" y="457200"/>
            <a:ext cx="6324600" cy="914400"/>
          </a:xfrm>
        </p:spPr>
        <p:txBody>
          <a:bodyPr>
            <a:normAutofit/>
          </a:bodyPr>
          <a:lstStyle>
            <a:lvl1pPr algn="l">
              <a:defRPr sz="3600" b="1">
                <a:ln>
                  <a:solidFill>
                    <a:srgbClr val="000099"/>
                  </a:solidFill>
                </a:ln>
                <a:solidFill>
                  <a:srgbClr val="FFFF00"/>
                </a:solidFill>
                <a:effectLst>
                  <a:outerShdw blurRad="50800" dist="38100" dir="2700000" algn="ctr" rotWithShape="0">
                    <a:schemeClr val="tx1"/>
                  </a:outerShdw>
                </a:effectLst>
                <a:latin typeface="Berlin Sans FB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534400" cy="5410200"/>
          </a:xfrm>
        </p:spPr>
        <p:txBody>
          <a:bodyPr/>
          <a:lstStyle>
            <a:lvl1pPr>
              <a:defRPr sz="2800" b="1">
                <a:ln w="9525">
                  <a:solidFill>
                    <a:srgbClr val="000099"/>
                  </a:solidFill>
                </a:ln>
                <a:solidFill>
                  <a:schemeClr val="bg1"/>
                </a:solidFill>
                <a:effectLst>
                  <a:outerShdw blurRad="50800" dist="38100" dir="2700000" algn="ctr" rotWithShape="0">
                    <a:schemeClr val="tx1">
                      <a:lumMod val="85000"/>
                      <a:lumOff val="15000"/>
                    </a:schemeClr>
                  </a:outerShdw>
                </a:effectLst>
              </a:defRPr>
            </a:lvl1pPr>
            <a:lvl2pPr>
              <a:defRPr sz="2400" b="1">
                <a:ln>
                  <a:noFill/>
                </a:ln>
                <a:solidFill>
                  <a:srgbClr val="FFFF66"/>
                </a:solidFill>
                <a:effectLst>
                  <a:outerShdw blurRad="25400" dist="50800" dir="2700000" algn="ctr" rotWithShape="0">
                    <a:schemeClr val="tx1"/>
                  </a:outerShdw>
                </a:effectLst>
              </a:defRPr>
            </a:lvl2pPr>
            <a:lvl3pPr>
              <a:defRPr b="1">
                <a:ln w="12700">
                  <a:noFill/>
                </a:ln>
                <a:solidFill>
                  <a:schemeClr val="bg1"/>
                </a:solidFill>
                <a:effectLst>
                  <a:outerShdw blurRad="25400" dist="50800" dir="2700000" algn="ctr" rotWithShape="0">
                    <a:schemeClr val="tx1"/>
                  </a:outerShdw>
                </a:effectLst>
              </a:defRPr>
            </a:lvl3pPr>
            <a:lvl4pPr>
              <a:defRPr b="1">
                <a:ln>
                  <a:noFill/>
                </a:ln>
                <a:solidFill>
                  <a:srgbClr val="FFFF66"/>
                </a:solidFill>
                <a:effectLst>
                  <a:outerShdw blurRad="25400" dist="50800" dir="2700000" algn="ctr" rotWithShape="0">
                    <a:schemeClr val="tx1"/>
                  </a:outerShdw>
                </a:effectLst>
              </a:defRPr>
            </a:lvl4pPr>
            <a:lvl5pPr>
              <a:defRPr b="1">
                <a:effectLst>
                  <a:outerShdw blurRad="50800" dist="38100" dir="2700000" algn="ctr" rotWithShape="0">
                    <a:schemeClr val="tx1">
                      <a:lumMod val="85000"/>
                      <a:lumOff val="15000"/>
                    </a:scheme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12" descr="Text slide.png"/>
          <p:cNvPicPr>
            <a:picLocks noChangeAspect="1"/>
          </p:cNvPicPr>
          <p:nvPr userDrawn="1"/>
        </p:nvPicPr>
        <p:blipFill>
          <a:blip r:embed="rId4" cstate="print"/>
          <a:srcRect b="66667"/>
          <a:stretch>
            <a:fillRect/>
          </a:stretch>
        </p:blipFill>
        <p:spPr>
          <a:xfrm>
            <a:off x="152400" y="0"/>
            <a:ext cx="91440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anim calcmode="lin" valueType="num">
                                      <p:cBhvr>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anim calcmode="lin" valueType="num">
                                      <p:cBhvr>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00ABD-79DD-459D-B02D-EECE5B0D4D6B}"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00ABD-79DD-459D-B02D-EECE5B0D4D6B}"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00ABD-79DD-459D-B02D-EECE5B0D4D6B}" type="datetimeFigureOut">
              <a:rPr lang="en-US" smtClean="0"/>
              <a:pPr/>
              <a:t>5/25/2011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00ABD-79DD-459D-B02D-EECE5B0D4D6B}" type="datetimeFigureOut">
              <a:rPr lang="en-US" smtClean="0"/>
              <a:pPr/>
              <a:t>5/25/2011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00ABD-79DD-459D-B02D-EECE5B0D4D6B}" type="datetimeFigureOut">
              <a:rPr lang="en-US" smtClean="0"/>
              <a:pPr/>
              <a:t>5/25/2011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00ABD-79DD-459D-B02D-EECE5B0D4D6B}"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00ABD-79DD-459D-B02D-EECE5B0D4D6B}"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1380F-ACA6-44AD-8140-71CA0D9C12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00ABD-79DD-459D-B02D-EECE5B0D4D6B}" type="datetimeFigureOut">
              <a:rPr lang="en-US" smtClean="0"/>
              <a:pPr/>
              <a:t>5/25/2011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1380F-ACA6-44AD-8140-71CA0D9C12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6172200"/>
            <a:ext cx="9067800" cy="646331"/>
          </a:xfrm>
          <a:prstGeom prst="rect">
            <a:avLst/>
          </a:prstGeom>
          <a:noFill/>
        </p:spPr>
        <p:txBody>
          <a:bodyPr wrap="square" rtlCol="0">
            <a:spAutoFit/>
          </a:bodyPr>
          <a:lstStyle/>
          <a:p>
            <a:r>
              <a:rPr lang="en-US" sz="3600" dirty="0" smtClean="0">
                <a:ln w="12700">
                  <a:solidFill>
                    <a:srgbClr val="000099"/>
                  </a:solidFill>
                </a:ln>
                <a:solidFill>
                  <a:schemeClr val="bg1"/>
                </a:solidFill>
                <a:effectLst>
                  <a:outerShdw blurRad="50800" dist="50800" dir="2700000" algn="ctr" rotWithShape="0">
                    <a:schemeClr val="tx1"/>
                  </a:outerShdw>
                </a:effectLst>
                <a:latin typeface="Berlin Sans FB Demi" pitchFamily="34" charset="0"/>
              </a:rPr>
              <a:t>Practical Ways to Be an Encourager </a:t>
            </a:r>
            <a:r>
              <a:rPr lang="en-US" sz="2800" dirty="0" smtClean="0">
                <a:ln w="12700">
                  <a:solidFill>
                    <a:srgbClr val="000099"/>
                  </a:solidFill>
                </a:ln>
                <a:solidFill>
                  <a:schemeClr val="bg1"/>
                </a:solidFill>
                <a:effectLst>
                  <a:outerShdw blurRad="50800" dist="50800" dir="2700000" algn="ctr" rotWithShape="0">
                    <a:schemeClr val="tx1"/>
                  </a:outerShdw>
                </a:effectLst>
                <a:latin typeface="Berlin Sans FB Demi" pitchFamily="34" charset="0"/>
              </a:rPr>
              <a:t>(Part 2)</a:t>
            </a:r>
            <a:endParaRPr lang="en-US" sz="3600" dirty="0">
              <a:ln w="12700">
                <a:solidFill>
                  <a:srgbClr val="000099"/>
                </a:solidFill>
              </a:ln>
              <a:solidFill>
                <a:schemeClr val="bg1"/>
              </a:solidFill>
              <a:effectLst>
                <a:outerShdw blurRad="50800" dist="50800" dir="2700000" algn="ctr" rotWithShape="0">
                  <a:schemeClr val="tx1"/>
                </a:outerShdw>
              </a:effectLst>
              <a:latin typeface="Berlin Sans FB Demi" pitchFamily="34" charset="0"/>
            </a:endParaRPr>
          </a:p>
        </p:txBody>
      </p:sp>
      <p:sp>
        <p:nvSpPr>
          <p:cNvPr id="7" name="TextBox 6"/>
          <p:cNvSpPr txBox="1"/>
          <p:nvPr/>
        </p:nvSpPr>
        <p:spPr>
          <a:xfrm>
            <a:off x="76200" y="5811560"/>
            <a:ext cx="4724400" cy="461665"/>
          </a:xfrm>
          <a:prstGeom prst="rect">
            <a:avLst/>
          </a:prstGeom>
          <a:noFill/>
        </p:spPr>
        <p:txBody>
          <a:bodyPr wrap="square" rtlCol="0">
            <a:spAutoFit/>
          </a:bodyPr>
          <a:lstStyle/>
          <a:p>
            <a:r>
              <a:rPr lang="en-US" sz="2400" dirty="0" smtClean="0">
                <a:solidFill>
                  <a:schemeClr val="bg1"/>
                </a:solidFill>
                <a:effectLst>
                  <a:outerShdw blurRad="50800" dist="50800" dir="2700000" algn="ctr" rotWithShape="0">
                    <a:schemeClr val="tx1"/>
                  </a:outerShdw>
                </a:effectLst>
                <a:latin typeface="Berlin Sans FB Demi" pitchFamily="34" charset="0"/>
              </a:rPr>
              <a:t>Lesson 9:</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lnSpcReduction="10000"/>
          </a:bodyPr>
          <a:lstStyle/>
          <a:p>
            <a:pPr marL="457200" indent="-457200">
              <a:buSzPct val="90000"/>
              <a:buNone/>
            </a:pPr>
            <a:r>
              <a:rPr lang="en-US" sz="2700" dirty="0" smtClean="0">
                <a:ln w="9525">
                  <a:solidFill>
                    <a:srgbClr val="0000CC"/>
                  </a:solidFill>
                </a:ln>
                <a:effectLst>
                  <a:outerShdw blurRad="12700" dist="50800" dir="2700000" algn="ctr" rotWithShape="0">
                    <a:schemeClr val="tx1"/>
                  </a:outerShdw>
                </a:effectLst>
              </a:rPr>
              <a:t>Use GOD’S Words in a card to:</a:t>
            </a:r>
          </a:p>
          <a:p>
            <a:pPr marL="400050" lvl="1" indent="0">
              <a:buSzPct val="90000"/>
              <a:buNone/>
            </a:pPr>
            <a:r>
              <a:rPr lang="en-US" sz="2300" dirty="0" smtClean="0">
                <a:ln w="9525">
                  <a:solidFill>
                    <a:schemeClr val="bg2">
                      <a:lumMod val="50000"/>
                    </a:schemeClr>
                  </a:solidFill>
                </a:ln>
                <a:effectLst>
                  <a:outerShdw blurRad="12700" dist="50800" dir="2700000" algn="ctr" rotWithShape="0">
                    <a:schemeClr val="tx1"/>
                  </a:outerShdw>
                </a:effectLst>
              </a:rPr>
              <a:t>“</a:t>
            </a:r>
            <a:r>
              <a:rPr lang="en-US" sz="2300" dirty="0" smtClean="0">
                <a:ln>
                  <a:solidFill>
                    <a:schemeClr val="bg2">
                      <a:lumMod val="50000"/>
                    </a:schemeClr>
                  </a:solidFill>
                </a:ln>
              </a:rPr>
              <a:t>I don’t</a:t>
            </a:r>
            <a:r>
              <a:rPr lang="en-US" sz="2300" dirty="0" smtClean="0"/>
              <a:t> know what to say exactly and I know my own words may be of little encouragement.  Please know that I’m thinking about you and praying for you…”</a:t>
            </a:r>
          </a:p>
          <a:p>
            <a:pPr marL="857250" lvl="1" indent="-457200">
              <a:buSzPct val="90000"/>
              <a:buFont typeface="+mj-lt"/>
              <a:buAutoNum type="arabicPeriod" startAt="24"/>
            </a:pPr>
            <a:r>
              <a:rPr lang="en-US" sz="2300" u="sng" dirty="0" smtClean="0">
                <a:solidFill>
                  <a:schemeClr val="bg1"/>
                </a:solidFill>
              </a:rPr>
              <a:t>Young people &amp; teenagers</a:t>
            </a:r>
            <a:r>
              <a:rPr lang="en-US" sz="2300" dirty="0" smtClean="0">
                <a:solidFill>
                  <a:schemeClr val="bg1"/>
                </a:solidFill>
              </a:rPr>
              <a:t> – “Let no one despise your youth, but be an example to the believers in word, in conduct, in love, in spirit, in faith, in purity” (1 Tim. 4:12).  Or, “Remember now your Creator in the days of your youth, Before the difficult days come, And the years draw near when you say, ‘I have no pleasure in them’” (</a:t>
            </a:r>
            <a:r>
              <a:rPr lang="en-US" sz="2300" dirty="0" err="1" smtClean="0">
                <a:solidFill>
                  <a:schemeClr val="bg1"/>
                </a:solidFill>
              </a:rPr>
              <a:t>Ecc</a:t>
            </a:r>
            <a:r>
              <a:rPr lang="en-US" sz="2300" dirty="0" smtClean="0">
                <a:solidFill>
                  <a:schemeClr val="bg1"/>
                </a:solidFill>
              </a:rPr>
              <a:t>. 12:1).  Or, “Pursue righteousness, faith, love, peace with those who call on the Lord out of a pure heart” (2 Tim. 2:22).  Or, “Test all things; hold fast what is good.  Abstain from every form of evil” (1 Thess. 5:21-22).  Or, “Abstain from fleshly lusts which war against the soul” (1 Pet. 2:11).</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fontScale="92500" lnSpcReduction="20000"/>
          </a:bodyPr>
          <a:lstStyle/>
          <a:p>
            <a:pPr marL="514350" indent="-514350">
              <a:buSzPct val="90000"/>
              <a:buFont typeface="+mj-lt"/>
              <a:buAutoNum type="arabicPeriod" startAt="25"/>
            </a:pPr>
            <a:r>
              <a:rPr lang="en-US" sz="2700" dirty="0" smtClean="0">
                <a:ln w="9525">
                  <a:solidFill>
                    <a:srgbClr val="0000CC"/>
                  </a:solidFill>
                </a:ln>
                <a:effectLst>
                  <a:outerShdw blurRad="12700" dist="50800" dir="2700000" algn="ctr" rotWithShape="0">
                    <a:schemeClr val="tx1"/>
                  </a:outerShdw>
                </a:effectLst>
              </a:rPr>
              <a:t>Send a card to </a:t>
            </a:r>
            <a:r>
              <a:rPr lang="en-US" sz="2700" dirty="0" smtClean="0">
                <a:ln w="9525">
                  <a:noFill/>
                </a:ln>
                <a:effectLst>
                  <a:outerShdw blurRad="12700" dist="50800" dir="2700000" algn="ctr" rotWithShape="0">
                    <a:schemeClr val="tx1"/>
                  </a:outerShdw>
                </a:effectLst>
              </a:rPr>
              <a:t>visitors to our services</a:t>
            </a:r>
          </a:p>
          <a:p>
            <a:pPr marL="514350" indent="-514350">
              <a:buSzPct val="90000"/>
              <a:buFont typeface="+mj-lt"/>
              <a:buAutoNum type="arabicPeriod" startAt="25"/>
            </a:pPr>
            <a:r>
              <a:rPr lang="en-US" sz="2700" dirty="0" smtClean="0">
                <a:ln w="9525">
                  <a:solidFill>
                    <a:srgbClr val="0000CC"/>
                  </a:solidFill>
                </a:ln>
                <a:effectLst>
                  <a:outerShdw blurRad="12700" dist="50800" dir="2700000" algn="ctr" rotWithShape="0">
                    <a:schemeClr val="tx1"/>
                  </a:outerShdw>
                </a:effectLst>
              </a:rPr>
              <a:t>Send a card to </a:t>
            </a:r>
            <a:r>
              <a:rPr lang="en-US" sz="2700" dirty="0" smtClean="0">
                <a:ln w="9525">
                  <a:noFill/>
                </a:ln>
                <a:effectLst>
                  <a:outerShdw blurRad="12700" dist="50800" dir="2700000" algn="ctr" rotWithShape="0">
                    <a:schemeClr val="tx1"/>
                  </a:outerShdw>
                </a:effectLst>
              </a:rPr>
              <a:t>an elder</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an elder’s wife</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a preacher</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a preacher’s wife</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a deacon</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a deacon’s wife</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all Bible class teachers each quarter</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a church secretary</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our missionaries</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our new members</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our shut-ins or physically disabled</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the caregivers of shut-ins, sick, etc.</a:t>
            </a:r>
          </a:p>
          <a:p>
            <a:pPr marL="514350" indent="-514350">
              <a:buSzPct val="90000"/>
              <a:buFont typeface="+mj-lt"/>
              <a:buAutoNum type="arabicPeriod" startAt="25"/>
            </a:pPr>
            <a:r>
              <a:rPr lang="en-US" sz="2700" dirty="0" smtClean="0">
                <a:ln w="9525">
                  <a:noFill/>
                </a:ln>
                <a:effectLst>
                  <a:outerShdw blurRad="12700" dist="50800" dir="2700000" algn="ctr" rotWithShape="0">
                    <a:schemeClr val="tx1"/>
                  </a:outerShdw>
                </a:effectLst>
              </a:rPr>
              <a:t>Send a card to our college students</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anim calcmode="lin" valueType="num">
                                      <p:cBhvr>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anim calcmode="lin" valueType="num">
                                      <p:cBhvr>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anim calcmode="lin" valueType="num">
                                      <p:cBhvr>
                                        <p:cTn id="5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500"/>
                                        <p:tgtEl>
                                          <p:spTgt spid="5">
                                            <p:txEl>
                                              <p:pRg st="8" end="8"/>
                                            </p:txEl>
                                          </p:spTgt>
                                        </p:tgtEl>
                                      </p:cBhvr>
                                    </p:animEffect>
                                    <p:anim calcmode="lin" valueType="num">
                                      <p:cBhvr>
                                        <p:cTn id="5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Effect transition="in" filter="fade">
                                      <p:cBhvr>
                                        <p:cTn id="61" dur="500"/>
                                        <p:tgtEl>
                                          <p:spTgt spid="5">
                                            <p:txEl>
                                              <p:pRg st="9" end="9"/>
                                            </p:txEl>
                                          </p:spTgt>
                                        </p:tgtEl>
                                      </p:cBhvr>
                                    </p:animEffect>
                                    <p:anim calcmode="lin" valueType="num">
                                      <p:cBhvr>
                                        <p:cTn id="6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Effect transition="in" filter="fade">
                                      <p:cBhvr>
                                        <p:cTn id="67" dur="500"/>
                                        <p:tgtEl>
                                          <p:spTgt spid="5">
                                            <p:txEl>
                                              <p:pRg st="10" end="10"/>
                                            </p:txEl>
                                          </p:spTgt>
                                        </p:tgtEl>
                                      </p:cBhvr>
                                    </p:animEffect>
                                    <p:anim calcmode="lin" valueType="num">
                                      <p:cBhvr>
                                        <p:cTn id="6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Effect transition="in" filter="fade">
                                      <p:cBhvr>
                                        <p:cTn id="73" dur="500"/>
                                        <p:tgtEl>
                                          <p:spTgt spid="5">
                                            <p:txEl>
                                              <p:pRg st="11" end="11"/>
                                            </p:txEl>
                                          </p:spTgt>
                                        </p:tgtEl>
                                      </p:cBhvr>
                                    </p:animEffect>
                                    <p:anim calcmode="lin" valueType="num">
                                      <p:cBhvr>
                                        <p:cTn id="74"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5" dur="5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nodeType="after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Effect transition="in" filter="fade">
                                      <p:cBhvr>
                                        <p:cTn id="79" dur="500"/>
                                        <p:tgtEl>
                                          <p:spTgt spid="5">
                                            <p:txEl>
                                              <p:pRg st="12" end="12"/>
                                            </p:txEl>
                                          </p:spTgt>
                                        </p:tgtEl>
                                      </p:cBhvr>
                                    </p:animEffect>
                                    <p:anim calcmode="lin" valueType="num">
                                      <p:cBhvr>
                                        <p:cTn id="80"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1" dur="5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nodeType="after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Effect transition="in" filter="fade">
                                      <p:cBhvr>
                                        <p:cTn id="85" dur="500"/>
                                        <p:tgtEl>
                                          <p:spTgt spid="5">
                                            <p:txEl>
                                              <p:pRg st="13" end="13"/>
                                            </p:txEl>
                                          </p:spTgt>
                                        </p:tgtEl>
                                      </p:cBhvr>
                                    </p:animEffect>
                                    <p:anim calcmode="lin" valueType="num">
                                      <p:cBhvr>
                                        <p:cTn id="86"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87" dur="5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lnSpcReduction="10000"/>
          </a:bodyPr>
          <a:lstStyle/>
          <a:p>
            <a:pPr marL="514350" indent="-514350">
              <a:buSzPct val="90000"/>
              <a:buFont typeface="+mj-lt"/>
              <a:buAutoNum type="arabicPeriod" startAt="39"/>
            </a:pPr>
            <a:r>
              <a:rPr lang="en-US" sz="2400" dirty="0" smtClean="0">
                <a:ln w="9525">
                  <a:solidFill>
                    <a:srgbClr val="0000CC"/>
                  </a:solidFill>
                </a:ln>
                <a:effectLst>
                  <a:outerShdw blurRad="12700" dist="50800" dir="2700000" algn="ctr" rotWithShape="0">
                    <a:schemeClr val="tx1"/>
                  </a:outerShdw>
                </a:effectLst>
              </a:rPr>
              <a:t>Send a note of </a:t>
            </a:r>
            <a:r>
              <a:rPr lang="en-US" sz="2400" dirty="0" smtClean="0">
                <a:ln w="9525">
                  <a:noFill/>
                </a:ln>
                <a:effectLst>
                  <a:outerShdw blurRad="12700" dist="50800" dir="2700000" algn="ctr" rotWithShape="0">
                    <a:schemeClr val="tx1"/>
                  </a:outerShdw>
                </a:effectLst>
              </a:rPr>
              <a:t>appreciation to a fellow Christian, stating at </a:t>
            </a:r>
            <a:r>
              <a:rPr lang="en-US" sz="2400" dirty="0" smtClean="0">
                <a:ln w="9525">
                  <a:solidFill>
                    <a:srgbClr val="0000CC"/>
                  </a:solidFill>
                </a:ln>
                <a:effectLst>
                  <a:outerShdw blurRad="12700" dist="50800" dir="2700000" algn="ctr" rotWithShape="0">
                    <a:schemeClr val="tx1"/>
                  </a:outerShdw>
                </a:effectLst>
              </a:rPr>
              <a:t>least one </a:t>
            </a:r>
            <a:r>
              <a:rPr lang="en-US" sz="2400" dirty="0" smtClean="0">
                <a:ln w="9525">
                  <a:noFill/>
                </a:ln>
                <a:effectLst>
                  <a:outerShdw blurRad="12700" dist="50800" dir="2700000" algn="ctr" rotWithShape="0">
                    <a:schemeClr val="tx1"/>
                  </a:outerShdw>
                </a:effectLst>
              </a:rPr>
              <a:t>thing you appreciate about him/her.</a:t>
            </a:r>
          </a:p>
          <a:p>
            <a:pPr marL="914400" lvl="1" indent="-514350">
              <a:buSzPct val="90000"/>
            </a:pPr>
            <a:r>
              <a:rPr lang="en-US" dirty="0" smtClean="0">
                <a:ln w="9525">
                  <a:noFill/>
                </a:ln>
                <a:effectLst>
                  <a:outerShdw blurRad="12700" dist="50800" dir="2700000" algn="ctr" rotWithShape="0">
                    <a:schemeClr val="tx1"/>
                  </a:outerShdw>
                </a:effectLst>
              </a:rPr>
              <a:t>“You may not know this, but I really appreciate that you…”</a:t>
            </a:r>
          </a:p>
          <a:p>
            <a:pPr marL="914400" lvl="1" indent="-514350">
              <a:buSzPct val="90000"/>
            </a:pPr>
            <a:r>
              <a:rPr lang="en-US" dirty="0" smtClean="0">
                <a:ln w="9525">
                  <a:noFill/>
                </a:ln>
                <a:effectLst>
                  <a:outerShdw blurRad="12700" dist="50800" dir="2700000" algn="ctr" rotWithShape="0">
                    <a:schemeClr val="tx1"/>
                  </a:outerShdw>
                </a:effectLst>
              </a:rPr>
              <a:t>“I really like (liked) your…”</a:t>
            </a:r>
          </a:p>
          <a:p>
            <a:pPr marL="514350" indent="-514350">
              <a:buSzPct val="90000"/>
              <a:buFont typeface="+mj-lt"/>
              <a:buAutoNum type="arabicPeriod" startAt="39"/>
            </a:pPr>
            <a:r>
              <a:rPr lang="en-US" sz="2400" dirty="0" smtClean="0">
                <a:ln w="9525">
                  <a:noFill/>
                </a:ln>
                <a:effectLst>
                  <a:outerShdw blurRad="12700" dist="50800" dir="2700000" algn="ctr" rotWithShape="0">
                    <a:schemeClr val="tx1"/>
                  </a:outerShdw>
                </a:effectLst>
              </a:rPr>
              <a:t>Send a note expressing Biblical resemblance:</a:t>
            </a:r>
          </a:p>
          <a:p>
            <a:pPr marL="914400" lvl="1" indent="-514350">
              <a:buSzPct val="90000"/>
            </a:pPr>
            <a:r>
              <a:rPr lang="en-US" sz="2400" dirty="0" smtClean="0">
                <a:ln w="9525">
                  <a:noFill/>
                </a:ln>
                <a:effectLst>
                  <a:outerShdw blurRad="12700" dist="50800" dir="2700000" algn="ctr" rotWithShape="0">
                    <a:prstClr val="black"/>
                  </a:outerShdw>
                </a:effectLst>
              </a:rPr>
              <a:t>“I read this verse in the Bible the other day and thought of you…”</a:t>
            </a:r>
            <a:endParaRPr lang="en-US" sz="1600" dirty="0" smtClean="0">
              <a:ln w="9525">
                <a:noFill/>
              </a:ln>
              <a:effectLst>
                <a:outerShdw blurRad="12700" dist="50800" dir="2700000" algn="ctr" rotWithShape="0">
                  <a:schemeClr val="tx1"/>
                </a:outerShdw>
              </a:effectLst>
            </a:endParaRPr>
          </a:p>
          <a:p>
            <a:pPr marL="514350" indent="-514350">
              <a:buSzPct val="90000"/>
              <a:buFont typeface="+mj-lt"/>
              <a:buAutoNum type="arabicPeriod" startAt="39"/>
            </a:pPr>
            <a:r>
              <a:rPr lang="en-US" sz="2400" dirty="0" smtClean="0">
                <a:ln w="9525">
                  <a:noFill/>
                </a:ln>
                <a:effectLst>
                  <a:outerShdw blurRad="12700" dist="50800" dir="2700000" algn="ctr" rotWithShape="0">
                    <a:schemeClr val="tx1"/>
                  </a:outerShdw>
                </a:effectLst>
              </a:rPr>
              <a:t>Send a short note to a close brother or sister in Christ:</a:t>
            </a:r>
          </a:p>
          <a:p>
            <a:pPr marL="914400" lvl="1" indent="-514350">
              <a:buSzPct val="90000"/>
            </a:pPr>
            <a:r>
              <a:rPr lang="en-US" dirty="0" smtClean="0">
                <a:ln w="9525">
                  <a:noFill/>
                </a:ln>
                <a:effectLst>
                  <a:outerShdw blurRad="12700" dist="50800" dir="2700000" algn="ctr" rotWithShape="0">
                    <a:schemeClr val="tx1"/>
                  </a:outerShdw>
                </a:effectLst>
              </a:rPr>
              <a:t>“Just wanted to say that I’m thinking about you.”</a:t>
            </a:r>
          </a:p>
          <a:p>
            <a:pPr marL="914400" lvl="1" indent="-514350">
              <a:buSzPct val="90000"/>
            </a:pPr>
            <a:r>
              <a:rPr lang="en-US" dirty="0" smtClean="0">
                <a:ln w="9525">
                  <a:noFill/>
                </a:ln>
                <a:effectLst>
                  <a:outerShdw blurRad="12700" dist="50800" dir="2700000" algn="ctr" rotWithShape="0">
                    <a:schemeClr val="tx1"/>
                  </a:outerShdw>
                </a:effectLst>
              </a:rPr>
              <a:t>“I feel so blessed that you are my friend and my brother.”</a:t>
            </a:r>
          </a:p>
          <a:p>
            <a:pPr marL="914400" lvl="1" indent="-514350">
              <a:buSzPct val="90000"/>
            </a:pPr>
            <a:r>
              <a:rPr lang="en-US" dirty="0" smtClean="0">
                <a:ln w="9525">
                  <a:noFill/>
                </a:ln>
                <a:effectLst>
                  <a:outerShdw blurRad="12700" dist="50800" dir="2700000" algn="ctr" rotWithShape="0">
                    <a:schemeClr val="tx1"/>
                  </a:outerShdw>
                </a:effectLst>
              </a:rPr>
              <a:t>“I’m praying that all will go well when you ____.”</a:t>
            </a:r>
          </a:p>
          <a:p>
            <a:pPr marL="914400" lvl="1" indent="-514350">
              <a:buSzPct val="90000"/>
            </a:pPr>
            <a:r>
              <a:rPr lang="en-US" dirty="0" smtClean="0">
                <a:ln w="9525">
                  <a:noFill/>
                </a:ln>
                <a:effectLst>
                  <a:outerShdw blurRad="12700" dist="50800" dir="2700000" algn="ctr" rotWithShape="0">
                    <a:schemeClr val="tx1"/>
                  </a:outerShdw>
                </a:effectLst>
              </a:rPr>
              <a:t>“Looking forward to being in heaven with you.”</a:t>
            </a:r>
          </a:p>
          <a:p>
            <a:pPr marL="914400" lvl="1" indent="-514350">
              <a:buSzPct val="90000"/>
            </a:pPr>
            <a:r>
              <a:rPr lang="en-US" dirty="0" smtClean="0">
                <a:ln w="9525">
                  <a:noFill/>
                </a:ln>
                <a:effectLst>
                  <a:outerShdw blurRad="12700" dist="50800" dir="2700000" algn="ctr" rotWithShape="0">
                    <a:schemeClr val="tx1"/>
                  </a:outerShdw>
                </a:effectLst>
              </a:rPr>
              <a:t>“You are a great encouragement to me!”</a:t>
            </a:r>
          </a:p>
          <a:p>
            <a:pPr marL="914400" lvl="1" indent="-514350">
              <a:buSzPct val="90000"/>
            </a:pPr>
            <a:endParaRPr lang="en-US" sz="2000" dirty="0" smtClean="0">
              <a:ln w="9525">
                <a:noFill/>
              </a:ln>
              <a:effectLst>
                <a:outerShdw blurRad="12700" dist="50800" dir="2700000" algn="ctr" rotWithShape="0">
                  <a:schemeClr val="tx1"/>
                </a:outerShdw>
              </a:effectLst>
            </a:endParaRP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anim calcmode="lin" valueType="num">
                                      <p:cBhvr>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anim calcmode="lin" valueType="num">
                                      <p:cBhvr>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anim calcmode="lin" valueType="num">
                                      <p:cBhvr>
                                        <p:cTn id="4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anim calcmode="lin" valueType="num">
                                      <p:cBhvr>
                                        <p:cTn id="4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500"/>
                                        <p:tgtEl>
                                          <p:spTgt spid="5">
                                            <p:txEl>
                                              <p:pRg st="7" end="7"/>
                                            </p:txEl>
                                          </p:spTgt>
                                        </p:tgtEl>
                                      </p:cBhvr>
                                    </p:animEffect>
                                    <p:anim calcmode="lin" valueType="num">
                                      <p:cBhvr>
                                        <p:cTn id="5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anim calcmode="lin" valueType="num">
                                      <p:cBhvr>
                                        <p:cTn id="5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nodeType="after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500"/>
                                        <p:tgtEl>
                                          <p:spTgt spid="5">
                                            <p:txEl>
                                              <p:pRg st="9" end="9"/>
                                            </p:txEl>
                                          </p:spTgt>
                                        </p:tgtEl>
                                      </p:cBhvr>
                                    </p:animEffect>
                                    <p:anim calcmode="lin" valueType="num">
                                      <p:cBhvr>
                                        <p:cTn id="6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nodeType="afterEffect">
                                  <p:stCondLst>
                                    <p:cond delay="0"/>
                                  </p:stCondLst>
                                  <p:childTnLst>
                                    <p:set>
                                      <p:cBhvr>
                                        <p:cTn id="68" dur="1" fill="hold">
                                          <p:stCondLst>
                                            <p:cond delay="0"/>
                                          </p:stCondLst>
                                        </p:cTn>
                                        <p:tgtEl>
                                          <p:spTgt spid="5">
                                            <p:txEl>
                                              <p:pRg st="10" end="10"/>
                                            </p:txEl>
                                          </p:spTgt>
                                        </p:tgtEl>
                                        <p:attrNameLst>
                                          <p:attrName>style.visibility</p:attrName>
                                        </p:attrNameLst>
                                      </p:cBhvr>
                                      <p:to>
                                        <p:strVal val="visible"/>
                                      </p:to>
                                    </p:set>
                                    <p:animEffect transition="in" filter="fade">
                                      <p:cBhvr>
                                        <p:cTn id="69" dur="500"/>
                                        <p:tgtEl>
                                          <p:spTgt spid="5">
                                            <p:txEl>
                                              <p:pRg st="10" end="10"/>
                                            </p:txEl>
                                          </p:spTgt>
                                        </p:tgtEl>
                                      </p:cBhvr>
                                    </p:animEffect>
                                    <p:anim calcmode="lin" valueType="num">
                                      <p:cBhvr>
                                        <p:cTn id="7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lnSpcReduction="10000"/>
          </a:bodyPr>
          <a:lstStyle/>
          <a:p>
            <a:pPr marL="457200" indent="-457200">
              <a:buSzPct val="90000"/>
              <a:buFont typeface="+mj-lt"/>
              <a:buAutoNum type="arabicPeriod" startAt="42"/>
            </a:pPr>
            <a:r>
              <a:rPr lang="en-US" sz="2400" dirty="0" smtClean="0">
                <a:ln w="9525">
                  <a:solidFill>
                    <a:srgbClr val="0000CC"/>
                  </a:solidFill>
                </a:ln>
                <a:effectLst>
                  <a:outerShdw blurRad="12700" dist="50800" dir="2700000" algn="ctr" rotWithShape="0">
                    <a:schemeClr val="tx1">
                      <a:lumMod val="85000"/>
                      <a:lumOff val="15000"/>
                    </a:schemeClr>
                  </a:outerShdw>
                </a:effectLst>
              </a:rPr>
              <a:t>Be humble – 1 P</a:t>
            </a:r>
            <a:r>
              <a:rPr lang="en-US" sz="2400" dirty="0" smtClean="0">
                <a:ln w="9525">
                  <a:noFill/>
                </a:ln>
                <a:effectLst>
                  <a:outerShdw blurRad="12700" dist="50800" dir="2700000" algn="ctr" rotWithShape="0">
                    <a:schemeClr val="tx1">
                      <a:lumMod val="85000"/>
                      <a:lumOff val="15000"/>
                    </a:schemeClr>
                  </a:outerShdw>
                </a:effectLst>
              </a:rPr>
              <a:t>et. 5:6; Phil. 2:3-4; Rom. 12:16; Matt. 5:3</a:t>
            </a:r>
          </a:p>
          <a:p>
            <a:pPr marL="457200" indent="-457200">
              <a:buSzPct val="90000"/>
              <a:buFont typeface="+mj-lt"/>
              <a:buAutoNum type="arabicPeriod" startAt="42"/>
            </a:pPr>
            <a:r>
              <a:rPr lang="en-US" sz="2400" dirty="0" smtClean="0">
                <a:ln w="9525">
                  <a:solidFill>
                    <a:srgbClr val="0000CC"/>
                  </a:solidFill>
                </a:ln>
                <a:effectLst>
                  <a:outerShdw blurRad="12700" dist="50800" dir="2700000" algn="ctr" rotWithShape="0">
                    <a:schemeClr val="tx1">
                      <a:lumMod val="85000"/>
                      <a:lumOff val="15000"/>
                    </a:schemeClr>
                  </a:outerShdw>
                </a:effectLst>
              </a:rPr>
              <a:t>Be courteous/</a:t>
            </a:r>
            <a:r>
              <a:rPr lang="en-US" sz="2400" dirty="0" smtClean="0">
                <a:ln w="9525">
                  <a:noFill/>
                </a:ln>
                <a:effectLst>
                  <a:outerShdw blurRad="12700" dist="50800" dir="2700000" algn="ctr" rotWithShape="0">
                    <a:schemeClr val="tx1">
                      <a:lumMod val="85000"/>
                      <a:lumOff val="15000"/>
                    </a:schemeClr>
                  </a:outerShdw>
                </a:effectLst>
              </a:rPr>
              <a:t>polite – 1 Pet. 3:8; Rom. 12:10</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Speak the truth – Eph. 4:25; Col. 3:9</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Forgive one another – Eph. 4:32; Col. 3:13; Matt. 5:7</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Always speak with graciousness, seasoned with salt – Col. 4:6</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Distribute to the needs of the saints – Rom. 12:13</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Be given to hospitality – Rom. 12:13; 1 Pet. 4:9</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Bless those who persecute you – Rom. 12:14</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Genuinely rejoice with those who rejoice – Rom. 12:15</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Genuinely weep with those who weep – Rom. 12:15</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Repay no one evil for evil, control yourself – Rom. 12:17</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Live peaceably with all men – Rom. 12:18; Matt. 5:9</a:t>
            </a:r>
          </a:p>
          <a:p>
            <a:pPr marL="457200" indent="-457200">
              <a:buSzPct val="90000"/>
              <a:buFont typeface="+mj-lt"/>
              <a:buAutoNum type="arabicPeriod" startAt="42"/>
            </a:pPr>
            <a:r>
              <a:rPr lang="en-US" sz="2400" dirty="0" smtClean="0">
                <a:ln w="9525">
                  <a:noFill/>
                </a:ln>
                <a:effectLst>
                  <a:outerShdw blurRad="12700" dist="50800" dir="2700000" algn="ctr" rotWithShape="0">
                    <a:schemeClr val="tx1">
                      <a:lumMod val="85000"/>
                      <a:lumOff val="15000"/>
                    </a:schemeClr>
                  </a:outerShdw>
                </a:effectLst>
              </a:rPr>
              <a:t>Feed and give drink to your enemy (coals of fire) – Rom. 12:20</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anim calcmode="lin" valueType="num">
                                      <p:cBhvr>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500"/>
                                        <p:tgtEl>
                                          <p:spTgt spid="5">
                                            <p:txEl>
                                              <p:pRg st="6" end="6"/>
                                            </p:txEl>
                                          </p:spTgt>
                                        </p:tgtEl>
                                      </p:cBhvr>
                                    </p:animEffect>
                                    <p:anim calcmode="lin" valueType="num">
                                      <p:cBhvr>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500"/>
                                        <p:tgtEl>
                                          <p:spTgt spid="5">
                                            <p:txEl>
                                              <p:pRg st="7" end="7"/>
                                            </p:txEl>
                                          </p:spTgt>
                                        </p:tgtEl>
                                      </p:cBhvr>
                                    </p:animEffect>
                                    <p:anim calcmode="lin" valueType="num">
                                      <p:cBhvr>
                                        <p:cTn id="5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42" presetClass="entr" presetSubtype="0" fill="hold" nodeType="after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anim calcmode="lin" valueType="num">
                                      <p:cBhvr>
                                        <p:cTn id="5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nodeType="after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500"/>
                                        <p:tgtEl>
                                          <p:spTgt spid="5">
                                            <p:txEl>
                                              <p:pRg st="9" end="9"/>
                                            </p:txEl>
                                          </p:spTgt>
                                        </p:tgtEl>
                                      </p:cBhvr>
                                    </p:animEffect>
                                    <p:anim calcmode="lin" valueType="num">
                                      <p:cBhvr>
                                        <p:cTn id="6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Effect transition="in" filter="fade">
                                      <p:cBhvr>
                                        <p:cTn id="70" dur="500"/>
                                        <p:tgtEl>
                                          <p:spTgt spid="5">
                                            <p:txEl>
                                              <p:pRg st="10" end="10"/>
                                            </p:txEl>
                                          </p:spTgt>
                                        </p:tgtEl>
                                      </p:cBhvr>
                                    </p:animEffect>
                                    <p:anim calcmode="lin" valueType="num">
                                      <p:cBhvr>
                                        <p:cTn id="7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2" dur="5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73" fill="hold">
                            <p:stCondLst>
                              <p:cond delay="500"/>
                            </p:stCondLst>
                            <p:childTnLst>
                              <p:par>
                                <p:cTn id="74" presetID="42" presetClass="entr" presetSubtype="0" fill="hold" nodeType="afterEffect">
                                  <p:stCondLst>
                                    <p:cond delay="0"/>
                                  </p:stCondLst>
                                  <p:childTnLst>
                                    <p:set>
                                      <p:cBhvr>
                                        <p:cTn id="75" dur="1" fill="hold">
                                          <p:stCondLst>
                                            <p:cond delay="0"/>
                                          </p:stCondLst>
                                        </p:cTn>
                                        <p:tgtEl>
                                          <p:spTgt spid="5">
                                            <p:txEl>
                                              <p:pRg st="11" end="11"/>
                                            </p:txEl>
                                          </p:spTgt>
                                        </p:tgtEl>
                                        <p:attrNameLst>
                                          <p:attrName>style.visibility</p:attrName>
                                        </p:attrNameLst>
                                      </p:cBhvr>
                                      <p:to>
                                        <p:strVal val="visible"/>
                                      </p:to>
                                    </p:set>
                                    <p:animEffect transition="in" filter="fade">
                                      <p:cBhvr>
                                        <p:cTn id="76" dur="500"/>
                                        <p:tgtEl>
                                          <p:spTgt spid="5">
                                            <p:txEl>
                                              <p:pRg st="11" end="11"/>
                                            </p:txEl>
                                          </p:spTgt>
                                        </p:tgtEl>
                                      </p:cBhvr>
                                    </p:animEffect>
                                    <p:anim calcmode="lin" valueType="num">
                                      <p:cBhvr>
                                        <p:cTn id="7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8" dur="5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42" presetClass="entr" presetSubtype="0" fill="hold" nodeType="afterEffect">
                                  <p:stCondLst>
                                    <p:cond delay="0"/>
                                  </p:stCondLst>
                                  <p:childTnLst>
                                    <p:set>
                                      <p:cBhvr>
                                        <p:cTn id="81" dur="1" fill="hold">
                                          <p:stCondLst>
                                            <p:cond delay="0"/>
                                          </p:stCondLst>
                                        </p:cTn>
                                        <p:tgtEl>
                                          <p:spTgt spid="5">
                                            <p:txEl>
                                              <p:pRg st="12" end="12"/>
                                            </p:txEl>
                                          </p:spTgt>
                                        </p:tgtEl>
                                        <p:attrNameLst>
                                          <p:attrName>style.visibility</p:attrName>
                                        </p:attrNameLst>
                                      </p:cBhvr>
                                      <p:to>
                                        <p:strVal val="visible"/>
                                      </p:to>
                                    </p:set>
                                    <p:animEffect transition="in" filter="fade">
                                      <p:cBhvr>
                                        <p:cTn id="82" dur="500"/>
                                        <p:tgtEl>
                                          <p:spTgt spid="5">
                                            <p:txEl>
                                              <p:pRg st="12" end="12"/>
                                            </p:txEl>
                                          </p:spTgt>
                                        </p:tgtEl>
                                      </p:cBhvr>
                                    </p:animEffect>
                                    <p:anim calcmode="lin" valueType="num">
                                      <p:cBhvr>
                                        <p:cTn id="8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4" dur="5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686800" cy="5410200"/>
          </a:xfrm>
        </p:spPr>
        <p:txBody>
          <a:bodyPr>
            <a:normAutofit lnSpcReduction="10000"/>
          </a:bodyPr>
          <a:lstStyle/>
          <a:p>
            <a:pPr marL="457200" indent="-457200">
              <a:buSzPct val="90000"/>
              <a:buFont typeface="+mj-lt"/>
              <a:buAutoNum type="arabicPeriod" startAt="55"/>
            </a:pPr>
            <a:r>
              <a:rPr lang="en-US" sz="2400" dirty="0" smtClean="0">
                <a:ln w="9525">
                  <a:solidFill>
                    <a:srgbClr val="0000CC"/>
                  </a:solidFill>
                </a:ln>
                <a:effectLst>
                  <a:outerShdw blurRad="12700" dist="50800" dir="2700000" algn="ctr" rotWithShape="0">
                    <a:schemeClr val="tx1">
                      <a:lumMod val="85000"/>
                      <a:lumOff val="15000"/>
                    </a:schemeClr>
                  </a:outerShdw>
                </a:effectLst>
              </a:rPr>
              <a:t>Have an attitude</a:t>
            </a:r>
            <a:r>
              <a:rPr lang="en-US" sz="2400" dirty="0" smtClean="0">
                <a:ln w="9525">
                  <a:noFill/>
                </a:ln>
                <a:effectLst>
                  <a:outerShdw blurRad="12700" dist="50800" dir="2700000" algn="ctr" rotWithShape="0">
                    <a:schemeClr val="tx1">
                      <a:lumMod val="85000"/>
                      <a:lumOff val="15000"/>
                    </a:schemeClr>
                  </a:outerShdw>
                </a:effectLst>
              </a:rPr>
              <a:t> of gratitude &amp; express thanks – Col. 3:15</a:t>
            </a:r>
          </a:p>
          <a:p>
            <a:pPr marL="457200" indent="-457200">
              <a:buSzPct val="90000"/>
              <a:buFont typeface="+mj-lt"/>
              <a:buAutoNum type="arabicPeriod" startAt="55"/>
            </a:pPr>
            <a:r>
              <a:rPr lang="en-US" sz="2400" dirty="0" smtClean="0">
                <a:ln w="9525">
                  <a:solidFill>
                    <a:srgbClr val="0000CC"/>
                  </a:solidFill>
                </a:ln>
                <a:effectLst>
                  <a:outerShdw blurRad="12700" dist="50800" dir="2700000" algn="ctr" rotWithShape="0">
                    <a:schemeClr val="tx1">
                      <a:lumMod val="85000"/>
                      <a:lumOff val="15000"/>
                    </a:schemeClr>
                  </a:outerShdw>
                </a:effectLst>
              </a:rPr>
              <a:t>Compliment</a:t>
            </a:r>
            <a:r>
              <a:rPr lang="en-US" sz="2400" dirty="0" smtClean="0">
                <a:ln w="9525">
                  <a:noFill/>
                </a:ln>
                <a:effectLst>
                  <a:outerShdw blurRad="12700" dist="50800" dir="2700000" algn="ctr" rotWithShape="0">
                    <a:schemeClr val="tx1">
                      <a:lumMod val="85000"/>
                      <a:lumOff val="15000"/>
                    </a:schemeClr>
                  </a:outerShdw>
                </a:effectLst>
              </a:rPr>
              <a:t> one another – Phil. 4:1; 1 Thess. 1:3</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Welcome and accept everyone – Rom. 15:7</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Admonish and warn when necessary – Rom. 15:14; Heb. 3:13</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Care for one another as your own body – 1 Cor. 12:25</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Serve one another – Gal. 5:13</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Bear one another’s burdens – Gal. 6:2</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Bear with &amp; show tolerance for each other – Eph. 4:2; Col. 3:13</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Motivate each other to love and good works – Heb. 10:24</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Earnestly worship with one another – Heb. 10:24-25</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Sing to one another – Col. 3:16</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Greet one another, shake hands – Phil. 4:21</a:t>
            </a:r>
          </a:p>
          <a:p>
            <a:pPr marL="457200" indent="-457200">
              <a:buSzPct val="90000"/>
              <a:buFont typeface="+mj-lt"/>
              <a:buAutoNum type="arabicPeriod" startAt="55"/>
            </a:pPr>
            <a:r>
              <a:rPr lang="en-US" sz="2400" dirty="0" smtClean="0">
                <a:ln w="9525">
                  <a:noFill/>
                </a:ln>
                <a:effectLst>
                  <a:outerShdw blurRad="12700" dist="50800" dir="2700000" algn="ctr" rotWithShape="0">
                    <a:schemeClr val="tx1">
                      <a:lumMod val="85000"/>
                      <a:lumOff val="15000"/>
                    </a:schemeClr>
                  </a:outerShdw>
                </a:effectLst>
              </a:rPr>
              <a:t>Provide a place of sanctuary, peace, rest – Mark 6:31; Phile. 22</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anim calcmode="lin" valueType="num">
                                      <p:cBhvr>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anim calcmode="lin" valueType="num">
                                      <p:cBhvr>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500"/>
                                        <p:tgtEl>
                                          <p:spTgt spid="5">
                                            <p:txEl>
                                              <p:pRg st="6" end="6"/>
                                            </p:txEl>
                                          </p:spTgt>
                                        </p:tgtEl>
                                      </p:cBhvr>
                                    </p:animEffect>
                                    <p:anim calcmode="lin" valueType="num">
                                      <p:cBhvr>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500"/>
                                        <p:tgtEl>
                                          <p:spTgt spid="5">
                                            <p:txEl>
                                              <p:pRg st="7" end="7"/>
                                            </p:txEl>
                                          </p:spTgt>
                                        </p:tgtEl>
                                      </p:cBhvr>
                                    </p:animEffect>
                                    <p:anim calcmode="lin" valueType="num">
                                      <p:cBhvr>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anim calcmode="lin" valueType="num">
                                      <p:cBhvr>
                                        <p:cTn id="5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500"/>
                                        <p:tgtEl>
                                          <p:spTgt spid="5">
                                            <p:txEl>
                                              <p:pRg st="9" end="9"/>
                                            </p:txEl>
                                          </p:spTgt>
                                        </p:tgtEl>
                                      </p:cBhvr>
                                    </p:animEffect>
                                    <p:anim calcmode="lin" valueType="num">
                                      <p:cBhvr>
                                        <p:cTn id="6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42" presetClass="entr" presetSubtype="0" fill="hold" nodeType="afterEffect">
                                  <p:stCondLst>
                                    <p:cond delay="0"/>
                                  </p:stCondLst>
                                  <p:childTnLst>
                                    <p:set>
                                      <p:cBhvr>
                                        <p:cTn id="68" dur="1" fill="hold">
                                          <p:stCondLst>
                                            <p:cond delay="0"/>
                                          </p:stCondLst>
                                        </p:cTn>
                                        <p:tgtEl>
                                          <p:spTgt spid="5">
                                            <p:txEl>
                                              <p:pRg st="10" end="10"/>
                                            </p:txEl>
                                          </p:spTgt>
                                        </p:tgtEl>
                                        <p:attrNameLst>
                                          <p:attrName>style.visibility</p:attrName>
                                        </p:attrNameLst>
                                      </p:cBhvr>
                                      <p:to>
                                        <p:strVal val="visible"/>
                                      </p:to>
                                    </p:set>
                                    <p:animEffect transition="in" filter="fade">
                                      <p:cBhvr>
                                        <p:cTn id="69" dur="500"/>
                                        <p:tgtEl>
                                          <p:spTgt spid="5">
                                            <p:txEl>
                                              <p:pRg st="10" end="10"/>
                                            </p:txEl>
                                          </p:spTgt>
                                        </p:tgtEl>
                                      </p:cBhvr>
                                    </p:animEffect>
                                    <p:anim calcmode="lin" valueType="num">
                                      <p:cBhvr>
                                        <p:cTn id="7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72" fill="hold">
                            <p:stCondLst>
                              <p:cond delay="1500"/>
                            </p:stCondLst>
                            <p:childTnLst>
                              <p:par>
                                <p:cTn id="73" presetID="42" presetClass="entr" presetSubtype="0" fill="hold" nodeType="afterEffect">
                                  <p:stCondLst>
                                    <p:cond delay="0"/>
                                  </p:stCondLst>
                                  <p:childTnLst>
                                    <p:set>
                                      <p:cBhvr>
                                        <p:cTn id="74" dur="1" fill="hold">
                                          <p:stCondLst>
                                            <p:cond delay="0"/>
                                          </p:stCondLst>
                                        </p:cTn>
                                        <p:tgtEl>
                                          <p:spTgt spid="5">
                                            <p:txEl>
                                              <p:pRg st="11" end="11"/>
                                            </p:txEl>
                                          </p:spTgt>
                                        </p:tgtEl>
                                        <p:attrNameLst>
                                          <p:attrName>style.visibility</p:attrName>
                                        </p:attrNameLst>
                                      </p:cBhvr>
                                      <p:to>
                                        <p:strVal val="visible"/>
                                      </p:to>
                                    </p:set>
                                    <p:animEffect transition="in" filter="fade">
                                      <p:cBhvr>
                                        <p:cTn id="75" dur="500"/>
                                        <p:tgtEl>
                                          <p:spTgt spid="5">
                                            <p:txEl>
                                              <p:pRg st="11" end="11"/>
                                            </p:txEl>
                                          </p:spTgt>
                                        </p:tgtEl>
                                      </p:cBhvr>
                                    </p:animEffect>
                                    <p:anim calcmode="lin" valueType="num">
                                      <p:cBhvr>
                                        <p:cTn id="7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7" dur="5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000"/>
                            </p:stCondLst>
                            <p:childTnLst>
                              <p:par>
                                <p:cTn id="79" presetID="42" presetClass="entr" presetSubtype="0" fill="hold" nodeType="afterEffect">
                                  <p:stCondLst>
                                    <p:cond delay="0"/>
                                  </p:stCondLst>
                                  <p:childTnLst>
                                    <p:set>
                                      <p:cBhvr>
                                        <p:cTn id="80" dur="1" fill="hold">
                                          <p:stCondLst>
                                            <p:cond delay="0"/>
                                          </p:stCondLst>
                                        </p:cTn>
                                        <p:tgtEl>
                                          <p:spTgt spid="5">
                                            <p:txEl>
                                              <p:pRg st="12" end="12"/>
                                            </p:txEl>
                                          </p:spTgt>
                                        </p:tgtEl>
                                        <p:attrNameLst>
                                          <p:attrName>style.visibility</p:attrName>
                                        </p:attrNameLst>
                                      </p:cBhvr>
                                      <p:to>
                                        <p:strVal val="visible"/>
                                      </p:to>
                                    </p:set>
                                    <p:animEffect transition="in" filter="fade">
                                      <p:cBhvr>
                                        <p:cTn id="81" dur="500"/>
                                        <p:tgtEl>
                                          <p:spTgt spid="5">
                                            <p:txEl>
                                              <p:pRg st="12" end="12"/>
                                            </p:txEl>
                                          </p:spTgt>
                                        </p:tgtEl>
                                      </p:cBhvr>
                                    </p:animEffect>
                                    <p:anim calcmode="lin" valueType="num">
                                      <p:cBhvr>
                                        <p:cTn id="8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3" dur="5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686800" cy="5410200"/>
          </a:xfrm>
        </p:spPr>
        <p:txBody>
          <a:bodyPr>
            <a:normAutofit lnSpcReduction="10000"/>
          </a:bodyPr>
          <a:lstStyle/>
          <a:p>
            <a:pPr marL="457200" indent="-457200">
              <a:buSzPct val="90000"/>
              <a:buFont typeface="+mj-lt"/>
              <a:buAutoNum type="arabicPeriod" startAt="68"/>
            </a:pPr>
            <a:r>
              <a:rPr lang="en-US" sz="2400" dirty="0" smtClean="0">
                <a:ln w="9525">
                  <a:solidFill>
                    <a:srgbClr val="0000CC"/>
                  </a:solidFill>
                </a:ln>
                <a:effectLst>
                  <a:outerShdw blurRad="12700" dist="50800" dir="2700000" algn="ctr" rotWithShape="0">
                    <a:schemeClr val="tx1">
                      <a:lumMod val="85000"/>
                      <a:lumOff val="15000"/>
                    </a:schemeClr>
                  </a:outerShdw>
                </a:effectLst>
              </a:rPr>
              <a:t>Live with the ch</a:t>
            </a:r>
            <a:r>
              <a:rPr lang="en-US" sz="2400" dirty="0" smtClean="0">
                <a:ln w="9525">
                  <a:noFill/>
                </a:ln>
                <a:effectLst>
                  <a:outerShdw blurRad="12700" dist="50800" dir="2700000" algn="ctr" rotWithShape="0">
                    <a:schemeClr val="tx1">
                      <a:lumMod val="85000"/>
                      <a:lumOff val="15000"/>
                    </a:schemeClr>
                  </a:outerShdw>
                </a:effectLst>
              </a:rPr>
              <a:t>urch first in your life – Matt. 6:33</a:t>
            </a:r>
          </a:p>
          <a:p>
            <a:pPr marL="457200" indent="-457200">
              <a:buSzPct val="90000"/>
              <a:buFont typeface="+mj-lt"/>
              <a:buAutoNum type="arabicPeriod" startAt="68"/>
            </a:pPr>
            <a:r>
              <a:rPr lang="en-US" sz="2400" dirty="0" smtClean="0">
                <a:ln w="9525">
                  <a:solidFill>
                    <a:srgbClr val="0000CC"/>
                  </a:solidFill>
                </a:ln>
                <a:effectLst>
                  <a:outerShdw blurRad="12700" dist="50800" dir="2700000" algn="ctr" rotWithShape="0">
                    <a:schemeClr val="tx1">
                      <a:lumMod val="85000"/>
                      <a:lumOff val="15000"/>
                    </a:schemeClr>
                  </a:outerShdw>
                </a:effectLst>
              </a:rPr>
              <a:t>Visit the </a:t>
            </a:r>
            <a:r>
              <a:rPr lang="en-US" sz="2400" dirty="0" smtClean="0">
                <a:ln w="9525">
                  <a:noFill/>
                </a:ln>
                <a:effectLst>
                  <a:outerShdw blurRad="12700" dist="50800" dir="2700000" algn="ctr" rotWithShape="0">
                    <a:schemeClr val="tx1">
                      <a:lumMod val="85000"/>
                      <a:lumOff val="15000"/>
                    </a:schemeClr>
                  </a:outerShdw>
                </a:effectLst>
              </a:rPr>
              <a:t>widows – James 1:27</a:t>
            </a:r>
          </a:p>
          <a:p>
            <a:pPr marL="857250" lvl="1" indent="-457200">
              <a:buSzPct val="90000"/>
              <a:buFont typeface="+mj-lt"/>
              <a:buAutoNum type="arabicPeriod" startAt="70"/>
            </a:pPr>
            <a:r>
              <a:rPr lang="en-US" sz="2000" dirty="0" smtClean="0">
                <a:ln w="9525">
                  <a:noFill/>
                </a:ln>
                <a:effectLst>
                  <a:outerShdw blurRad="12700" dist="50800" dir="2700000" algn="ctr" rotWithShape="0">
                    <a:schemeClr val="tx1">
                      <a:lumMod val="85000"/>
                      <a:lumOff val="15000"/>
                    </a:schemeClr>
                  </a:outerShdw>
                </a:effectLst>
              </a:rPr>
              <a:t>Call: “I am coming your house Saturday. Make a list of things I can do.”</a:t>
            </a:r>
          </a:p>
          <a:p>
            <a:pPr marL="457200" indent="-457200">
              <a:buSzPct val="90000"/>
              <a:buFont typeface="+mj-lt"/>
              <a:buAutoNum type="arabicPeriod" startAt="71"/>
            </a:pPr>
            <a:r>
              <a:rPr lang="en-US" sz="2400" dirty="0" smtClean="0">
                <a:ln w="9525">
                  <a:noFill/>
                </a:ln>
                <a:effectLst>
                  <a:outerShdw blurRad="12700" dist="50800" dir="2700000" algn="ctr" rotWithShape="0">
                    <a:schemeClr val="tx1">
                      <a:lumMod val="85000"/>
                      <a:lumOff val="15000"/>
                    </a:schemeClr>
                  </a:outerShdw>
                </a:effectLst>
              </a:rPr>
              <a:t>Go out of your way to not show partiality/favoritism –Jas. 2:1-9</a:t>
            </a:r>
          </a:p>
          <a:p>
            <a:pPr marL="457200" indent="-457200">
              <a:buSzPct val="90000"/>
              <a:buFont typeface="+mj-lt"/>
              <a:buAutoNum type="arabicPeriod" startAt="71"/>
            </a:pPr>
            <a:r>
              <a:rPr lang="en-US" sz="2400" dirty="0" smtClean="0">
                <a:ln w="9525">
                  <a:noFill/>
                </a:ln>
                <a:effectLst>
                  <a:outerShdw blurRad="12700" dist="50800" dir="2700000" algn="ctr" rotWithShape="0">
                    <a:schemeClr val="tx1">
                      <a:lumMod val="85000"/>
                      <a:lumOff val="15000"/>
                    </a:schemeClr>
                  </a:outerShdw>
                </a:effectLst>
              </a:rPr>
              <a:t>Arrive to services early to greet folks as they arrive – 3 John 14</a:t>
            </a:r>
          </a:p>
          <a:p>
            <a:pPr marL="457200" indent="-457200">
              <a:buSzPct val="90000"/>
              <a:buFont typeface="+mj-lt"/>
              <a:buAutoNum type="arabicPeriod" startAt="71"/>
            </a:pPr>
            <a:r>
              <a:rPr lang="en-US" sz="2400" dirty="0" smtClean="0">
                <a:ln w="9525">
                  <a:noFill/>
                </a:ln>
                <a:effectLst>
                  <a:outerShdw blurRad="12700" dist="50800" dir="2700000" algn="ctr" rotWithShape="0">
                    <a:schemeClr val="tx1">
                      <a:lumMod val="85000"/>
                      <a:lumOff val="15000"/>
                    </a:schemeClr>
                  </a:outerShdw>
                </a:effectLst>
              </a:rPr>
              <a:t>Perform random (&amp; unexpected) acts of kindness – Eph. 4:32</a:t>
            </a:r>
          </a:p>
          <a:p>
            <a:pPr marL="457200" indent="-457200">
              <a:buSzPct val="90000"/>
              <a:buFont typeface="+mj-lt"/>
              <a:buAutoNum type="arabicPeriod" startAt="71"/>
            </a:pPr>
            <a:r>
              <a:rPr lang="en-US" sz="2400" dirty="0" smtClean="0">
                <a:ln w="9525">
                  <a:noFill/>
                </a:ln>
                <a:effectLst>
                  <a:outerShdw blurRad="12700" dist="50800" dir="2700000" algn="ctr" rotWithShape="0">
                    <a:schemeClr val="tx1">
                      <a:lumMod val="85000"/>
                      <a:lumOff val="15000"/>
                    </a:schemeClr>
                  </a:outerShdw>
                </a:effectLst>
              </a:rPr>
              <a:t>Make something “your thing” to do &amp; do it – </a:t>
            </a:r>
            <a:r>
              <a:rPr lang="en-US" sz="2400" dirty="0" err="1" smtClean="0">
                <a:ln w="9525">
                  <a:noFill/>
                </a:ln>
                <a:effectLst>
                  <a:outerShdw blurRad="12700" dist="50800" dir="2700000" algn="ctr" rotWithShape="0">
                    <a:schemeClr val="tx1">
                      <a:lumMod val="85000"/>
                      <a:lumOff val="15000"/>
                    </a:schemeClr>
                  </a:outerShdw>
                </a:effectLst>
              </a:rPr>
              <a:t>Ecc</a:t>
            </a:r>
            <a:r>
              <a:rPr lang="en-US" sz="2400" dirty="0" smtClean="0">
                <a:ln w="9525">
                  <a:noFill/>
                </a:ln>
                <a:effectLst>
                  <a:outerShdw blurRad="12700" dist="50800" dir="2700000" algn="ctr" rotWithShape="0">
                    <a:schemeClr val="tx1">
                      <a:lumMod val="85000"/>
                      <a:lumOff val="15000"/>
                    </a:schemeClr>
                  </a:outerShdw>
                </a:effectLst>
              </a:rPr>
              <a:t>. 9:10</a:t>
            </a:r>
          </a:p>
          <a:p>
            <a:pPr marL="857250" lvl="1" indent="-457200">
              <a:buSzPct val="90000"/>
            </a:pPr>
            <a:r>
              <a:rPr lang="en-US" sz="2000" dirty="0" smtClean="0">
                <a:ln w="9525">
                  <a:noFill/>
                </a:ln>
                <a:effectLst>
                  <a:outerShdw blurRad="12700" dist="50800" dir="2700000" algn="ctr" rotWithShape="0">
                    <a:schemeClr val="tx1">
                      <a:lumMod val="85000"/>
                      <a:lumOff val="15000"/>
                    </a:schemeClr>
                  </a:outerShdw>
                </a:effectLst>
              </a:rPr>
              <a:t>Example: Homemade chicken pot pie to sick, recovering, bereaved, etc.</a:t>
            </a:r>
          </a:p>
          <a:p>
            <a:pPr marL="457200" indent="-457200">
              <a:buSzPct val="90000"/>
              <a:buFont typeface="+mj-lt"/>
              <a:buAutoNum type="arabicPeriod" startAt="71"/>
            </a:pPr>
            <a:r>
              <a:rPr lang="en-US" sz="2400" dirty="0" smtClean="0">
                <a:ln w="9525">
                  <a:noFill/>
                </a:ln>
                <a:effectLst>
                  <a:outerShdw blurRad="12700" dist="50800" dir="2700000" algn="ctr" rotWithShape="0">
                    <a:schemeClr val="tx1">
                      <a:lumMod val="85000"/>
                      <a:lumOff val="15000"/>
                    </a:schemeClr>
                  </a:outerShdw>
                </a:effectLst>
              </a:rPr>
              <a:t>Willingly sacrifice your time without grumping – Phil. 2:14</a:t>
            </a:r>
          </a:p>
          <a:p>
            <a:pPr marL="857250" lvl="1" indent="-457200">
              <a:buSzPct val="90000"/>
            </a:pPr>
            <a:r>
              <a:rPr lang="en-US" sz="2000" dirty="0" smtClean="0">
                <a:ln w="9525">
                  <a:noFill/>
                </a:ln>
                <a:effectLst>
                  <a:outerShdw blurRad="12700" dist="50800" dir="2700000" algn="ctr" rotWithShape="0">
                    <a:schemeClr val="tx1">
                      <a:lumMod val="85000"/>
                      <a:lumOff val="15000"/>
                    </a:schemeClr>
                  </a:outerShdw>
                </a:effectLst>
              </a:rPr>
              <a:t>Decide you’re going to encourage or you’re not, but don’t complain!</a:t>
            </a:r>
          </a:p>
          <a:p>
            <a:pPr marL="457200" indent="-457200">
              <a:buSzPct val="90000"/>
              <a:buFont typeface="+mj-lt"/>
              <a:buAutoNum type="arabicPeriod" startAt="71"/>
            </a:pPr>
            <a:r>
              <a:rPr lang="en-US" sz="2400" dirty="0" smtClean="0">
                <a:ln w="9525">
                  <a:noFill/>
                </a:ln>
                <a:effectLst>
                  <a:outerShdw blurRad="12700" dist="50800" dir="2700000" algn="ctr" rotWithShape="0">
                    <a:schemeClr val="tx1">
                      <a:lumMod val="85000"/>
                      <a:lumOff val="15000"/>
                    </a:schemeClr>
                  </a:outerShdw>
                </a:effectLst>
              </a:rPr>
              <a:t>Be positive and accentuate the positive – Phil. 4:4-8</a:t>
            </a:r>
          </a:p>
          <a:p>
            <a:pPr marL="457200" indent="-457200">
              <a:buSzPct val="90000"/>
              <a:buFont typeface="+mj-lt"/>
              <a:buAutoNum type="arabicPeriod" startAt="71"/>
            </a:pPr>
            <a:r>
              <a:rPr lang="en-US" sz="2400" dirty="0" smtClean="0">
                <a:ln w="9525">
                  <a:noFill/>
                </a:ln>
                <a:effectLst>
                  <a:outerShdw blurRad="12700" dist="50800" dir="2700000" algn="ctr" rotWithShape="0">
                    <a:schemeClr val="tx1">
                      <a:lumMod val="85000"/>
                      <a:lumOff val="15000"/>
                    </a:schemeClr>
                  </a:outerShdw>
                </a:effectLst>
              </a:rPr>
              <a:t>Take someone to lunch – 1 Cor. 5:11; Acts 16:34; Matt. 14:19</a:t>
            </a:r>
          </a:p>
          <a:p>
            <a:pPr marL="457200" indent="-457200">
              <a:buSzPct val="90000"/>
              <a:buFont typeface="+mj-lt"/>
              <a:buAutoNum type="arabicPeriod" startAt="71"/>
            </a:pPr>
            <a:r>
              <a:rPr lang="en-US" sz="2400" dirty="0" smtClean="0">
                <a:ln w="9525">
                  <a:noFill/>
                </a:ln>
                <a:effectLst>
                  <a:outerShdw blurRad="12700" dist="50800" dir="2700000" algn="ctr" rotWithShape="0">
                    <a:schemeClr val="tx1">
                      <a:lumMod val="85000"/>
                      <a:lumOff val="15000"/>
                    </a:schemeClr>
                  </a:outerShdw>
                </a:effectLst>
              </a:rPr>
              <a:t>Offer to babysit for young couples or single moms – Mt. 19:14</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anim calcmode="lin" valueType="num">
                                      <p:cBhvr>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500"/>
                                        <p:tgtEl>
                                          <p:spTgt spid="5">
                                            <p:txEl>
                                              <p:pRg st="6" end="6"/>
                                            </p:txEl>
                                          </p:spTgt>
                                        </p:tgtEl>
                                      </p:cBhvr>
                                    </p:animEffect>
                                    <p:anim calcmode="lin" valueType="num">
                                      <p:cBhvr>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500"/>
                                        <p:tgtEl>
                                          <p:spTgt spid="5">
                                            <p:txEl>
                                              <p:pRg st="7" end="7"/>
                                            </p:txEl>
                                          </p:spTgt>
                                        </p:tgtEl>
                                      </p:cBhvr>
                                    </p:animEffect>
                                    <p:anim calcmode="lin" valueType="num">
                                      <p:cBhvr>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anim calcmode="lin" valueType="num">
                                      <p:cBhvr>
                                        <p:cTn id="5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500"/>
                                        <p:tgtEl>
                                          <p:spTgt spid="5">
                                            <p:txEl>
                                              <p:pRg st="9" end="9"/>
                                            </p:txEl>
                                          </p:spTgt>
                                        </p:tgtEl>
                                      </p:cBhvr>
                                    </p:animEffect>
                                    <p:anim calcmode="lin" valueType="num">
                                      <p:cBhvr>
                                        <p:cTn id="6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42" presetClass="entr" presetSubtype="0" fill="hold" nodeType="afterEffect">
                                  <p:stCondLst>
                                    <p:cond delay="0"/>
                                  </p:stCondLst>
                                  <p:childTnLst>
                                    <p:set>
                                      <p:cBhvr>
                                        <p:cTn id="68" dur="1" fill="hold">
                                          <p:stCondLst>
                                            <p:cond delay="0"/>
                                          </p:stCondLst>
                                        </p:cTn>
                                        <p:tgtEl>
                                          <p:spTgt spid="5">
                                            <p:txEl>
                                              <p:pRg st="10" end="10"/>
                                            </p:txEl>
                                          </p:spTgt>
                                        </p:tgtEl>
                                        <p:attrNameLst>
                                          <p:attrName>style.visibility</p:attrName>
                                        </p:attrNameLst>
                                      </p:cBhvr>
                                      <p:to>
                                        <p:strVal val="visible"/>
                                      </p:to>
                                    </p:set>
                                    <p:animEffect transition="in" filter="fade">
                                      <p:cBhvr>
                                        <p:cTn id="69" dur="500"/>
                                        <p:tgtEl>
                                          <p:spTgt spid="5">
                                            <p:txEl>
                                              <p:pRg st="10" end="10"/>
                                            </p:txEl>
                                          </p:spTgt>
                                        </p:tgtEl>
                                      </p:cBhvr>
                                    </p:animEffect>
                                    <p:anim calcmode="lin" valueType="num">
                                      <p:cBhvr>
                                        <p:cTn id="7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72" fill="hold">
                            <p:stCondLst>
                              <p:cond delay="1500"/>
                            </p:stCondLst>
                            <p:childTnLst>
                              <p:par>
                                <p:cTn id="73" presetID="42" presetClass="entr" presetSubtype="0" fill="hold" nodeType="afterEffect">
                                  <p:stCondLst>
                                    <p:cond delay="0"/>
                                  </p:stCondLst>
                                  <p:childTnLst>
                                    <p:set>
                                      <p:cBhvr>
                                        <p:cTn id="74" dur="1" fill="hold">
                                          <p:stCondLst>
                                            <p:cond delay="0"/>
                                          </p:stCondLst>
                                        </p:cTn>
                                        <p:tgtEl>
                                          <p:spTgt spid="5">
                                            <p:txEl>
                                              <p:pRg st="11" end="11"/>
                                            </p:txEl>
                                          </p:spTgt>
                                        </p:tgtEl>
                                        <p:attrNameLst>
                                          <p:attrName>style.visibility</p:attrName>
                                        </p:attrNameLst>
                                      </p:cBhvr>
                                      <p:to>
                                        <p:strVal val="visible"/>
                                      </p:to>
                                    </p:set>
                                    <p:animEffect transition="in" filter="fade">
                                      <p:cBhvr>
                                        <p:cTn id="75" dur="500"/>
                                        <p:tgtEl>
                                          <p:spTgt spid="5">
                                            <p:txEl>
                                              <p:pRg st="11" end="11"/>
                                            </p:txEl>
                                          </p:spTgt>
                                        </p:tgtEl>
                                      </p:cBhvr>
                                    </p:animEffect>
                                    <p:anim calcmode="lin" valueType="num">
                                      <p:cBhvr>
                                        <p:cTn id="7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7" dur="5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000"/>
                            </p:stCondLst>
                            <p:childTnLst>
                              <p:par>
                                <p:cTn id="79" presetID="42" presetClass="entr" presetSubtype="0" fill="hold" nodeType="afterEffect">
                                  <p:stCondLst>
                                    <p:cond delay="0"/>
                                  </p:stCondLst>
                                  <p:childTnLst>
                                    <p:set>
                                      <p:cBhvr>
                                        <p:cTn id="80" dur="1" fill="hold">
                                          <p:stCondLst>
                                            <p:cond delay="0"/>
                                          </p:stCondLst>
                                        </p:cTn>
                                        <p:tgtEl>
                                          <p:spTgt spid="5">
                                            <p:txEl>
                                              <p:pRg st="12" end="12"/>
                                            </p:txEl>
                                          </p:spTgt>
                                        </p:tgtEl>
                                        <p:attrNameLst>
                                          <p:attrName>style.visibility</p:attrName>
                                        </p:attrNameLst>
                                      </p:cBhvr>
                                      <p:to>
                                        <p:strVal val="visible"/>
                                      </p:to>
                                    </p:set>
                                    <p:animEffect transition="in" filter="fade">
                                      <p:cBhvr>
                                        <p:cTn id="81" dur="500"/>
                                        <p:tgtEl>
                                          <p:spTgt spid="5">
                                            <p:txEl>
                                              <p:pRg st="12" end="12"/>
                                            </p:txEl>
                                          </p:spTgt>
                                        </p:tgtEl>
                                      </p:cBhvr>
                                    </p:animEffect>
                                    <p:anim calcmode="lin" valueType="num">
                                      <p:cBhvr>
                                        <p:cTn id="8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3" dur="5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686800" cy="5410200"/>
          </a:xfrm>
        </p:spPr>
        <p:txBody>
          <a:bodyPr>
            <a:normAutofit lnSpcReduction="10000"/>
          </a:bodyPr>
          <a:lstStyle/>
          <a:p>
            <a:pPr marL="457200" indent="-457200">
              <a:buSzPct val="90000"/>
              <a:buFont typeface="+mj-lt"/>
              <a:buAutoNum type="arabicPeriod" startAt="79"/>
            </a:pPr>
            <a:r>
              <a:rPr lang="en-US" sz="2400" dirty="0" smtClean="0">
                <a:ln w="9525">
                  <a:solidFill>
                    <a:srgbClr val="0000CC"/>
                  </a:solidFill>
                </a:ln>
                <a:effectLst>
                  <a:outerShdw blurRad="12700" dist="50800" dir="2700000" algn="ctr" rotWithShape="0">
                    <a:schemeClr val="tx1">
                      <a:lumMod val="85000"/>
                      <a:lumOff val="15000"/>
                    </a:schemeClr>
                  </a:outerShdw>
                </a:effectLst>
              </a:rPr>
              <a:t>Be sensitive to p</a:t>
            </a:r>
            <a:r>
              <a:rPr lang="en-US" sz="2400" dirty="0" smtClean="0">
                <a:ln w="9525">
                  <a:noFill/>
                </a:ln>
                <a:effectLst>
                  <a:outerShdw blurRad="12700" dist="50800" dir="2700000" algn="ctr" rotWithShape="0">
                    <a:schemeClr val="tx1">
                      <a:lumMod val="85000"/>
                      <a:lumOff val="15000"/>
                    </a:schemeClr>
                  </a:outerShdw>
                </a:effectLst>
              </a:rPr>
              <a:t>eople’s problems/concerns – 1 Tim. 5:23</a:t>
            </a:r>
          </a:p>
          <a:p>
            <a:pPr marL="457200" indent="-457200">
              <a:buSzPct val="90000"/>
              <a:buFont typeface="+mj-lt"/>
              <a:buAutoNum type="arabicPeriod" startAt="79"/>
            </a:pPr>
            <a:r>
              <a:rPr lang="en-US" sz="2400" dirty="0" smtClean="0">
                <a:ln w="9525">
                  <a:solidFill>
                    <a:srgbClr val="0000CC"/>
                  </a:solidFill>
                </a:ln>
                <a:effectLst>
                  <a:outerShdw blurRad="12700" dist="50800" dir="2700000" algn="ctr" rotWithShape="0">
                    <a:schemeClr val="tx1">
                      <a:lumMod val="85000"/>
                      <a:lumOff val="15000"/>
                    </a:schemeClr>
                  </a:outerShdw>
                </a:effectLst>
              </a:rPr>
              <a:t>Find out what </a:t>
            </a:r>
            <a:r>
              <a:rPr lang="en-US" sz="2400" dirty="0" smtClean="0">
                <a:ln w="9525">
                  <a:noFill/>
                </a:ln>
                <a:effectLst>
                  <a:outerShdw blurRad="12700" dist="50800" dir="2700000" algn="ctr" rotWithShape="0">
                    <a:schemeClr val="tx1">
                      <a:lumMod val="85000"/>
                      <a:lumOff val="15000"/>
                    </a:schemeClr>
                  </a:outerShdw>
                </a:effectLst>
              </a:rPr>
              <a:t>brethren like and surprise them – 2 Tim. 4:13</a:t>
            </a:r>
          </a:p>
          <a:p>
            <a:pPr marL="857250" lvl="1" indent="-457200">
              <a:buSzPct val="90000"/>
            </a:pPr>
            <a:r>
              <a:rPr lang="en-US" sz="2000" dirty="0" smtClean="0">
                <a:ln w="9525">
                  <a:noFill/>
                </a:ln>
                <a:effectLst>
                  <a:outerShdw blurRad="12700" dist="50800" dir="2700000" algn="ctr" rotWithShape="0">
                    <a:schemeClr val="tx1">
                      <a:lumMod val="85000"/>
                      <a:lumOff val="15000"/>
                    </a:schemeClr>
                  </a:outerShdw>
                </a:effectLst>
              </a:rPr>
              <a:t>Favorite candy bar, favorite dessert, favorite flower</a:t>
            </a:r>
          </a:p>
          <a:p>
            <a:pPr marL="457200" indent="-457200">
              <a:buSzPct val="90000"/>
              <a:buFont typeface="+mj-lt"/>
              <a:buAutoNum type="arabicPeriod" startAt="79"/>
            </a:pPr>
            <a:r>
              <a:rPr lang="en-US" sz="2400" dirty="0" smtClean="0">
                <a:ln w="9525">
                  <a:noFill/>
                </a:ln>
                <a:effectLst>
                  <a:outerShdw blurRad="12700" dist="50800" dir="2700000" algn="ctr" rotWithShape="0">
                    <a:schemeClr val="tx1">
                      <a:lumMod val="85000"/>
                      <a:lumOff val="15000"/>
                    </a:schemeClr>
                  </a:outerShdw>
                </a:effectLst>
              </a:rPr>
              <a:t>Find out what brethren need and help them out – Eph. 6:22</a:t>
            </a:r>
          </a:p>
          <a:p>
            <a:pPr marL="857250" lvl="1" indent="-457200">
              <a:buSzPct val="90000"/>
            </a:pPr>
            <a:r>
              <a:rPr lang="en-US" sz="2000" dirty="0" smtClean="0">
                <a:ln w="9525">
                  <a:noFill/>
                </a:ln>
                <a:effectLst>
                  <a:outerShdw blurRad="12700" dist="50800" dir="2700000" algn="ctr" rotWithShape="0">
                    <a:schemeClr val="tx1">
                      <a:lumMod val="85000"/>
                      <a:lumOff val="15000"/>
                    </a:schemeClr>
                  </a:outerShdw>
                </a:effectLst>
              </a:rPr>
              <a:t>Looking for a house, looking for a sale on shoes, looking for a used car</a:t>
            </a:r>
          </a:p>
          <a:p>
            <a:pPr marL="457200" indent="-457200">
              <a:buSzPct val="90000"/>
              <a:buFont typeface="+mj-lt"/>
              <a:buAutoNum type="arabicPeriod" startAt="79"/>
            </a:pPr>
            <a:r>
              <a:rPr lang="en-US" sz="2400" dirty="0" smtClean="0">
                <a:ln w="9525">
                  <a:noFill/>
                </a:ln>
                <a:effectLst>
                  <a:outerShdw blurRad="12700" dist="50800" dir="2700000" algn="ctr" rotWithShape="0">
                    <a:schemeClr val="tx1">
                      <a:lumMod val="85000"/>
                      <a:lumOff val="15000"/>
                    </a:schemeClr>
                  </a:outerShdw>
                </a:effectLst>
              </a:rPr>
              <a:t>Call brethren just to see how doing or say “thinking about you”</a:t>
            </a:r>
          </a:p>
          <a:p>
            <a:pPr marL="857250" lvl="1" indent="-457200">
              <a:buSzPct val="90000"/>
            </a:pPr>
            <a:r>
              <a:rPr lang="en-US" sz="2000" dirty="0" smtClean="0">
                <a:ln w="9525">
                  <a:noFill/>
                </a:ln>
                <a:effectLst>
                  <a:outerShdw blurRad="12700" dist="50800" dir="2700000" algn="ctr" rotWithShape="0">
                    <a:schemeClr val="tx1">
                      <a:lumMod val="85000"/>
                      <a:lumOff val="15000"/>
                    </a:schemeClr>
                  </a:outerShdw>
                </a:effectLst>
              </a:rPr>
              <a:t>Go thru the Church Directory.  Call one page (five calls) every day/week.</a:t>
            </a:r>
          </a:p>
          <a:p>
            <a:pPr marL="457200" indent="-457200">
              <a:buSzPct val="90000"/>
              <a:buFont typeface="+mj-lt"/>
              <a:buAutoNum type="arabicPeriod" startAt="79"/>
            </a:pPr>
            <a:r>
              <a:rPr lang="en-US" sz="2400" dirty="0" smtClean="0">
                <a:ln w="9525">
                  <a:noFill/>
                </a:ln>
                <a:effectLst>
                  <a:outerShdw blurRad="12700" dist="50800" dir="2700000" algn="ctr" rotWithShape="0">
                    <a:schemeClr val="tx1">
                      <a:lumMod val="85000"/>
                      <a:lumOff val="15000"/>
                    </a:schemeClr>
                  </a:outerShdw>
                </a:effectLst>
              </a:rPr>
              <a:t>Demonstrate that you are trustworthy – Phil. 2:19-21</a:t>
            </a:r>
          </a:p>
          <a:p>
            <a:pPr marL="457200" indent="-457200">
              <a:buSzPct val="90000"/>
              <a:buFont typeface="+mj-lt"/>
              <a:buAutoNum type="arabicPeriod" startAt="79"/>
            </a:pPr>
            <a:r>
              <a:rPr lang="en-US" sz="2400" dirty="0" smtClean="0">
                <a:ln w="9525">
                  <a:noFill/>
                </a:ln>
                <a:effectLst>
                  <a:outerShdw blurRad="12700" dist="50800" dir="2700000" algn="ctr" rotWithShape="0">
                    <a:schemeClr val="tx1">
                      <a:lumMod val="85000"/>
                      <a:lumOff val="15000"/>
                    </a:schemeClr>
                  </a:outerShdw>
                </a:effectLst>
              </a:rPr>
              <a:t>Stand up for someone who has been wronged – 2 Tim. 4:16</a:t>
            </a:r>
          </a:p>
          <a:p>
            <a:pPr marL="457200" indent="-457200">
              <a:buSzPct val="90000"/>
              <a:buFont typeface="+mj-lt"/>
              <a:buAutoNum type="arabicPeriod" startAt="79"/>
            </a:pPr>
            <a:r>
              <a:rPr lang="en-US" sz="2400" dirty="0" smtClean="0">
                <a:ln w="9525">
                  <a:noFill/>
                </a:ln>
                <a:effectLst>
                  <a:outerShdw blurRad="12700" dist="50800" dir="2700000" algn="ctr" rotWithShape="0">
                    <a:schemeClr val="tx1">
                      <a:lumMod val="85000"/>
                      <a:lumOff val="15000"/>
                    </a:schemeClr>
                  </a:outerShdw>
                </a:effectLst>
              </a:rPr>
              <a:t>Rejoice when good things happen at church – Acts 11:23</a:t>
            </a:r>
          </a:p>
          <a:p>
            <a:pPr marL="457200" indent="-457200">
              <a:buSzPct val="90000"/>
              <a:buFont typeface="+mj-lt"/>
              <a:buAutoNum type="arabicPeriod" startAt="79"/>
            </a:pPr>
            <a:r>
              <a:rPr lang="en-US" sz="2400" dirty="0" smtClean="0">
                <a:ln w="9525">
                  <a:noFill/>
                </a:ln>
                <a:effectLst>
                  <a:outerShdw blurRad="12700" dist="50800" dir="2700000" algn="ctr" rotWithShape="0">
                    <a:schemeClr val="tx1">
                      <a:lumMod val="85000"/>
                      <a:lumOff val="15000"/>
                    </a:schemeClr>
                  </a:outerShdw>
                </a:effectLst>
              </a:rPr>
              <a:t>Encourage brethren to remain true to the Lord – Acts 11:23</a:t>
            </a:r>
          </a:p>
          <a:p>
            <a:pPr marL="457200" indent="-457200">
              <a:buSzPct val="90000"/>
              <a:buFont typeface="+mj-lt"/>
              <a:buAutoNum type="arabicPeriod" startAt="79"/>
            </a:pPr>
            <a:r>
              <a:rPr lang="en-US" sz="2400" dirty="0" smtClean="0">
                <a:ln w="9525">
                  <a:noFill/>
                </a:ln>
                <a:effectLst>
                  <a:outerShdw blurRad="12700" dist="50800" dir="2700000" algn="ctr" rotWithShape="0">
                    <a:schemeClr val="tx1">
                      <a:lumMod val="85000"/>
                      <a:lumOff val="15000"/>
                    </a:schemeClr>
                  </a:outerShdw>
                </a:effectLst>
              </a:rPr>
              <a:t>Encourage new converts to continue in the faith – Acts 14:22</a:t>
            </a:r>
          </a:p>
          <a:p>
            <a:pPr marL="457200" indent="-457200">
              <a:buSzPct val="90000"/>
              <a:buFont typeface="+mj-lt"/>
              <a:buAutoNum type="arabicPeriod" startAt="79"/>
            </a:pPr>
            <a:r>
              <a:rPr lang="en-US" sz="2400" dirty="0" smtClean="0">
                <a:ln w="9525">
                  <a:noFill/>
                </a:ln>
                <a:effectLst>
                  <a:outerShdw blurRad="12700" dist="50800" dir="2700000" algn="ctr" rotWithShape="0">
                    <a:schemeClr val="tx1">
                      <a:lumMod val="85000"/>
                      <a:lumOff val="15000"/>
                    </a:schemeClr>
                  </a:outerShdw>
                </a:effectLst>
              </a:rPr>
              <a:t>Apologize, accept wrong for the good of others – 1 Cor. 6:1-8</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anim calcmode="lin" valueType="num">
                                      <p:cBhvr>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anim calcmode="lin" valueType="num">
                                      <p:cBhvr>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500"/>
                                        <p:tgtEl>
                                          <p:spTgt spid="5">
                                            <p:txEl>
                                              <p:pRg st="7" end="7"/>
                                            </p:txEl>
                                          </p:spTgt>
                                        </p:tgtEl>
                                      </p:cBhvr>
                                    </p:animEffect>
                                    <p:anim calcmode="lin" valueType="num">
                                      <p:cBhvr>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42" presetClass="entr" presetSubtype="0" fill="hold" nodeType="after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500"/>
                                        <p:tgtEl>
                                          <p:spTgt spid="5">
                                            <p:txEl>
                                              <p:pRg st="8" end="8"/>
                                            </p:txEl>
                                          </p:spTgt>
                                        </p:tgtEl>
                                      </p:cBhvr>
                                    </p:animEffect>
                                    <p:anim calcmode="lin" valueType="num">
                                      <p:cBhvr>
                                        <p:cTn id="5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fade">
                                      <p:cBhvr>
                                        <p:cTn id="62" dur="500"/>
                                        <p:tgtEl>
                                          <p:spTgt spid="5">
                                            <p:txEl>
                                              <p:pRg st="9" end="9"/>
                                            </p:txEl>
                                          </p:spTgt>
                                        </p:tgtEl>
                                      </p:cBhvr>
                                    </p:animEffect>
                                    <p:anim calcmode="lin" valueType="num">
                                      <p:cBhvr>
                                        <p:cTn id="6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65" fill="hold">
                            <p:stCondLst>
                              <p:cond delay="1500"/>
                            </p:stCondLst>
                            <p:childTnLst>
                              <p:par>
                                <p:cTn id="66" presetID="42" presetClass="entr" presetSubtype="0" fill="hold" nodeType="afterEffect">
                                  <p:stCondLst>
                                    <p:cond delay="0"/>
                                  </p:stCondLst>
                                  <p:childTnLst>
                                    <p:set>
                                      <p:cBhvr>
                                        <p:cTn id="67" dur="1" fill="hold">
                                          <p:stCondLst>
                                            <p:cond delay="0"/>
                                          </p:stCondLst>
                                        </p:cTn>
                                        <p:tgtEl>
                                          <p:spTgt spid="5">
                                            <p:txEl>
                                              <p:pRg st="10" end="10"/>
                                            </p:txEl>
                                          </p:spTgt>
                                        </p:tgtEl>
                                        <p:attrNameLst>
                                          <p:attrName>style.visibility</p:attrName>
                                        </p:attrNameLst>
                                      </p:cBhvr>
                                      <p:to>
                                        <p:strVal val="visible"/>
                                      </p:to>
                                    </p:set>
                                    <p:animEffect transition="in" filter="fade">
                                      <p:cBhvr>
                                        <p:cTn id="68" dur="500"/>
                                        <p:tgtEl>
                                          <p:spTgt spid="5">
                                            <p:txEl>
                                              <p:pRg st="10" end="10"/>
                                            </p:txEl>
                                          </p:spTgt>
                                        </p:tgtEl>
                                      </p:cBhvr>
                                    </p:animEffect>
                                    <p:anim calcmode="lin" valueType="num">
                                      <p:cBhvr>
                                        <p:cTn id="6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0" dur="5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2" presetClass="entr" presetSubtype="0" fill="hold" nodeType="afterEffect">
                                  <p:stCondLst>
                                    <p:cond delay="0"/>
                                  </p:stCondLst>
                                  <p:childTnLst>
                                    <p:set>
                                      <p:cBhvr>
                                        <p:cTn id="73" dur="1" fill="hold">
                                          <p:stCondLst>
                                            <p:cond delay="0"/>
                                          </p:stCondLst>
                                        </p:cTn>
                                        <p:tgtEl>
                                          <p:spTgt spid="5">
                                            <p:txEl>
                                              <p:pRg st="11" end="11"/>
                                            </p:txEl>
                                          </p:spTgt>
                                        </p:tgtEl>
                                        <p:attrNameLst>
                                          <p:attrName>style.visibility</p:attrName>
                                        </p:attrNameLst>
                                      </p:cBhvr>
                                      <p:to>
                                        <p:strVal val="visible"/>
                                      </p:to>
                                    </p:set>
                                    <p:animEffect transition="in" filter="fade">
                                      <p:cBhvr>
                                        <p:cTn id="74" dur="500"/>
                                        <p:tgtEl>
                                          <p:spTgt spid="5">
                                            <p:txEl>
                                              <p:pRg st="11" end="11"/>
                                            </p:txEl>
                                          </p:spTgt>
                                        </p:tgtEl>
                                      </p:cBhvr>
                                    </p:animEffect>
                                    <p:anim calcmode="lin" valueType="num">
                                      <p:cBhvr>
                                        <p:cTn id="7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6" dur="5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77" fill="hold">
                            <p:stCondLst>
                              <p:cond delay="2500"/>
                            </p:stCondLst>
                            <p:childTnLst>
                              <p:par>
                                <p:cTn id="78" presetID="42" presetClass="entr" presetSubtype="0" fill="hold" nodeType="afterEffect">
                                  <p:stCondLst>
                                    <p:cond delay="0"/>
                                  </p:stCondLst>
                                  <p:childTnLst>
                                    <p:set>
                                      <p:cBhvr>
                                        <p:cTn id="79" dur="1" fill="hold">
                                          <p:stCondLst>
                                            <p:cond delay="0"/>
                                          </p:stCondLst>
                                        </p:cTn>
                                        <p:tgtEl>
                                          <p:spTgt spid="5">
                                            <p:txEl>
                                              <p:pRg st="12" end="12"/>
                                            </p:txEl>
                                          </p:spTgt>
                                        </p:tgtEl>
                                        <p:attrNameLst>
                                          <p:attrName>style.visibility</p:attrName>
                                        </p:attrNameLst>
                                      </p:cBhvr>
                                      <p:to>
                                        <p:strVal val="visible"/>
                                      </p:to>
                                    </p:set>
                                    <p:animEffect transition="in" filter="fade">
                                      <p:cBhvr>
                                        <p:cTn id="80" dur="500"/>
                                        <p:tgtEl>
                                          <p:spTgt spid="5">
                                            <p:txEl>
                                              <p:pRg st="12" end="12"/>
                                            </p:txEl>
                                          </p:spTgt>
                                        </p:tgtEl>
                                      </p:cBhvr>
                                    </p:animEffect>
                                    <p:anim calcmode="lin" valueType="num">
                                      <p:cBhvr>
                                        <p:cTn id="8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2" dur="5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lnSpcReduction="10000"/>
          </a:bodyPr>
          <a:lstStyle/>
          <a:p>
            <a:pPr marL="457200" indent="-457200">
              <a:buSzPct val="90000"/>
              <a:buFont typeface="+mj-lt"/>
              <a:buAutoNum type="arabicPeriod" startAt="89"/>
            </a:pPr>
            <a:r>
              <a:rPr lang="en-US" sz="2400" dirty="0" smtClean="0">
                <a:ln w="9525">
                  <a:solidFill>
                    <a:srgbClr val="0000CC"/>
                  </a:solidFill>
                </a:ln>
                <a:effectLst>
                  <a:outerShdw blurRad="12700" dist="50800" dir="2700000" algn="ctr" rotWithShape="0">
                    <a:schemeClr val="tx1">
                      <a:lumMod val="85000"/>
                      <a:lumOff val="15000"/>
                    </a:schemeClr>
                  </a:outerShdw>
                </a:effectLst>
              </a:rPr>
              <a:t>Invite someone </a:t>
            </a:r>
            <a:r>
              <a:rPr lang="en-US" sz="2400" dirty="0" smtClean="0">
                <a:ln w="9525">
                  <a:noFill/>
                </a:ln>
                <a:effectLst>
                  <a:outerShdw blurRad="12700" dist="50800" dir="2700000" algn="ctr" rotWithShape="0">
                    <a:schemeClr val="tx1">
                      <a:lumMod val="85000"/>
                      <a:lumOff val="15000"/>
                    </a:schemeClr>
                  </a:outerShdw>
                </a:effectLst>
              </a:rPr>
              <a:t>to “come along” – Acts 16:3</a:t>
            </a:r>
          </a:p>
          <a:p>
            <a:pPr marL="457200" indent="-457200">
              <a:buSzPct val="90000"/>
              <a:buFont typeface="+mj-lt"/>
              <a:buAutoNum type="arabicPeriod" startAt="89"/>
            </a:pPr>
            <a:r>
              <a:rPr lang="en-US" sz="2400" dirty="0" smtClean="0">
                <a:ln w="9525">
                  <a:solidFill>
                    <a:srgbClr val="0000CC"/>
                  </a:solidFill>
                </a:ln>
                <a:effectLst>
                  <a:outerShdw blurRad="12700" dist="50800" dir="2700000" algn="ctr" rotWithShape="0">
                    <a:schemeClr val="tx1">
                      <a:lumMod val="85000"/>
                      <a:lumOff val="15000"/>
                    </a:schemeClr>
                  </a:outerShdw>
                </a:effectLst>
              </a:rPr>
              <a:t>Be there for </a:t>
            </a:r>
            <a:r>
              <a:rPr lang="en-US" sz="2400" dirty="0" smtClean="0">
                <a:ln w="9525">
                  <a:noFill/>
                </a:ln>
                <a:effectLst>
                  <a:outerShdw blurRad="12700" dist="50800" dir="2700000" algn="ctr" rotWithShape="0">
                    <a:schemeClr val="tx1">
                      <a:lumMod val="85000"/>
                      <a:lumOff val="15000"/>
                    </a:schemeClr>
                  </a:outerShdw>
                </a:effectLst>
              </a:rPr>
              <a:t>the “big event” – Acts 20:16</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Go the extra mile and turn the other cheek – Matt. 5:38-42</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Just listen – James 1:19; Prov. 17:27</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Take a back seat to others – John 3:30; 2 Cor. 12:15</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Sensitize your radar for those who are lonely – 1 </a:t>
            </a:r>
            <a:r>
              <a:rPr lang="en-US" sz="2400" dirty="0" err="1" smtClean="0">
                <a:ln w="9525">
                  <a:noFill/>
                </a:ln>
                <a:effectLst>
                  <a:outerShdw blurRad="12700" dist="50800" dir="2700000" algn="ctr" rotWithShape="0">
                    <a:schemeClr val="tx1">
                      <a:lumMod val="85000"/>
                      <a:lumOff val="15000"/>
                    </a:schemeClr>
                  </a:outerShdw>
                </a:effectLst>
              </a:rPr>
              <a:t>Kgs</a:t>
            </a:r>
            <a:r>
              <a:rPr lang="en-US" sz="2400" dirty="0" smtClean="0">
                <a:ln w="9525">
                  <a:noFill/>
                </a:ln>
                <a:effectLst>
                  <a:outerShdw blurRad="12700" dist="50800" dir="2700000" algn="ctr" rotWithShape="0">
                    <a:schemeClr val="tx1">
                      <a:lumMod val="85000"/>
                      <a:lumOff val="15000"/>
                    </a:schemeClr>
                  </a:outerShdw>
                </a:effectLst>
              </a:rPr>
              <a:t>. 19:10-14</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Provide financial or material assistance – Acts 4:32-37</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Send a card of congratulations for various accomplishments</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Send flowers or a small token of love – Esther 9:19-22</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Exercise patience – 1 Thess. 5:14; 1 Cor. 13:4</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Smile – </a:t>
            </a:r>
            <a:r>
              <a:rPr lang="fr-FR" sz="2400" dirty="0" err="1" smtClean="0">
                <a:ln w="9525">
                  <a:noFill/>
                </a:ln>
                <a:effectLst>
                  <a:outerShdw blurRad="12700" dist="50800" dir="2700000" algn="ctr" rotWithShape="0">
                    <a:schemeClr val="tx1">
                      <a:lumMod val="85000"/>
                      <a:lumOff val="15000"/>
                    </a:schemeClr>
                  </a:outerShdw>
                </a:effectLst>
              </a:rPr>
              <a:t>Deut</a:t>
            </a:r>
            <a:r>
              <a:rPr lang="fr-FR" sz="2400" dirty="0" smtClean="0">
                <a:ln w="9525">
                  <a:noFill/>
                </a:ln>
                <a:effectLst>
                  <a:outerShdw blurRad="12700" dist="50800" dir="2700000" algn="ctr" rotWithShape="0">
                    <a:schemeClr val="tx1">
                      <a:lumMod val="85000"/>
                      <a:lumOff val="15000"/>
                    </a:schemeClr>
                  </a:outerShdw>
                </a:effectLst>
              </a:rPr>
              <a:t>. 33:29; </a:t>
            </a:r>
            <a:r>
              <a:rPr lang="fr-FR" sz="2400" dirty="0" err="1" smtClean="0">
                <a:ln w="9525">
                  <a:noFill/>
                </a:ln>
                <a:effectLst>
                  <a:outerShdw blurRad="12700" dist="50800" dir="2700000" algn="ctr" rotWithShape="0">
                    <a:schemeClr val="tx1">
                      <a:lumMod val="85000"/>
                      <a:lumOff val="15000"/>
                    </a:schemeClr>
                  </a:outerShdw>
                </a:effectLst>
              </a:rPr>
              <a:t>Psa</a:t>
            </a:r>
            <a:r>
              <a:rPr lang="fr-FR" sz="2400" dirty="0" smtClean="0">
                <a:ln w="9525">
                  <a:noFill/>
                </a:ln>
                <a:effectLst>
                  <a:outerShdw blurRad="12700" dist="50800" dir="2700000" algn="ctr" rotWithShape="0">
                    <a:schemeClr val="tx1">
                      <a:lumMod val="85000"/>
                      <a:lumOff val="15000"/>
                    </a:schemeClr>
                  </a:outerShdw>
                </a:effectLst>
              </a:rPr>
              <a:t>. 144:15; 146:5; </a:t>
            </a:r>
            <a:r>
              <a:rPr lang="fr-FR" sz="2400" dirty="0" err="1" smtClean="0">
                <a:ln w="9525">
                  <a:noFill/>
                </a:ln>
                <a:effectLst>
                  <a:outerShdw blurRad="12700" dist="50800" dir="2700000" algn="ctr" rotWithShape="0">
                    <a:schemeClr val="tx1">
                      <a:lumMod val="85000"/>
                      <a:lumOff val="15000"/>
                    </a:schemeClr>
                  </a:outerShdw>
                </a:effectLst>
              </a:rPr>
              <a:t>Prov</a:t>
            </a:r>
            <a:r>
              <a:rPr lang="fr-FR" sz="2400" dirty="0" smtClean="0">
                <a:ln w="9525">
                  <a:noFill/>
                </a:ln>
                <a:effectLst>
                  <a:outerShdw blurRad="12700" dist="50800" dir="2700000" algn="ctr" rotWithShape="0">
                    <a:schemeClr val="tx1">
                      <a:lumMod val="85000"/>
                      <a:lumOff val="15000"/>
                    </a:schemeClr>
                  </a:outerShdw>
                </a:effectLst>
              </a:rPr>
              <a:t>. 14:21; 16:20</a:t>
            </a:r>
            <a:endParaRPr lang="en-US" sz="2400" dirty="0" smtClean="0">
              <a:ln w="9525">
                <a:noFill/>
              </a:ln>
              <a:effectLst>
                <a:outerShdw blurRad="12700" dist="50800" dir="2700000" algn="ctr" rotWithShape="0">
                  <a:schemeClr val="tx1">
                    <a:lumMod val="85000"/>
                    <a:lumOff val="15000"/>
                  </a:schemeClr>
                </a:outerShdw>
              </a:effectLst>
            </a:endParaRP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Look for &amp; create opportunities to do good – Gal. 6:10</a:t>
            </a:r>
          </a:p>
          <a:p>
            <a:pPr marL="457200" indent="-457200">
              <a:buSzPct val="90000"/>
              <a:buFont typeface="+mj-lt"/>
              <a:buAutoNum type="arabicPeriod" startAt="89"/>
            </a:pPr>
            <a:r>
              <a:rPr lang="en-US" sz="2400" dirty="0" smtClean="0">
                <a:ln w="9525">
                  <a:noFill/>
                </a:ln>
                <a:effectLst>
                  <a:outerShdw blurRad="12700" dist="50800" dir="2700000" algn="ctr" rotWithShape="0">
                    <a:schemeClr val="tx1">
                      <a:lumMod val="85000"/>
                      <a:lumOff val="15000"/>
                    </a:schemeClr>
                  </a:outerShdw>
                </a:effectLst>
              </a:rPr>
              <a:t>Give your </a:t>
            </a:r>
            <a:r>
              <a:rPr lang="en-US" sz="2400" dirty="0" smtClean="0">
                <a:ln w="9525">
                  <a:noFill/>
                </a:ln>
                <a:effectLst>
                  <a:outerShdw blurRad="12700" dist="50800" dir="2700000" algn="ctr" rotWithShape="0">
                    <a:schemeClr val="tx1">
                      <a:lumMod val="85000"/>
                      <a:lumOff val="15000"/>
                    </a:schemeClr>
                  </a:outerShdw>
                </a:effectLst>
              </a:rPr>
              <a:t>81-year-old </a:t>
            </a:r>
            <a:r>
              <a:rPr lang="en-US" sz="2400" dirty="0" smtClean="0">
                <a:ln w="9525">
                  <a:noFill/>
                </a:ln>
                <a:effectLst>
                  <a:outerShdw blurRad="12700" dist="50800" dir="2700000" algn="ctr" rotWithShape="0">
                    <a:schemeClr val="tx1">
                      <a:lumMod val="85000"/>
                      <a:lumOff val="15000"/>
                    </a:schemeClr>
                  </a:outerShdw>
                </a:effectLst>
              </a:rPr>
              <a:t>recently widowed neighbor a pet dog</a:t>
            </a:r>
          </a:p>
          <a:p>
            <a:pPr marL="457200" indent="-457200">
              <a:buSzPct val="90000"/>
              <a:buFont typeface="+mj-lt"/>
              <a:buAutoNum type="arabicPeriod" startAt="89"/>
            </a:pPr>
            <a:endParaRPr lang="en-US" sz="2400" dirty="0" smtClean="0">
              <a:ln w="9525">
                <a:noFill/>
              </a:ln>
              <a:effectLst>
                <a:outerShdw blurRad="12700" dist="50800" dir="2700000" algn="ctr" rotWithShape="0">
                  <a:schemeClr val="tx1">
                    <a:lumMod val="85000"/>
                    <a:lumOff val="15000"/>
                  </a:schemeClr>
                </a:outerShdw>
              </a:effectLst>
            </a:endParaRPr>
          </a:p>
          <a:p>
            <a:pPr marL="457200" indent="-457200">
              <a:buSzPct val="90000"/>
              <a:buFont typeface="+mj-lt"/>
              <a:buAutoNum type="arabicPeriod" startAt="89"/>
            </a:pPr>
            <a:endParaRPr lang="en-US" sz="2400" dirty="0" smtClean="0">
              <a:ln w="9525">
                <a:noFill/>
              </a:ln>
              <a:effectLst>
                <a:outerShdw blurRad="12700" dist="50800" dir="2700000" algn="ctr" rotWithShape="0">
                  <a:schemeClr val="tx1">
                    <a:lumMod val="85000"/>
                    <a:lumOff val="15000"/>
                  </a:schemeClr>
                </a:outerShdw>
              </a:effectLst>
            </a:endParaRP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anim calcmode="lin" valueType="num">
                                      <p:cBhvr>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anim calcmode="lin" valueType="num">
                                      <p:cBhvr>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500"/>
                                        <p:tgtEl>
                                          <p:spTgt spid="5">
                                            <p:txEl>
                                              <p:pRg st="6" end="6"/>
                                            </p:txEl>
                                          </p:spTgt>
                                        </p:tgtEl>
                                      </p:cBhvr>
                                    </p:animEffect>
                                    <p:anim calcmode="lin" valueType="num">
                                      <p:cBhvr>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500"/>
                                        <p:tgtEl>
                                          <p:spTgt spid="5">
                                            <p:txEl>
                                              <p:pRg st="7" end="7"/>
                                            </p:txEl>
                                          </p:spTgt>
                                        </p:tgtEl>
                                      </p:cBhvr>
                                    </p:animEffect>
                                    <p:anim calcmode="lin" valueType="num">
                                      <p:cBhvr>
                                        <p:cTn id="5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42" presetClass="entr" presetSubtype="0" fill="hold" nodeType="after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anim calcmode="lin" valueType="num">
                                      <p:cBhvr>
                                        <p:cTn id="5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nodeType="after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500"/>
                                        <p:tgtEl>
                                          <p:spTgt spid="5">
                                            <p:txEl>
                                              <p:pRg st="9" end="9"/>
                                            </p:txEl>
                                          </p:spTgt>
                                        </p:tgtEl>
                                      </p:cBhvr>
                                    </p:animEffect>
                                    <p:anim calcmode="lin" valueType="num">
                                      <p:cBhvr>
                                        <p:cTn id="6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2" presetClass="entr" presetSubtype="0" fill="hold" nodeType="afterEffect">
                                  <p:stCondLst>
                                    <p:cond delay="0"/>
                                  </p:stCondLst>
                                  <p:childTnLst>
                                    <p:set>
                                      <p:cBhvr>
                                        <p:cTn id="68" dur="1" fill="hold">
                                          <p:stCondLst>
                                            <p:cond delay="0"/>
                                          </p:stCondLst>
                                        </p:cTn>
                                        <p:tgtEl>
                                          <p:spTgt spid="5">
                                            <p:txEl>
                                              <p:pRg st="10" end="10"/>
                                            </p:txEl>
                                          </p:spTgt>
                                        </p:tgtEl>
                                        <p:attrNameLst>
                                          <p:attrName>style.visibility</p:attrName>
                                        </p:attrNameLst>
                                      </p:cBhvr>
                                      <p:to>
                                        <p:strVal val="visible"/>
                                      </p:to>
                                    </p:set>
                                    <p:animEffect transition="in" filter="fade">
                                      <p:cBhvr>
                                        <p:cTn id="69" dur="500"/>
                                        <p:tgtEl>
                                          <p:spTgt spid="5">
                                            <p:txEl>
                                              <p:pRg st="10" end="10"/>
                                            </p:txEl>
                                          </p:spTgt>
                                        </p:tgtEl>
                                      </p:cBhvr>
                                    </p:animEffect>
                                    <p:anim calcmode="lin" valueType="num">
                                      <p:cBhvr>
                                        <p:cTn id="7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42" presetClass="entr" presetSubtype="0" fill="hold" nodeType="afterEffect">
                                  <p:stCondLst>
                                    <p:cond delay="0"/>
                                  </p:stCondLst>
                                  <p:childTnLst>
                                    <p:set>
                                      <p:cBhvr>
                                        <p:cTn id="74" dur="1" fill="hold">
                                          <p:stCondLst>
                                            <p:cond delay="0"/>
                                          </p:stCondLst>
                                        </p:cTn>
                                        <p:tgtEl>
                                          <p:spTgt spid="5">
                                            <p:txEl>
                                              <p:pRg st="11" end="11"/>
                                            </p:txEl>
                                          </p:spTgt>
                                        </p:tgtEl>
                                        <p:attrNameLst>
                                          <p:attrName>style.visibility</p:attrName>
                                        </p:attrNameLst>
                                      </p:cBhvr>
                                      <p:to>
                                        <p:strVal val="visible"/>
                                      </p:to>
                                    </p:set>
                                    <p:animEffect transition="in" filter="fade">
                                      <p:cBhvr>
                                        <p:cTn id="75" dur="500"/>
                                        <p:tgtEl>
                                          <p:spTgt spid="5">
                                            <p:txEl>
                                              <p:pRg st="11" end="11"/>
                                            </p:txEl>
                                          </p:spTgt>
                                        </p:tgtEl>
                                      </p:cBhvr>
                                    </p:animEffect>
                                    <p:anim calcmode="lin" valueType="num">
                                      <p:cBhvr>
                                        <p:cTn id="7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7" dur="5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500"/>
                            </p:stCondLst>
                            <p:childTnLst>
                              <p:par>
                                <p:cTn id="79" presetID="42" presetClass="entr" presetSubtype="0" fill="hold" nodeType="afterEffect">
                                  <p:stCondLst>
                                    <p:cond delay="0"/>
                                  </p:stCondLst>
                                  <p:childTnLst>
                                    <p:set>
                                      <p:cBhvr>
                                        <p:cTn id="80" dur="1" fill="hold">
                                          <p:stCondLst>
                                            <p:cond delay="0"/>
                                          </p:stCondLst>
                                        </p:cTn>
                                        <p:tgtEl>
                                          <p:spTgt spid="5">
                                            <p:txEl>
                                              <p:pRg st="12" end="12"/>
                                            </p:txEl>
                                          </p:spTgt>
                                        </p:tgtEl>
                                        <p:attrNameLst>
                                          <p:attrName>style.visibility</p:attrName>
                                        </p:attrNameLst>
                                      </p:cBhvr>
                                      <p:to>
                                        <p:strVal val="visible"/>
                                      </p:to>
                                    </p:set>
                                    <p:animEffect transition="in" filter="fade">
                                      <p:cBhvr>
                                        <p:cTn id="81" dur="500"/>
                                        <p:tgtEl>
                                          <p:spTgt spid="5">
                                            <p:txEl>
                                              <p:pRg st="12" end="12"/>
                                            </p:txEl>
                                          </p:spTgt>
                                        </p:tgtEl>
                                      </p:cBhvr>
                                    </p:animEffect>
                                    <p:anim calcmode="lin" valueType="num">
                                      <p:cBhvr>
                                        <p:cTn id="8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3" dur="5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686800" cy="5257800"/>
          </a:xfrm>
        </p:spPr>
        <p:txBody>
          <a:bodyPr>
            <a:normAutofit/>
          </a:bodyPr>
          <a:lstStyle/>
          <a:p>
            <a:pPr marL="571500" indent="-571500">
              <a:buSzPct val="90000"/>
              <a:buNone/>
            </a:pPr>
            <a:r>
              <a:rPr lang="en-US" dirty="0" smtClean="0">
                <a:ln w="9525">
                  <a:solidFill>
                    <a:srgbClr val="0000CC"/>
                  </a:solidFill>
                </a:ln>
                <a:effectLst>
                  <a:outerShdw blurRad="12700" dist="50800" dir="2700000" algn="ctr" rotWithShape="0">
                    <a:schemeClr val="tx1">
                      <a:lumMod val="85000"/>
                      <a:lumOff val="15000"/>
                    </a:schemeClr>
                  </a:outerShdw>
                </a:effectLst>
              </a:rPr>
              <a:t>EXTRAS:</a:t>
            </a:r>
            <a:endParaRPr lang="en-US" dirty="0" smtClean="0">
              <a:ln w="9525">
                <a:noFill/>
              </a:ln>
              <a:effectLst>
                <a:outerShdw blurRad="12700" dist="50800" dir="2700000" algn="ctr" rotWithShape="0">
                  <a:schemeClr val="tx1">
                    <a:lumMod val="85000"/>
                    <a:lumOff val="15000"/>
                  </a:schemeClr>
                </a:outerShdw>
              </a:effectLst>
            </a:endParaRP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Sit with a visitor in Bible class or worship</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Listening does not require the use of the mouth</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Take a difficult child during worship </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Sitting behind me when I was alone</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Surprise parents, go to house, watch kids</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Bring a visitor to Bible class or worship</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Don’t be afraid to move from your favorite pew</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Notice and talk to little kids</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Pay for a teen to go on a youth activity (like camp)</a:t>
            </a:r>
          </a:p>
          <a:p>
            <a:pPr marL="571500" indent="-571500">
              <a:buSzPct val="90000"/>
              <a:buFont typeface="+mj-lt"/>
              <a:buAutoNum type="arabicPeriod" startAt="102"/>
            </a:pPr>
            <a:r>
              <a:rPr lang="en-US" sz="2400" dirty="0" smtClean="0">
                <a:ln w="9525">
                  <a:noFill/>
                </a:ln>
                <a:effectLst>
                  <a:outerShdw blurRad="12700" dist="50800" dir="2700000" algn="ctr" rotWithShape="0">
                    <a:schemeClr val="tx1">
                      <a:lumMod val="85000"/>
                      <a:lumOff val="15000"/>
                    </a:schemeClr>
                  </a:outerShdw>
                </a:effectLst>
              </a:rPr>
              <a:t>Utilize your skills to help others in the church</a:t>
            </a:r>
            <a:endParaRPr lang="en-US" sz="2400" dirty="0" smtClean="0">
              <a:ln w="9525">
                <a:noFill/>
              </a:ln>
              <a:effectLst>
                <a:outerShdw blurRad="12700" dist="50800" dir="2700000" algn="ctr" rotWithShape="0">
                  <a:schemeClr val="tx1">
                    <a:lumMod val="85000"/>
                    <a:lumOff val="15000"/>
                  </a:schemeClr>
                </a:outerShdw>
              </a:effectLst>
            </a:endParaRP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686800" cy="5257800"/>
          </a:xfrm>
        </p:spPr>
        <p:txBody>
          <a:bodyPr>
            <a:normAutofit/>
          </a:bodyPr>
          <a:lstStyle/>
          <a:p>
            <a:pPr marL="571500" indent="-571500">
              <a:buSzPct val="90000"/>
              <a:buNone/>
            </a:pPr>
            <a:r>
              <a:rPr lang="en-US" dirty="0" smtClean="0">
                <a:ln w="9525">
                  <a:solidFill>
                    <a:srgbClr val="0000CC"/>
                  </a:solidFill>
                </a:ln>
                <a:effectLst>
                  <a:outerShdw blurRad="12700" dist="50800" dir="2700000" algn="ctr" rotWithShape="0">
                    <a:schemeClr val="tx1">
                      <a:lumMod val="85000"/>
                      <a:lumOff val="15000"/>
                    </a:schemeClr>
                  </a:outerShdw>
                </a:effectLst>
              </a:rPr>
              <a:t>EXTRAS:</a:t>
            </a:r>
            <a:endParaRPr lang="en-US" dirty="0" smtClean="0">
              <a:ln w="9525">
                <a:noFill/>
              </a:ln>
              <a:effectLst>
                <a:outerShdw blurRad="12700" dist="50800" dir="2700000" algn="ctr" rotWithShape="0">
                  <a:schemeClr val="tx1">
                    <a:lumMod val="85000"/>
                    <a:lumOff val="15000"/>
                  </a:schemeClr>
                </a:outerShdw>
              </a:effectLst>
            </a:endParaRPr>
          </a:p>
          <a:p>
            <a:pPr marL="571500" indent="-571500">
              <a:buSzPct val="90000"/>
              <a:buFont typeface="+mj-lt"/>
              <a:buAutoNum type="arabicPeriod" startAt="112"/>
            </a:pPr>
            <a:r>
              <a:rPr lang="en-US" sz="2400" dirty="0" smtClean="0">
                <a:ln w="9525">
                  <a:noFill/>
                </a:ln>
                <a:effectLst>
                  <a:outerShdw blurRad="12700" dist="50800" dir="2700000" algn="ctr" rotWithShape="0">
                    <a:schemeClr val="tx1">
                      <a:lumMod val="85000"/>
                      <a:lumOff val="15000"/>
                    </a:schemeClr>
                  </a:outerShdw>
                </a:effectLst>
              </a:rPr>
              <a:t>Helping others during hurricanes</a:t>
            </a:r>
          </a:p>
          <a:p>
            <a:pPr marL="571500" indent="-571500">
              <a:buSzPct val="90000"/>
              <a:buFont typeface="+mj-lt"/>
              <a:buAutoNum type="arabicPeriod" startAt="112"/>
            </a:pPr>
            <a:r>
              <a:rPr lang="en-US" sz="2400" dirty="0" smtClean="0">
                <a:ln w="9525">
                  <a:noFill/>
                </a:ln>
                <a:effectLst>
                  <a:outerShdw blurRad="12700" dist="50800" dir="2700000" algn="ctr" rotWithShape="0">
                    <a:schemeClr val="tx1">
                      <a:lumMod val="85000"/>
                      <a:lumOff val="15000"/>
                    </a:schemeClr>
                  </a:outerShdw>
                </a:effectLst>
              </a:rPr>
              <a:t>Slide down your pew to the middle</a:t>
            </a:r>
          </a:p>
          <a:p>
            <a:pPr marL="571500" indent="-571500">
              <a:buSzPct val="90000"/>
              <a:buFont typeface="+mj-lt"/>
              <a:buAutoNum type="arabicPeriod" startAt="112"/>
            </a:pPr>
            <a:r>
              <a:rPr lang="en-US" sz="2400" dirty="0" smtClean="0">
                <a:ln w="9525">
                  <a:noFill/>
                </a:ln>
                <a:effectLst>
                  <a:outerShdw blurRad="12700" dist="50800" dir="2700000" algn="ctr" rotWithShape="0">
                    <a:schemeClr val="tx1">
                      <a:lumMod val="85000"/>
                      <a:lumOff val="15000"/>
                    </a:schemeClr>
                  </a:outerShdw>
                </a:effectLst>
              </a:rPr>
              <a:t>Learn to receive someone else’s generosity</a:t>
            </a:r>
          </a:p>
          <a:p>
            <a:pPr marL="571500" indent="-571500">
              <a:buSzPct val="90000"/>
              <a:buFont typeface="+mj-lt"/>
              <a:buAutoNum type="arabicPeriod" startAt="112"/>
            </a:pPr>
            <a:r>
              <a:rPr lang="en-US" sz="2400" dirty="0" smtClean="0">
                <a:ln w="9525">
                  <a:noFill/>
                </a:ln>
                <a:effectLst>
                  <a:outerShdw blurRad="12700" dist="50800" dir="2700000" algn="ctr" rotWithShape="0">
                    <a:schemeClr val="tx1">
                      <a:lumMod val="85000"/>
                      <a:lumOff val="15000"/>
                    </a:schemeClr>
                  </a:outerShdw>
                </a:effectLst>
              </a:rPr>
              <a:t>Sharing information and ideas</a:t>
            </a:r>
          </a:p>
          <a:p>
            <a:pPr marL="571500" indent="-571500">
              <a:buSzPct val="90000"/>
              <a:buFont typeface="+mj-lt"/>
              <a:buAutoNum type="arabicPeriod" startAt="112"/>
            </a:pPr>
            <a:r>
              <a:rPr lang="en-US" sz="2400" dirty="0" smtClean="0">
                <a:ln w="9525">
                  <a:noFill/>
                </a:ln>
                <a:effectLst>
                  <a:outerShdw blurRad="12700" dist="50800" dir="2700000" algn="ctr" rotWithShape="0">
                    <a:schemeClr val="tx1">
                      <a:lumMod val="85000"/>
                      <a:lumOff val="15000"/>
                    </a:schemeClr>
                  </a:outerShdw>
                </a:effectLst>
              </a:rPr>
              <a:t>Hiring brethren </a:t>
            </a:r>
          </a:p>
          <a:p>
            <a:pPr marL="571500" indent="-571500">
              <a:buSzPct val="90000"/>
              <a:buFont typeface="+mj-lt"/>
              <a:buAutoNum type="arabicPeriod" startAt="112"/>
            </a:pPr>
            <a:r>
              <a:rPr lang="en-US" sz="2400" dirty="0" smtClean="0">
                <a:ln w="9525">
                  <a:noFill/>
                </a:ln>
                <a:effectLst>
                  <a:outerShdw blurRad="12700" dist="50800" dir="2700000" algn="ctr" rotWithShape="0">
                    <a:schemeClr val="tx1">
                      <a:lumMod val="85000"/>
                      <a:lumOff val="15000"/>
                    </a:schemeClr>
                  </a:outerShdw>
                </a:effectLst>
              </a:rPr>
              <a:t>Sign “I love you”</a:t>
            </a:r>
          </a:p>
          <a:p>
            <a:pPr marL="571500" indent="-571500">
              <a:buSzPct val="90000"/>
              <a:buFont typeface="+mj-lt"/>
              <a:buAutoNum type="arabicPeriod" startAt="112"/>
            </a:pPr>
            <a:r>
              <a:rPr lang="en-US" sz="2400" smtClean="0">
                <a:ln w="9525">
                  <a:noFill/>
                </a:ln>
                <a:effectLst>
                  <a:outerShdw blurRad="12700" dist="50800" dir="2700000" algn="ctr" rotWithShape="0">
                    <a:schemeClr val="tx1">
                      <a:lumMod val="85000"/>
                      <a:lumOff val="15000"/>
                    </a:schemeClr>
                  </a:outerShdw>
                </a:effectLst>
              </a:rPr>
              <a:t>Take time to help widows </a:t>
            </a:r>
            <a:r>
              <a:rPr lang="en-US" sz="2400" dirty="0" smtClean="0">
                <a:ln w="9525">
                  <a:noFill/>
                </a:ln>
                <a:effectLst>
                  <a:outerShdw blurRad="12700" dist="50800" dir="2700000" algn="ctr" rotWithShape="0">
                    <a:schemeClr val="tx1">
                      <a:lumMod val="85000"/>
                      <a:lumOff val="15000"/>
                    </a:schemeClr>
                  </a:outerShdw>
                </a:effectLst>
              </a:rPr>
              <a:t>and elderly</a:t>
            </a:r>
            <a:endParaRPr lang="en-US" sz="2400" dirty="0" smtClean="0">
              <a:ln w="9525">
                <a:noFill/>
              </a:ln>
              <a:effectLst>
                <a:outerShdw blurRad="12700" dist="50800" dir="2700000" algn="ctr" rotWithShape="0">
                  <a:schemeClr val="tx1">
                    <a:lumMod val="85000"/>
                    <a:lumOff val="15000"/>
                  </a:schemeClr>
                </a:outerShdw>
              </a:effectLst>
            </a:endParaRP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Define: Encourage</a:t>
            </a:r>
            <a:endParaRPr lang="en-US" dirty="0"/>
          </a:p>
        </p:txBody>
      </p:sp>
      <p:sp>
        <p:nvSpPr>
          <p:cNvPr id="5" name="Content Placeholder 4"/>
          <p:cNvSpPr>
            <a:spLocks noGrp="1"/>
          </p:cNvSpPr>
          <p:nvPr>
            <p:ph idx="1"/>
          </p:nvPr>
        </p:nvSpPr>
        <p:spPr/>
        <p:txBody>
          <a:bodyPr>
            <a:normAutofit/>
          </a:bodyPr>
          <a:lstStyle/>
          <a:p>
            <a:r>
              <a:rPr lang="en-US" dirty="0" smtClean="0"/>
              <a:t>In English, to “encourage” means:</a:t>
            </a:r>
          </a:p>
          <a:p>
            <a:pPr lvl="1"/>
            <a:r>
              <a:rPr lang="en-US" dirty="0" smtClean="0"/>
              <a:t>To give courage</a:t>
            </a:r>
          </a:p>
          <a:p>
            <a:pPr lvl="1"/>
            <a:r>
              <a:rPr lang="en-US" dirty="0" smtClean="0"/>
              <a:t>To give confidence</a:t>
            </a:r>
          </a:p>
          <a:p>
            <a:pPr lvl="1"/>
            <a:r>
              <a:rPr lang="en-US" dirty="0" smtClean="0"/>
              <a:t>To give comfort</a:t>
            </a:r>
          </a:p>
          <a:p>
            <a:pPr lvl="1"/>
            <a:r>
              <a:rPr lang="en-US" dirty="0" smtClean="0"/>
              <a:t>To give cheer</a:t>
            </a:r>
          </a:p>
          <a:p>
            <a:r>
              <a:rPr lang="en-US" dirty="0" smtClean="0"/>
              <a:t>In Greek, “encourage” comes from </a:t>
            </a:r>
            <a:r>
              <a:rPr lang="en-US" i="1" dirty="0" err="1" smtClean="0"/>
              <a:t>parakaleo</a:t>
            </a:r>
            <a:r>
              <a:rPr lang="en-US" dirty="0" smtClean="0"/>
              <a:t> (verb):</a:t>
            </a:r>
          </a:p>
          <a:p>
            <a:pPr lvl="1"/>
            <a:r>
              <a:rPr lang="en-US" dirty="0" smtClean="0"/>
              <a:t>Greek compound word – </a:t>
            </a:r>
            <a:r>
              <a:rPr lang="en-US" i="1" dirty="0" err="1" smtClean="0"/>
              <a:t>para</a:t>
            </a:r>
            <a:r>
              <a:rPr lang="en-US" i="1" dirty="0" smtClean="0"/>
              <a:t> </a:t>
            </a:r>
            <a:r>
              <a:rPr lang="en-US" dirty="0" smtClean="0"/>
              <a:t>(“beside”) + </a:t>
            </a:r>
            <a:r>
              <a:rPr lang="en-US" i="1" dirty="0" err="1" smtClean="0"/>
              <a:t>kaleo</a:t>
            </a:r>
            <a:r>
              <a:rPr lang="en-US" dirty="0" smtClean="0"/>
              <a:t> (“to call”)</a:t>
            </a:r>
          </a:p>
          <a:p>
            <a:pPr lvl="2">
              <a:spcBef>
                <a:spcPts val="400"/>
              </a:spcBef>
            </a:pPr>
            <a:r>
              <a:rPr lang="en-US" dirty="0" smtClean="0"/>
              <a:t>Literally, </a:t>
            </a:r>
            <a:r>
              <a:rPr lang="en-US" i="1" dirty="0" smtClean="0"/>
              <a:t>“to call alongside”</a:t>
            </a:r>
            <a:endParaRPr lang="en-US" dirty="0" smtClean="0"/>
          </a:p>
          <a:p>
            <a:pPr lvl="2">
              <a:spcBef>
                <a:spcPts val="400"/>
              </a:spcBef>
            </a:pPr>
            <a:r>
              <a:rPr lang="en-US" dirty="0" smtClean="0"/>
              <a:t>To ask to come and be present, to call to one’s side</a:t>
            </a:r>
          </a:p>
          <a:p>
            <a:pPr lvl="2">
              <a:spcBef>
                <a:spcPts val="400"/>
              </a:spcBef>
            </a:pPr>
            <a:r>
              <a:rPr lang="en-US" dirty="0" smtClean="0"/>
              <a:t>To instill someone with courage or cheer; encourage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anim calcmode="lin" valueType="num">
                                      <p:cBhvr>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anim calcmode="lin" valueType="num">
                                      <p:cBhvr>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anim calcmode="lin" valueType="num">
                                      <p:cBhvr>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anim calcmode="lin" valueType="num">
                                      <p:cBhvr>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500"/>
                                        <p:tgtEl>
                                          <p:spTgt spid="5">
                                            <p:txEl>
                                              <p:pRg st="5" end="5"/>
                                            </p:txEl>
                                          </p:spTgt>
                                        </p:tgtEl>
                                      </p:cBhvr>
                                    </p:animEffect>
                                    <p:anim calcmode="lin" valueType="num">
                                      <p:cBhvr>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500"/>
                                        <p:tgtEl>
                                          <p:spTgt spid="5">
                                            <p:txEl>
                                              <p:pRg st="6" end="6"/>
                                            </p:txEl>
                                          </p:spTgt>
                                        </p:tgtEl>
                                      </p:cBhvr>
                                    </p:animEffect>
                                    <p:anim calcmode="lin" valueType="num">
                                      <p:cBhvr>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5">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500"/>
                                        <p:tgtEl>
                                          <p:spTgt spid="5">
                                            <p:txEl>
                                              <p:pRg st="7" end="7"/>
                                            </p:txEl>
                                          </p:spTgt>
                                        </p:tgtEl>
                                      </p:cBhvr>
                                    </p:animEffect>
                                    <p:anim calcmode="lin" valueType="num">
                                      <p:cBhvr>
                                        <p:cTn id="5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Effect transition="in" filter="fade">
                                      <p:cBhvr>
                                        <p:cTn id="61" dur="500"/>
                                        <p:tgtEl>
                                          <p:spTgt spid="5">
                                            <p:txEl>
                                              <p:pRg st="8" end="8"/>
                                            </p:txEl>
                                          </p:spTgt>
                                        </p:tgtEl>
                                      </p:cBhvr>
                                    </p:animEffect>
                                    <p:anim calcmode="lin" valueType="num">
                                      <p:cBhvr>
                                        <p:cTn id="6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500"/>
                                        <p:tgtEl>
                                          <p:spTgt spid="5">
                                            <p:txEl>
                                              <p:pRg st="9" end="9"/>
                                            </p:txEl>
                                          </p:spTgt>
                                        </p:tgtEl>
                                      </p:cBhvr>
                                    </p:animEffect>
                                    <p:anim calcmode="lin" valueType="num">
                                      <p:cBhvr>
                                        <p:cTn id="6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686800" cy="5257800"/>
          </a:xfrm>
        </p:spPr>
        <p:txBody>
          <a:bodyPr>
            <a:normAutofit/>
          </a:bodyPr>
          <a:lstStyle/>
          <a:p>
            <a:pPr marL="571500" indent="-571500">
              <a:buSzPct val="90000"/>
              <a:buNone/>
            </a:pPr>
            <a:r>
              <a:rPr lang="en-US" dirty="0" smtClean="0">
                <a:ln w="9525">
                  <a:solidFill>
                    <a:srgbClr val="0000CC"/>
                  </a:solidFill>
                </a:ln>
                <a:effectLst>
                  <a:outerShdw blurRad="12700" dist="50800" dir="2700000" algn="ctr" rotWithShape="0">
                    <a:schemeClr val="tx1">
                      <a:lumMod val="85000"/>
                      <a:lumOff val="15000"/>
                    </a:schemeClr>
                  </a:outerShdw>
                </a:effectLst>
              </a:rPr>
              <a:t>EXTRAS:</a:t>
            </a:r>
            <a:endParaRPr lang="en-US" dirty="0" smtClean="0">
              <a:ln w="9525">
                <a:noFill/>
              </a:ln>
              <a:effectLst>
                <a:outerShdw blurRad="12700" dist="50800" dir="2700000" algn="ctr" rotWithShape="0">
                  <a:schemeClr val="tx1">
                    <a:lumMod val="85000"/>
                    <a:lumOff val="15000"/>
                  </a:schemeClr>
                </a:outerShdw>
              </a:effectLst>
            </a:endParaRPr>
          </a:p>
          <a:p>
            <a:pPr marL="571500" indent="-571500">
              <a:buSzPct val="90000"/>
              <a:buFont typeface="+mj-lt"/>
              <a:buAutoNum type="arabicPeriod" startAt="122"/>
            </a:pPr>
            <a:r>
              <a:rPr lang="en-US" sz="2400" dirty="0" smtClean="0">
                <a:ln w="9525">
                  <a:noFill/>
                </a:ln>
                <a:effectLst>
                  <a:outerShdw blurRad="12700" dist="50800" dir="2700000" algn="ctr" rotWithShape="0">
                    <a:schemeClr val="tx1">
                      <a:lumMod val="85000"/>
                      <a:lumOff val="15000"/>
                    </a:schemeClr>
                  </a:outerShdw>
                </a:effectLst>
              </a:rPr>
              <a:t>_</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4160520" y="4846320"/>
            <a:ext cx="4602480" cy="384048"/>
          </a:xfrm>
          <a:prstGeom prst="rect">
            <a:avLst/>
          </a:prstGeom>
          <a:solidFill>
            <a:srgbClr val="0000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Content Placeholder 4"/>
          <p:cNvSpPr>
            <a:spLocks noGrp="1"/>
          </p:cNvSpPr>
          <p:nvPr>
            <p:ph idx="1"/>
          </p:nvPr>
        </p:nvSpPr>
        <p:spPr>
          <a:xfrm>
            <a:off x="457200" y="1447800"/>
            <a:ext cx="8686800" cy="5410200"/>
          </a:xfrm>
        </p:spPr>
        <p:txBody>
          <a:bodyPr>
            <a:normAutofit/>
          </a:bodyPr>
          <a:lstStyle/>
          <a:p>
            <a:pPr>
              <a:spcBef>
                <a:spcPts val="400"/>
              </a:spcBef>
            </a:pPr>
            <a:r>
              <a:rPr lang="en-US" dirty="0" smtClean="0"/>
              <a:t>Encourage One Another – 1 Thess. 5:11</a:t>
            </a:r>
          </a:p>
          <a:p>
            <a:pPr lvl="1">
              <a:spcBef>
                <a:spcPts val="400"/>
              </a:spcBef>
            </a:pPr>
            <a:r>
              <a:rPr lang="en-US" dirty="0" smtClean="0"/>
              <a:t>Imperative – a command from God</a:t>
            </a:r>
          </a:p>
          <a:p>
            <a:pPr lvl="1">
              <a:spcBef>
                <a:spcPts val="400"/>
              </a:spcBef>
            </a:pPr>
            <a:r>
              <a:rPr lang="en-US" dirty="0" smtClean="0"/>
              <a:t>Second person plural – “you all everybody” do this</a:t>
            </a:r>
          </a:p>
          <a:p>
            <a:pPr lvl="1">
              <a:spcBef>
                <a:spcPts val="400"/>
              </a:spcBef>
            </a:pPr>
            <a:r>
              <a:rPr lang="en-US" dirty="0" smtClean="0"/>
              <a:t>Present tense – continued &amp; constant action</a:t>
            </a:r>
          </a:p>
          <a:p>
            <a:pPr lvl="1">
              <a:spcBef>
                <a:spcPts val="400"/>
              </a:spcBef>
            </a:pPr>
            <a:r>
              <a:rPr lang="en-US" dirty="0" smtClean="0"/>
              <a:t>Reciprocal – everyone does to everyone</a:t>
            </a:r>
          </a:p>
          <a:p>
            <a:pPr>
              <a:spcBef>
                <a:spcPts val="400"/>
              </a:spcBef>
            </a:pPr>
            <a:r>
              <a:rPr lang="en-US" dirty="0" smtClean="0"/>
              <a:t>The divine goal of Christian encouragement</a:t>
            </a:r>
          </a:p>
          <a:p>
            <a:pPr lvl="1">
              <a:spcBef>
                <a:spcPts val="400"/>
              </a:spcBef>
            </a:pPr>
            <a:r>
              <a:rPr lang="en-US" dirty="0" smtClean="0">
                <a:solidFill>
                  <a:schemeClr val="bg1"/>
                </a:solidFill>
              </a:rPr>
              <a:t>“…You know how we </a:t>
            </a:r>
            <a:r>
              <a:rPr lang="en-US" u="sng" dirty="0" smtClean="0">
                <a:solidFill>
                  <a:schemeClr val="bg1"/>
                </a:solidFill>
              </a:rPr>
              <a:t>exhorted</a:t>
            </a:r>
            <a:r>
              <a:rPr lang="en-US" dirty="0" smtClean="0">
                <a:solidFill>
                  <a:schemeClr val="bg1"/>
                </a:solidFill>
              </a:rPr>
              <a:t> </a:t>
            </a:r>
            <a:r>
              <a:rPr lang="en-US" i="1" dirty="0" smtClean="0">
                <a:solidFill>
                  <a:schemeClr val="bg1"/>
                </a:solidFill>
              </a:rPr>
              <a:t>(</a:t>
            </a:r>
            <a:r>
              <a:rPr lang="en-US" i="1" dirty="0" err="1" smtClean="0">
                <a:solidFill>
                  <a:schemeClr val="bg1"/>
                </a:solidFill>
              </a:rPr>
              <a:t>parakaleo</a:t>
            </a:r>
            <a:r>
              <a:rPr lang="en-US" i="1" dirty="0" smtClean="0">
                <a:solidFill>
                  <a:schemeClr val="bg1"/>
                </a:solidFill>
              </a:rPr>
              <a:t>)</a:t>
            </a:r>
            <a:r>
              <a:rPr lang="en-US" dirty="0" smtClean="0">
                <a:solidFill>
                  <a:schemeClr val="bg1"/>
                </a:solidFill>
              </a:rPr>
              <a:t>, and </a:t>
            </a:r>
            <a:r>
              <a:rPr lang="en-US" u="sng" dirty="0" smtClean="0">
                <a:solidFill>
                  <a:schemeClr val="bg1"/>
                </a:solidFill>
              </a:rPr>
              <a:t>encouraged</a:t>
            </a:r>
            <a:r>
              <a:rPr lang="en-US" dirty="0" smtClean="0">
                <a:solidFill>
                  <a:schemeClr val="bg1"/>
                </a:solidFill>
              </a:rPr>
              <a:t> </a:t>
            </a:r>
            <a:r>
              <a:rPr lang="en-US" i="1" dirty="0" smtClean="0">
                <a:solidFill>
                  <a:schemeClr val="bg1"/>
                </a:solidFill>
              </a:rPr>
              <a:t>(</a:t>
            </a:r>
            <a:r>
              <a:rPr lang="en-US" i="1" dirty="0" err="1" smtClean="0">
                <a:solidFill>
                  <a:schemeClr val="bg1"/>
                </a:solidFill>
              </a:rPr>
              <a:t>paramutheomai</a:t>
            </a:r>
            <a:r>
              <a:rPr lang="en-US" i="1" dirty="0" smtClean="0">
                <a:solidFill>
                  <a:schemeClr val="bg1"/>
                </a:solidFill>
              </a:rPr>
              <a:t>)</a:t>
            </a:r>
            <a:r>
              <a:rPr lang="en-US" dirty="0" smtClean="0">
                <a:solidFill>
                  <a:schemeClr val="bg1"/>
                </a:solidFill>
              </a:rPr>
              <a:t>, and charged every one of you, as a father does his own children, 	that you would walk worthy of God who calls you into His own kingdom and glory” (1 Thess. 2:11-12).</a:t>
            </a:r>
          </a:p>
          <a:p>
            <a:pPr>
              <a:spcBef>
                <a:spcPts val="400"/>
              </a:spcBef>
            </a:pPr>
            <a:r>
              <a:rPr lang="en-US" dirty="0" smtClean="0"/>
              <a:t>Result: The growth of the body – Eph. 4:16</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God’s Will for Encouragement</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7500"/>
                            </p:stCondLst>
                            <p:childTnLst>
                              <p:par>
                                <p:cTn id="51" presetID="42" presetClass="entr" presetSubtype="0" fill="hold" nodeType="after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fade">
                                      <p:cBhvr>
                                        <p:cTn id="53" dur="1000"/>
                                        <p:tgtEl>
                                          <p:spTgt spid="5">
                                            <p:txEl>
                                              <p:pRg st="7" end="7"/>
                                            </p:txEl>
                                          </p:spTgt>
                                        </p:tgtEl>
                                      </p:cBhvr>
                                    </p:animEffect>
                                    <p:anim calcmode="lin" valueType="num">
                                      <p:cBhvr>
                                        <p:cTn id="5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686800" cy="5410200"/>
          </a:xfrm>
        </p:spPr>
        <p:txBody>
          <a:bodyPr>
            <a:normAutofit/>
          </a:bodyPr>
          <a:lstStyle/>
          <a:p>
            <a:pPr marL="457200" indent="-457200">
              <a:buSzPct val="90000"/>
              <a:buFont typeface="+mj-lt"/>
              <a:buAutoNum type="arabicPeriod"/>
            </a:pPr>
            <a:r>
              <a:rPr lang="en-US" sz="2700" dirty="0" smtClean="0">
                <a:ln w="9525">
                  <a:solidFill>
                    <a:srgbClr val="0000CC"/>
                  </a:solidFill>
                </a:ln>
                <a:effectLst>
                  <a:outerShdw blurRad="12700" dist="50800" dir="2700000" algn="ctr" rotWithShape="0">
                    <a:schemeClr val="tx1"/>
                  </a:outerShdw>
                </a:effectLst>
              </a:rPr>
              <a:t>Just be there w</a:t>
            </a:r>
            <a:r>
              <a:rPr lang="en-US" sz="2700" dirty="0" smtClean="0">
                <a:ln w="9525">
                  <a:noFill/>
                </a:ln>
                <a:effectLst>
                  <a:outerShdw blurRad="12700" dist="50800" dir="2700000" algn="ctr" rotWithShape="0">
                    <a:schemeClr val="tx1"/>
                  </a:outerShdw>
                </a:effectLst>
              </a:rPr>
              <a:t>ith and beside – Col. 4:11; Josh. 1:9</a:t>
            </a:r>
          </a:p>
          <a:p>
            <a:pPr marL="457200" indent="-457200">
              <a:buSzPct val="90000"/>
              <a:buFont typeface="+mj-lt"/>
              <a:buAutoNum type="arabicPeriod"/>
            </a:pPr>
            <a:r>
              <a:rPr lang="en-US" sz="2700" dirty="0" smtClean="0">
                <a:ln w="9525">
                  <a:noFill/>
                </a:ln>
                <a:effectLst>
                  <a:outerShdw blurRad="12700" dist="50800" dir="2700000" algn="ctr" rotWithShape="0">
                    <a:schemeClr val="tx1"/>
                  </a:outerShdw>
                </a:effectLst>
              </a:rPr>
              <a:t>Give warm, genuine hugs – 1 Pet. 5:14</a:t>
            </a:r>
          </a:p>
          <a:p>
            <a:pPr marL="457200" indent="-457200">
              <a:buSzPct val="90000"/>
              <a:buFont typeface="+mj-lt"/>
              <a:buAutoNum type="arabicPeriod"/>
            </a:pPr>
            <a:r>
              <a:rPr lang="en-US" sz="2700" dirty="0" smtClean="0">
                <a:ln w="9525">
                  <a:noFill/>
                </a:ln>
                <a:effectLst>
                  <a:outerShdw blurRad="12700" dist="50800" dir="2700000" algn="ctr" rotWithShape="0">
                    <a:schemeClr val="tx1"/>
                  </a:outerShdw>
                </a:effectLst>
              </a:rPr>
              <a:t>Pray for one another – James 5:16</a:t>
            </a:r>
          </a:p>
          <a:p>
            <a:pPr marL="457200" indent="-457200">
              <a:buSzPct val="90000"/>
              <a:buFont typeface="+mj-lt"/>
              <a:buAutoNum type="arabicPeriod"/>
            </a:pPr>
            <a:r>
              <a:rPr lang="en-US" sz="2700" dirty="0" smtClean="0">
                <a:ln w="9525">
                  <a:noFill/>
                </a:ln>
                <a:effectLst>
                  <a:outerShdw blurRad="12700" dist="50800" dir="2700000" algn="ctr" rotWithShape="0">
                    <a:schemeClr val="tx1"/>
                  </a:outerShdw>
                </a:effectLst>
              </a:rPr>
              <a:t>Tell someone face to face:</a:t>
            </a:r>
          </a:p>
          <a:p>
            <a:pPr marL="857250" lvl="1" indent="-457200">
              <a:buSzPct val="90000"/>
              <a:buFont typeface="+mj-lt"/>
              <a:buAutoNum type="arabicPeriod" startAt="4"/>
            </a:pPr>
            <a:r>
              <a:rPr lang="en-US" sz="2700" dirty="0" smtClean="0">
                <a:solidFill>
                  <a:schemeClr val="bg1"/>
                </a:solidFill>
                <a:effectLst>
                  <a:outerShdw blurRad="12700" dist="50800" dir="2700000" algn="ctr" rotWithShape="0">
                    <a:schemeClr val="tx1"/>
                  </a:outerShdw>
                </a:effectLst>
              </a:rPr>
              <a:t>You are praying for them – Col. 1:9</a:t>
            </a:r>
          </a:p>
          <a:p>
            <a:pPr marL="857250" lvl="1" indent="-457200">
              <a:buSzPct val="90000"/>
              <a:buFont typeface="+mj-lt"/>
              <a:buAutoNum type="arabicPeriod" startAt="4"/>
            </a:pPr>
            <a:r>
              <a:rPr lang="en-US" sz="2700" dirty="0" smtClean="0">
                <a:solidFill>
                  <a:schemeClr val="bg1"/>
                </a:solidFill>
                <a:effectLst>
                  <a:outerShdw blurRad="12700" dist="50800" dir="2700000" algn="ctr" rotWithShape="0">
                    <a:schemeClr val="tx1"/>
                  </a:outerShdw>
                </a:effectLst>
              </a:rPr>
              <a:t>You are thanking God for them – Phile. 4</a:t>
            </a:r>
          </a:p>
          <a:p>
            <a:pPr marL="857250" lvl="1" indent="-457200">
              <a:buSzPct val="90000"/>
              <a:buFont typeface="+mj-lt"/>
              <a:buAutoNum type="arabicPeriod" startAt="4"/>
            </a:pPr>
            <a:r>
              <a:rPr lang="en-US" sz="2700" dirty="0" smtClean="0">
                <a:solidFill>
                  <a:schemeClr val="bg1"/>
                </a:solidFill>
                <a:effectLst>
                  <a:outerShdw blurRad="12700" dist="50800" dir="2700000" algn="ctr" rotWithShape="0">
                    <a:schemeClr val="tx1"/>
                  </a:outerShdw>
                </a:effectLst>
              </a:rPr>
              <a:t>Their faith has encouraged you – 1 Thess. 3:7</a:t>
            </a:r>
          </a:p>
          <a:p>
            <a:pPr marL="457200" indent="-457200">
              <a:buSzPct val="90000"/>
              <a:buFont typeface="+mj-lt"/>
              <a:buAutoNum type="arabicPeriod" startAt="7"/>
            </a:pPr>
            <a:r>
              <a:rPr lang="en-US" sz="2700" dirty="0" smtClean="0">
                <a:ln w="9525">
                  <a:noFill/>
                </a:ln>
                <a:effectLst>
                  <a:outerShdw blurRad="12700" dist="50800" dir="2700000" algn="ctr" rotWithShape="0">
                    <a:schemeClr val="tx1"/>
                  </a:outerShdw>
                </a:effectLst>
              </a:rPr>
              <a:t>Write a card of encouragement – ex: N.T. epistles</a:t>
            </a:r>
          </a:p>
          <a:p>
            <a:pPr marL="457200" indent="-457200">
              <a:buSzPct val="90000"/>
              <a:buFont typeface="+mj-lt"/>
              <a:buAutoNum type="arabicPeriod" startAt="7"/>
            </a:pPr>
            <a:r>
              <a:rPr lang="en-US" sz="2700" dirty="0" smtClean="0">
                <a:ln w="9525">
                  <a:noFill/>
                </a:ln>
                <a:effectLst>
                  <a:outerShdw blurRad="12700" dist="50800" dir="2700000" algn="ctr" rotWithShape="0">
                    <a:schemeClr val="tx1"/>
                  </a:outerShdw>
                </a:effectLst>
              </a:rPr>
              <a:t>When our words fall short, use GOD’S – Rom. 15:4-5</a:t>
            </a:r>
          </a:p>
          <a:p>
            <a:pPr marL="457200" indent="-457200">
              <a:buSzPct val="90000"/>
              <a:buFont typeface="+mj-lt"/>
              <a:buAutoNum type="arabicPeriod" startAt="7"/>
            </a:pPr>
            <a:r>
              <a:rPr lang="en-US" sz="2700" dirty="0" smtClean="0">
                <a:ln w="9525">
                  <a:noFill/>
                </a:ln>
                <a:effectLst>
                  <a:outerShdw blurRad="12700" dist="50800" dir="2700000" algn="ctr" rotWithShape="0">
                    <a:schemeClr val="tx1"/>
                  </a:outerShdw>
                </a:effectLst>
              </a:rPr>
              <a:t>Words about heaven are very encouraging – John 14:1-3</a:t>
            </a:r>
          </a:p>
          <a:p>
            <a:pPr marL="457200" indent="-457200">
              <a:buSzPct val="90000"/>
              <a:buFont typeface="+mj-lt"/>
              <a:buAutoNum type="arabicPeriod" startAt="7"/>
            </a:pPr>
            <a:endParaRPr lang="en-US" sz="2700" dirty="0" smtClean="0">
              <a:ln w="9525">
                <a:noFill/>
              </a:ln>
              <a:effectLst>
                <a:outerShdw blurRad="12700" dist="50800" dir="2700000" algn="ctr" rotWithShape="0">
                  <a:schemeClr val="tx1"/>
                </a:outerShdw>
              </a:effectLst>
            </a:endParaRPr>
          </a:p>
          <a:p>
            <a:pPr marL="514350" indent="-514350">
              <a:buSzPct val="90000"/>
              <a:buFont typeface="+mj-lt"/>
              <a:buAutoNum type="arabicPeriod" startAt="7"/>
            </a:pPr>
            <a:endParaRPr lang="en-US" sz="2700" dirty="0" smtClean="0">
              <a:ln w="9525">
                <a:noFill/>
              </a:ln>
              <a:effectLst>
                <a:outerShdw blurRad="12700" dist="50800" dir="2700000" algn="ctr" rotWithShape="0">
                  <a:schemeClr val="tx1"/>
                </a:outerShdw>
              </a:effectLst>
            </a:endParaRP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anim calcmode="lin" valueType="num">
                                      <p:cBhvr>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anim calcmode="lin" valueType="num">
                                      <p:cBhvr>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anim calcmode="lin" valueType="num">
                                      <p:cBhvr>
                                        <p:cTn id="5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500"/>
                                        <p:tgtEl>
                                          <p:spTgt spid="5">
                                            <p:txEl>
                                              <p:pRg st="8" end="8"/>
                                            </p:txEl>
                                          </p:spTgt>
                                        </p:tgtEl>
                                      </p:cBhvr>
                                    </p:animEffect>
                                    <p:anim calcmode="lin" valueType="num">
                                      <p:cBhvr>
                                        <p:cTn id="5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Effect transition="in" filter="fade">
                                      <p:cBhvr>
                                        <p:cTn id="61" dur="500"/>
                                        <p:tgtEl>
                                          <p:spTgt spid="5">
                                            <p:txEl>
                                              <p:pRg st="9" end="9"/>
                                            </p:txEl>
                                          </p:spTgt>
                                        </p:tgtEl>
                                      </p:cBhvr>
                                    </p:animEffect>
                                    <p:anim calcmode="lin" valueType="num">
                                      <p:cBhvr>
                                        <p:cTn id="6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lnSpcReduction="10000"/>
          </a:bodyPr>
          <a:lstStyle/>
          <a:p>
            <a:pPr marL="457200" indent="-457200">
              <a:buSzPct val="90000"/>
              <a:buNone/>
            </a:pPr>
            <a:r>
              <a:rPr lang="en-US" sz="2700" dirty="0" smtClean="0">
                <a:ln w="9525">
                  <a:solidFill>
                    <a:srgbClr val="0000CC"/>
                  </a:solidFill>
                </a:ln>
                <a:effectLst>
                  <a:outerShdw blurRad="12700" dist="50800" dir="2700000" algn="ctr" rotWithShape="0">
                    <a:schemeClr val="tx1"/>
                  </a:outerShdw>
                </a:effectLst>
              </a:rPr>
              <a:t>Use GOD’S Words in a card to:</a:t>
            </a:r>
          </a:p>
          <a:p>
            <a:pPr marL="400050" lvl="1" indent="0">
              <a:buSzPct val="90000"/>
              <a:buNone/>
            </a:pPr>
            <a:r>
              <a:rPr lang="en-US" sz="2300" dirty="0" smtClean="0">
                <a:ln w="9525">
                  <a:solidFill>
                    <a:schemeClr val="bg2">
                      <a:lumMod val="50000"/>
                    </a:schemeClr>
                  </a:solidFill>
                </a:ln>
                <a:effectLst>
                  <a:outerShdw blurRad="12700" dist="50800" dir="2700000" algn="ctr" rotWithShape="0">
                    <a:schemeClr val="tx1"/>
                  </a:outerShdw>
                </a:effectLst>
              </a:rPr>
              <a:t>“</a:t>
            </a:r>
            <a:r>
              <a:rPr lang="en-US" sz="2300" dirty="0" smtClean="0">
                <a:ln>
                  <a:solidFill>
                    <a:schemeClr val="bg2">
                      <a:lumMod val="50000"/>
                    </a:schemeClr>
                  </a:solidFill>
                </a:ln>
              </a:rPr>
              <a:t>I don’t </a:t>
            </a:r>
            <a:r>
              <a:rPr lang="en-US" sz="2300" dirty="0" smtClean="0"/>
              <a:t>know what to say exactly and I know my own words may be of little encouragement.  Please know that I’m thinking about you and praying for you…”</a:t>
            </a:r>
          </a:p>
          <a:p>
            <a:pPr marL="857250" lvl="1" indent="-457200">
              <a:buSzPct val="90000"/>
              <a:buFont typeface="+mj-lt"/>
              <a:buAutoNum type="arabicPeriod" startAt="10"/>
            </a:pPr>
            <a:r>
              <a:rPr lang="en-US" sz="2300" u="sng" dirty="0" smtClean="0">
                <a:solidFill>
                  <a:schemeClr val="bg1"/>
                </a:solidFill>
              </a:rPr>
              <a:t>The sick</a:t>
            </a:r>
            <a:r>
              <a:rPr lang="en-US" sz="2300" dirty="0" smtClean="0">
                <a:solidFill>
                  <a:schemeClr val="bg1"/>
                </a:solidFill>
              </a:rPr>
              <a:t> – “Beloved, I pray that you may prosper in all things and be in health, just as your soul prospers” (3 John 2).</a:t>
            </a:r>
          </a:p>
          <a:p>
            <a:pPr marL="857250" lvl="1" indent="-457200">
              <a:buSzPct val="90000"/>
              <a:buFont typeface="+mj-lt"/>
              <a:buAutoNum type="arabicPeriod" startAt="10"/>
            </a:pPr>
            <a:r>
              <a:rPr lang="en-US" sz="2300" u="sng" dirty="0" smtClean="0">
                <a:solidFill>
                  <a:schemeClr val="bg1"/>
                </a:solidFill>
              </a:rPr>
              <a:t>The bereaved</a:t>
            </a:r>
            <a:r>
              <a:rPr lang="en-US" sz="2300" dirty="0" smtClean="0">
                <a:solidFill>
                  <a:schemeClr val="bg1"/>
                </a:solidFill>
              </a:rPr>
              <a:t> – “God is our refuge and strength, A very present help in trouble” (Psa. 46:1).</a:t>
            </a:r>
          </a:p>
          <a:p>
            <a:pPr marL="857250" lvl="1" indent="-457200">
              <a:buSzPct val="90000"/>
              <a:buFont typeface="+mj-lt"/>
              <a:buAutoNum type="arabicPeriod" startAt="10"/>
            </a:pPr>
            <a:r>
              <a:rPr lang="en-US" sz="2300" u="sng" dirty="0" smtClean="0">
                <a:solidFill>
                  <a:schemeClr val="bg1"/>
                </a:solidFill>
              </a:rPr>
              <a:t>The lonely</a:t>
            </a:r>
            <a:r>
              <a:rPr lang="en-US" sz="2300" dirty="0" smtClean="0">
                <a:solidFill>
                  <a:schemeClr val="bg1"/>
                </a:solidFill>
              </a:rPr>
              <a:t> – “He Himself has said, ‘I will never leave you nor forsake you.’  So we may boldly say: ‘The LORD is my helper; I will not fear.  What can man do to me?’” (Heb. 13:5-6). </a:t>
            </a:r>
          </a:p>
          <a:p>
            <a:pPr marL="857250" lvl="1" indent="-457200">
              <a:buSzPct val="90000"/>
              <a:buFont typeface="+mj-lt"/>
              <a:buAutoNum type="arabicPeriod" startAt="10"/>
            </a:pPr>
            <a:r>
              <a:rPr lang="en-US" sz="2300" u="sng" dirty="0" smtClean="0">
                <a:solidFill>
                  <a:schemeClr val="bg1"/>
                </a:solidFill>
              </a:rPr>
              <a:t>The downcast</a:t>
            </a:r>
            <a:r>
              <a:rPr lang="en-US" sz="2300" dirty="0" smtClean="0">
                <a:solidFill>
                  <a:schemeClr val="bg1"/>
                </a:solidFill>
              </a:rPr>
              <a:t> – “But those who wait on the LORD Shall renew their strength; They shall mount up with wings like eagles, They shall run and not be weary, They shall walk and not faint” (Isa. 40:31).</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anim calcmode="lin" valueType="num">
                                      <p:cBhvr>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lnSpcReduction="10000"/>
          </a:bodyPr>
          <a:lstStyle/>
          <a:p>
            <a:pPr marL="457200" indent="-457200">
              <a:buSzPct val="90000"/>
              <a:buNone/>
            </a:pPr>
            <a:r>
              <a:rPr lang="en-US" sz="2700" dirty="0" smtClean="0">
                <a:ln w="9525">
                  <a:solidFill>
                    <a:srgbClr val="0000CC"/>
                  </a:solidFill>
                </a:ln>
                <a:effectLst>
                  <a:outerShdw blurRad="12700" dist="50800" dir="2700000" algn="ctr" rotWithShape="0">
                    <a:schemeClr val="tx1"/>
                  </a:outerShdw>
                </a:effectLst>
              </a:rPr>
              <a:t>Use GOD’S Words in a card to:</a:t>
            </a:r>
          </a:p>
          <a:p>
            <a:pPr marL="400050" lvl="1" indent="0">
              <a:buSzPct val="90000"/>
              <a:buNone/>
            </a:pPr>
            <a:r>
              <a:rPr lang="en-US" sz="2300" dirty="0" smtClean="0">
                <a:ln w="9525">
                  <a:solidFill>
                    <a:schemeClr val="bg2">
                      <a:lumMod val="50000"/>
                    </a:schemeClr>
                  </a:solidFill>
                </a:ln>
                <a:effectLst>
                  <a:outerShdw blurRad="12700" dist="50800" dir="2700000" algn="ctr" rotWithShape="0">
                    <a:schemeClr val="tx1"/>
                  </a:outerShdw>
                </a:effectLst>
              </a:rPr>
              <a:t>“</a:t>
            </a:r>
            <a:r>
              <a:rPr lang="en-US" sz="2300" dirty="0" smtClean="0">
                <a:ln>
                  <a:solidFill>
                    <a:schemeClr val="bg2">
                      <a:lumMod val="50000"/>
                    </a:schemeClr>
                  </a:solidFill>
                </a:ln>
              </a:rPr>
              <a:t>I don’t </a:t>
            </a:r>
            <a:r>
              <a:rPr lang="en-US" sz="2300" dirty="0" smtClean="0"/>
              <a:t>know what to say exactly and I know my own words may be of little encouragement.  Please know that I’m thinking about you and praying for you…”</a:t>
            </a:r>
          </a:p>
          <a:p>
            <a:pPr marL="857250" lvl="1" indent="-457200">
              <a:buSzPct val="90000"/>
              <a:buFont typeface="+mj-lt"/>
              <a:buAutoNum type="arabicPeriod" startAt="14"/>
            </a:pPr>
            <a:r>
              <a:rPr lang="en-US" sz="2300" u="sng" dirty="0" smtClean="0">
                <a:solidFill>
                  <a:schemeClr val="bg1"/>
                </a:solidFill>
              </a:rPr>
              <a:t>The spiritually weak</a:t>
            </a:r>
            <a:r>
              <a:rPr lang="en-US" sz="2300" dirty="0" smtClean="0">
                <a:solidFill>
                  <a:schemeClr val="bg1"/>
                </a:solidFill>
              </a:rPr>
              <a:t> – “Therefore, my beloved brethren, be steadfast, immovable, always abounding in the work of the Lord, knowing that your labor is not in vain in the Lord” (1 Cor. 15:58).</a:t>
            </a:r>
          </a:p>
          <a:p>
            <a:pPr marL="857250" lvl="1" indent="-457200">
              <a:buSzPct val="90000"/>
              <a:buFont typeface="+mj-lt"/>
              <a:buAutoNum type="arabicPeriod" startAt="14"/>
            </a:pPr>
            <a:r>
              <a:rPr lang="en-US" sz="2300" u="sng" dirty="0" smtClean="0">
                <a:solidFill>
                  <a:schemeClr val="bg1"/>
                </a:solidFill>
              </a:rPr>
              <a:t>The erring brother</a:t>
            </a:r>
            <a:r>
              <a:rPr lang="en-US" sz="2300" dirty="0" smtClean="0">
                <a:solidFill>
                  <a:schemeClr val="bg1"/>
                </a:solidFill>
              </a:rPr>
              <a:t> – “Let us hold fast the confession of our hope without wavering, for He who promised is faithful” (Heb. 10:23).</a:t>
            </a:r>
          </a:p>
          <a:p>
            <a:pPr marL="857250" lvl="1" indent="-457200">
              <a:buSzPct val="90000"/>
              <a:buFont typeface="+mj-lt"/>
              <a:buAutoNum type="arabicPeriod" startAt="14"/>
            </a:pPr>
            <a:r>
              <a:rPr lang="en-US" sz="2300" u="sng" dirty="0" smtClean="0">
                <a:solidFill>
                  <a:schemeClr val="bg1"/>
                </a:solidFill>
              </a:rPr>
              <a:t>The discouraged</a:t>
            </a:r>
            <a:r>
              <a:rPr lang="en-US" sz="2300" dirty="0" smtClean="0">
                <a:solidFill>
                  <a:schemeClr val="bg1"/>
                </a:solidFill>
              </a:rPr>
              <a:t> – “In everything…let your requests be made known to God; and the peace of God, which surpasses all understanding, will guard your hearts and minds…I can do all things through Christ who strengthens me” (Phil. 4:6-7, 13).</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anim calcmode="lin" valueType="num">
                                      <p:cBhvr>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anim calcmode="lin" valueType="num">
                                      <p:cBhvr>
                                        <p:cTn id="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lnSpcReduction="10000"/>
          </a:bodyPr>
          <a:lstStyle/>
          <a:p>
            <a:pPr marL="457200" indent="-457200">
              <a:buSzPct val="90000"/>
              <a:buNone/>
            </a:pPr>
            <a:r>
              <a:rPr lang="en-US" sz="2700" dirty="0" smtClean="0">
                <a:ln w="9525">
                  <a:solidFill>
                    <a:srgbClr val="0000CC"/>
                  </a:solidFill>
                </a:ln>
                <a:effectLst>
                  <a:outerShdw blurRad="12700" dist="50800" dir="2700000" algn="ctr" rotWithShape="0">
                    <a:schemeClr val="tx1"/>
                  </a:outerShdw>
                </a:effectLst>
              </a:rPr>
              <a:t>Use GOD’S Words in a card to:</a:t>
            </a:r>
          </a:p>
          <a:p>
            <a:pPr marL="400050" lvl="1" indent="0">
              <a:buSzPct val="90000"/>
              <a:buNone/>
            </a:pPr>
            <a:r>
              <a:rPr lang="en-US" sz="2300" dirty="0" smtClean="0">
                <a:ln w="9525">
                  <a:solidFill>
                    <a:schemeClr val="bg2">
                      <a:lumMod val="50000"/>
                    </a:schemeClr>
                  </a:solidFill>
                </a:ln>
                <a:effectLst>
                  <a:outerShdw blurRad="12700" dist="50800" dir="2700000" algn="ctr" rotWithShape="0">
                    <a:schemeClr val="tx1"/>
                  </a:outerShdw>
                </a:effectLst>
              </a:rPr>
              <a:t>“</a:t>
            </a:r>
            <a:r>
              <a:rPr lang="en-US" sz="2300" dirty="0" smtClean="0">
                <a:ln>
                  <a:solidFill>
                    <a:schemeClr val="bg2">
                      <a:lumMod val="50000"/>
                    </a:schemeClr>
                  </a:solidFill>
                </a:ln>
              </a:rPr>
              <a:t>I don’t</a:t>
            </a:r>
            <a:r>
              <a:rPr lang="en-US" sz="2300" dirty="0" smtClean="0"/>
              <a:t> know what to say exactly and I know my own words may be of little encouragement.  Please know that I’m thinking about you and praying for you…”</a:t>
            </a:r>
          </a:p>
          <a:p>
            <a:pPr marL="857250" lvl="1" indent="-457200">
              <a:buSzPct val="90000"/>
              <a:buFont typeface="+mj-lt"/>
              <a:buAutoNum type="arabicPeriod" startAt="17"/>
            </a:pPr>
            <a:r>
              <a:rPr lang="en-US" sz="2300" u="sng" dirty="0" smtClean="0">
                <a:solidFill>
                  <a:schemeClr val="bg1"/>
                </a:solidFill>
              </a:rPr>
              <a:t>The penitent brother</a:t>
            </a:r>
            <a:r>
              <a:rPr lang="en-US" sz="2300" dirty="0" smtClean="0">
                <a:solidFill>
                  <a:schemeClr val="bg1"/>
                </a:solidFill>
              </a:rPr>
              <a:t> – “Through the Lord’s mercies we are not consumed, Because His compassions fail not.  They are new every morning; Great is [His] faithfulness.  ‘The Lord is my portion,’ says my soul, ‘Therefore I hope in Him!’” (</a:t>
            </a:r>
            <a:r>
              <a:rPr lang="en-US" sz="2300" dirty="0" err="1" smtClean="0">
                <a:solidFill>
                  <a:schemeClr val="bg1"/>
                </a:solidFill>
              </a:rPr>
              <a:t>Lamen</a:t>
            </a:r>
            <a:r>
              <a:rPr lang="en-US" sz="2300" dirty="0" smtClean="0">
                <a:solidFill>
                  <a:schemeClr val="bg1"/>
                </a:solidFill>
              </a:rPr>
              <a:t>. 3:22-24).</a:t>
            </a:r>
          </a:p>
          <a:p>
            <a:pPr marL="857250" lvl="1" indent="-457200">
              <a:buSzPct val="90000"/>
              <a:buFont typeface="+mj-lt"/>
              <a:buAutoNum type="arabicPeriod" startAt="17"/>
            </a:pPr>
            <a:r>
              <a:rPr lang="en-US" sz="2300" u="sng" dirty="0" smtClean="0">
                <a:solidFill>
                  <a:schemeClr val="bg1"/>
                </a:solidFill>
              </a:rPr>
              <a:t>The brother overtaken in sin</a:t>
            </a:r>
            <a:r>
              <a:rPr lang="en-US" sz="2300" dirty="0" smtClean="0">
                <a:solidFill>
                  <a:schemeClr val="bg1"/>
                </a:solidFill>
              </a:rPr>
              <a:t> – “Be sober, be vigilant; because your adversary the devil walks about like a roaring lion, seeking whom he may devour.  Resist him, steadfast in the faith…But may the God of all grace, who called us to His eternal glory by Christ Jesus, after you have suffered a while, perfect, establish, strengthen, and settle you” (1 Pet. 5:8-10).</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anim calcmode="lin" valueType="num">
                                      <p:cBhvr>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534400" cy="5410200"/>
          </a:xfrm>
        </p:spPr>
        <p:txBody>
          <a:bodyPr>
            <a:normAutofit lnSpcReduction="10000"/>
          </a:bodyPr>
          <a:lstStyle/>
          <a:p>
            <a:pPr marL="457200" indent="-457200">
              <a:buSzPct val="90000"/>
              <a:buNone/>
            </a:pPr>
            <a:r>
              <a:rPr lang="en-US" sz="2700" dirty="0" smtClean="0">
                <a:ln w="9525">
                  <a:solidFill>
                    <a:srgbClr val="0000CC"/>
                  </a:solidFill>
                </a:ln>
                <a:effectLst>
                  <a:outerShdw blurRad="12700" dist="50800" dir="2700000" algn="ctr" rotWithShape="0">
                    <a:schemeClr val="tx1"/>
                  </a:outerShdw>
                </a:effectLst>
              </a:rPr>
              <a:t>Use GOD’S Words in a card to:</a:t>
            </a:r>
          </a:p>
          <a:p>
            <a:pPr marL="400050" lvl="1" indent="0">
              <a:buSzPct val="90000"/>
              <a:buNone/>
            </a:pPr>
            <a:r>
              <a:rPr lang="en-US" sz="2300" dirty="0" smtClean="0">
                <a:ln w="9525">
                  <a:solidFill>
                    <a:schemeClr val="bg2">
                      <a:lumMod val="50000"/>
                    </a:schemeClr>
                  </a:solidFill>
                </a:ln>
                <a:effectLst>
                  <a:outerShdw blurRad="12700" dist="50800" dir="2700000" algn="ctr" rotWithShape="0">
                    <a:schemeClr val="tx1"/>
                  </a:outerShdw>
                </a:effectLst>
              </a:rPr>
              <a:t>“</a:t>
            </a:r>
            <a:r>
              <a:rPr lang="en-US" sz="2300" dirty="0" smtClean="0">
                <a:ln>
                  <a:solidFill>
                    <a:schemeClr val="bg2">
                      <a:lumMod val="50000"/>
                    </a:schemeClr>
                  </a:solidFill>
                </a:ln>
              </a:rPr>
              <a:t>I don’t</a:t>
            </a:r>
            <a:r>
              <a:rPr lang="en-US" sz="2300" dirty="0" smtClean="0"/>
              <a:t> know what to say exactly and I know my own words may be of little encouragement.  Please know that I’m thinking about you and praying for you…”</a:t>
            </a:r>
          </a:p>
          <a:p>
            <a:pPr marL="857250" lvl="1" indent="-457200">
              <a:buSzPct val="90000"/>
              <a:buFont typeface="+mj-lt"/>
              <a:buAutoNum type="arabicPeriod" startAt="19"/>
            </a:pPr>
            <a:r>
              <a:rPr lang="en-US" sz="2300" u="sng" dirty="0" smtClean="0">
                <a:solidFill>
                  <a:schemeClr val="bg1"/>
                </a:solidFill>
              </a:rPr>
              <a:t>A brother going through a hard time</a:t>
            </a:r>
            <a:r>
              <a:rPr lang="en-US" sz="2300" dirty="0" smtClean="0">
                <a:solidFill>
                  <a:schemeClr val="bg1"/>
                </a:solidFill>
              </a:rPr>
              <a:t> – “Fear not, for I am with you; Be not dismayed, for I am your God. I will strengthen you, Yes, I will help you, I will uphold you with My righteous right hand” (Isa. 41:10).  </a:t>
            </a:r>
          </a:p>
          <a:p>
            <a:pPr marL="857250" lvl="1" indent="-457200">
              <a:buSzPct val="90000"/>
              <a:buFont typeface="+mj-lt"/>
              <a:buAutoNum type="arabicPeriod" startAt="19"/>
            </a:pPr>
            <a:r>
              <a:rPr lang="en-US" sz="2300" u="sng" dirty="0" smtClean="0">
                <a:solidFill>
                  <a:schemeClr val="bg1"/>
                </a:solidFill>
              </a:rPr>
              <a:t>A widow</a:t>
            </a:r>
            <a:r>
              <a:rPr lang="en-US" sz="2300" dirty="0" smtClean="0">
                <a:solidFill>
                  <a:schemeClr val="bg1"/>
                </a:solidFill>
              </a:rPr>
              <a:t> – “A father of the fatherless, a defender of widows, Is God in His holy habitation.  God sets the solitary in families” (Psa. 68:5-6).  I’m glad you’re in our family!</a:t>
            </a:r>
          </a:p>
          <a:p>
            <a:pPr marL="857250" lvl="1" indent="-457200">
              <a:buSzPct val="90000"/>
              <a:buFont typeface="+mj-lt"/>
              <a:buAutoNum type="arabicPeriod" startAt="19"/>
            </a:pPr>
            <a:r>
              <a:rPr lang="en-US" sz="2300" u="sng" dirty="0" smtClean="0">
                <a:solidFill>
                  <a:schemeClr val="bg1"/>
                </a:solidFill>
              </a:rPr>
              <a:t>New parents</a:t>
            </a:r>
            <a:r>
              <a:rPr lang="en-US" sz="2300" dirty="0" smtClean="0">
                <a:solidFill>
                  <a:schemeClr val="bg1"/>
                </a:solidFill>
              </a:rPr>
              <a:t> – “You shall teach them diligently to your children, and shall talk of them when you sit in your house, when you walk by the way, when you lie down, and when you rise up” (Deut. 6:4-9).</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anim calcmode="lin" valueType="num">
                                      <p:cBhvr>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anim calcmode="lin" valueType="num">
                                      <p:cBhvr>
                                        <p:cTn id="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686800" cy="5410200"/>
          </a:xfrm>
        </p:spPr>
        <p:txBody>
          <a:bodyPr>
            <a:normAutofit lnSpcReduction="10000"/>
          </a:bodyPr>
          <a:lstStyle/>
          <a:p>
            <a:pPr marL="457200" indent="-457200">
              <a:buSzPct val="90000"/>
              <a:buNone/>
            </a:pPr>
            <a:r>
              <a:rPr lang="en-US" sz="2700" dirty="0" smtClean="0">
                <a:ln w="9525">
                  <a:solidFill>
                    <a:srgbClr val="0000CC"/>
                  </a:solidFill>
                </a:ln>
                <a:effectLst>
                  <a:outerShdw blurRad="12700" dist="50800" dir="2700000" algn="ctr" rotWithShape="0">
                    <a:schemeClr val="tx1"/>
                  </a:outerShdw>
                </a:effectLst>
              </a:rPr>
              <a:t>Use GOD’S Words in a card to:</a:t>
            </a:r>
          </a:p>
          <a:p>
            <a:pPr marL="400050" lvl="1" indent="0">
              <a:buSzPct val="90000"/>
              <a:buNone/>
            </a:pPr>
            <a:r>
              <a:rPr lang="en-US" sz="2300" dirty="0" smtClean="0">
                <a:ln w="9525">
                  <a:solidFill>
                    <a:schemeClr val="bg2">
                      <a:lumMod val="50000"/>
                    </a:schemeClr>
                  </a:solidFill>
                </a:ln>
                <a:effectLst>
                  <a:outerShdw blurRad="12700" dist="50800" dir="2700000" algn="ctr" rotWithShape="0">
                    <a:schemeClr val="tx1"/>
                  </a:outerShdw>
                </a:effectLst>
              </a:rPr>
              <a:t>“</a:t>
            </a:r>
            <a:r>
              <a:rPr lang="en-US" sz="2300" dirty="0" smtClean="0">
                <a:ln>
                  <a:solidFill>
                    <a:schemeClr val="bg2">
                      <a:lumMod val="50000"/>
                    </a:schemeClr>
                  </a:solidFill>
                </a:ln>
              </a:rPr>
              <a:t>I don’t</a:t>
            </a:r>
            <a:r>
              <a:rPr lang="en-US" sz="2300" dirty="0" smtClean="0"/>
              <a:t> know what to say exactly and I know my own words may be of little encouragement.  Please know that I’m thinking about you and praying for you…”</a:t>
            </a:r>
          </a:p>
          <a:p>
            <a:pPr marL="857250" lvl="1" indent="-457200">
              <a:buSzPct val="90000"/>
              <a:buFont typeface="+mj-lt"/>
              <a:buAutoNum type="arabicPeriod" startAt="22"/>
            </a:pPr>
            <a:r>
              <a:rPr lang="en-US" sz="2300" u="sng" dirty="0" smtClean="0">
                <a:solidFill>
                  <a:schemeClr val="bg1"/>
                </a:solidFill>
              </a:rPr>
              <a:t>Newlyweds</a:t>
            </a:r>
            <a:r>
              <a:rPr lang="en-US" sz="2300" dirty="0" smtClean="0">
                <a:solidFill>
                  <a:schemeClr val="bg1"/>
                </a:solidFill>
              </a:rPr>
              <a:t> – “Submitting to one another in the fear of God.  </a:t>
            </a:r>
            <a:r>
              <a:rPr lang="en-US" sz="2000" b="0" dirty="0" smtClean="0">
                <a:solidFill>
                  <a:schemeClr val="bg1"/>
                </a:solidFill>
              </a:rPr>
              <a:t>[Wife’s name]</a:t>
            </a:r>
            <a:r>
              <a:rPr lang="en-US" sz="2300" dirty="0" smtClean="0">
                <a:solidFill>
                  <a:schemeClr val="bg1"/>
                </a:solidFill>
              </a:rPr>
              <a:t>, submit to </a:t>
            </a:r>
            <a:r>
              <a:rPr lang="en-US" sz="2000" b="0" dirty="0" smtClean="0">
                <a:solidFill>
                  <a:schemeClr val="bg1"/>
                </a:solidFill>
              </a:rPr>
              <a:t>[husband’s name]</a:t>
            </a:r>
            <a:r>
              <a:rPr lang="en-US" sz="2300" dirty="0" smtClean="0">
                <a:solidFill>
                  <a:schemeClr val="bg1"/>
                </a:solidFill>
              </a:rPr>
              <a:t>, as to the Lord… </a:t>
            </a:r>
            <a:r>
              <a:rPr lang="en-US" sz="2000" b="0" dirty="0" smtClean="0">
                <a:solidFill>
                  <a:schemeClr val="bg1"/>
                </a:solidFill>
              </a:rPr>
              <a:t>[Husband’s name]</a:t>
            </a:r>
            <a:r>
              <a:rPr lang="en-US" sz="2300" dirty="0" smtClean="0">
                <a:solidFill>
                  <a:schemeClr val="bg1"/>
                </a:solidFill>
              </a:rPr>
              <a:t>, love </a:t>
            </a:r>
            <a:r>
              <a:rPr lang="en-US" sz="2000" b="0" dirty="0" smtClean="0">
                <a:solidFill>
                  <a:schemeClr val="bg1"/>
                </a:solidFill>
              </a:rPr>
              <a:t>[wife’s name]</a:t>
            </a:r>
            <a:r>
              <a:rPr lang="en-US" sz="2300" dirty="0" smtClean="0">
                <a:solidFill>
                  <a:schemeClr val="bg1"/>
                </a:solidFill>
              </a:rPr>
              <a:t>, just as Christ also loved the church &amp; gave Himself for her…‘</a:t>
            </a:r>
            <a:r>
              <a:rPr lang="en-US" sz="2000" b="0" dirty="0" smtClean="0">
                <a:solidFill>
                  <a:schemeClr val="bg1"/>
                </a:solidFill>
              </a:rPr>
              <a:t>[Husband’s name]</a:t>
            </a:r>
            <a:r>
              <a:rPr lang="en-US" sz="2300" dirty="0" smtClean="0">
                <a:solidFill>
                  <a:schemeClr val="bg1"/>
                </a:solidFill>
              </a:rPr>
              <a:t> shall leave his father &amp; mother and be joined to </a:t>
            </a:r>
            <a:r>
              <a:rPr lang="en-US" sz="2000" b="0" dirty="0" smtClean="0">
                <a:solidFill>
                  <a:schemeClr val="bg1"/>
                </a:solidFill>
              </a:rPr>
              <a:t>[wife’s name]</a:t>
            </a:r>
            <a:r>
              <a:rPr lang="en-US" sz="2300" dirty="0" smtClean="0">
                <a:solidFill>
                  <a:schemeClr val="bg1"/>
                </a:solidFill>
              </a:rPr>
              <a:t>, and </a:t>
            </a:r>
            <a:r>
              <a:rPr lang="en-US" sz="2000" b="0" dirty="0" smtClean="0">
                <a:solidFill>
                  <a:schemeClr val="bg1"/>
                </a:solidFill>
              </a:rPr>
              <a:t>[husband’s &amp; wife’s names]</a:t>
            </a:r>
            <a:r>
              <a:rPr lang="en-US" sz="2300" dirty="0" smtClean="0">
                <a:solidFill>
                  <a:schemeClr val="bg1"/>
                </a:solidFill>
              </a:rPr>
              <a:t> shall become one flesh’” (Eph. 5:22-33).</a:t>
            </a:r>
          </a:p>
          <a:p>
            <a:pPr marL="857250" lvl="1" indent="-457200">
              <a:buSzPct val="90000"/>
              <a:buFont typeface="+mj-lt"/>
              <a:buAutoNum type="arabicPeriod" startAt="22"/>
            </a:pPr>
            <a:r>
              <a:rPr lang="en-US" sz="2300" u="sng" dirty="0" smtClean="0">
                <a:solidFill>
                  <a:schemeClr val="bg1"/>
                </a:solidFill>
              </a:rPr>
              <a:t>New convert</a:t>
            </a:r>
            <a:r>
              <a:rPr lang="en-US" sz="2300" dirty="0" smtClean="0">
                <a:solidFill>
                  <a:schemeClr val="bg1"/>
                </a:solidFill>
              </a:rPr>
              <a:t> – </a:t>
            </a:r>
            <a:r>
              <a:rPr lang="en-US" sz="2200" dirty="0" smtClean="0">
                <a:solidFill>
                  <a:schemeClr val="bg1"/>
                </a:solidFill>
              </a:rPr>
              <a:t>“Giving all diligence, add to your faith virtue, to virtue knowledge, to knowledge self-control, to self-control perseverance, to perseverance godliness, to godliness brotherly kindness, and to brotherly kindness love…grow in the grace and knowledge of our Lord and Savior Jesus Christ” (2 Pet. 1:5-8; 3:18).</a:t>
            </a:r>
          </a:p>
        </p:txBody>
      </p:sp>
      <p:sp>
        <p:nvSpPr>
          <p:cNvPr id="7" name="Title 3"/>
          <p:cNvSpPr>
            <a:spLocks noGrp="1"/>
          </p:cNvSpPr>
          <p:nvPr>
            <p:ph type="title"/>
          </p:nvPr>
        </p:nvSpPr>
        <p:spPr>
          <a:xfrm>
            <a:off x="2895600" y="457200"/>
            <a:ext cx="6324600" cy="914400"/>
          </a:xfrm>
        </p:spPr>
        <p:txBody>
          <a:bodyPr>
            <a:normAutofit/>
          </a:bodyPr>
          <a:lstStyle/>
          <a:p>
            <a:r>
              <a:rPr lang="en-US" u="sng" dirty="0" smtClean="0"/>
              <a:t>101 Ways to Encourage Others</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anim calcmode="lin" valueType="num">
                                      <p:cBhvr>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TotalTime>
  <Words>2596</Words>
  <Application>Microsoft Office PowerPoint</Application>
  <PresentationFormat>On-screen Show (4:3)</PresentationFormat>
  <Paragraphs>187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Define: Encourage</vt:lpstr>
      <vt:lpstr>God’s Will for Encouragement</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lpstr>101 Ways to Encourage Others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soundshack</cp:lastModifiedBy>
  <cp:revision>143</cp:revision>
  <dcterms:created xsi:type="dcterms:W3CDTF">2011-03-23T15:32:10Z</dcterms:created>
  <dcterms:modified xsi:type="dcterms:W3CDTF">2011-05-26T00:03:04Z</dcterms:modified>
</cp:coreProperties>
</file>