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85" r:id="rId3"/>
    <p:sldId id="270" r:id="rId4"/>
    <p:sldId id="271" r:id="rId5"/>
    <p:sldId id="286" r:id="rId6"/>
    <p:sldId id="303" r:id="rId7"/>
    <p:sldId id="287" r:id="rId8"/>
    <p:sldId id="288" r:id="rId9"/>
    <p:sldId id="291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66"/>
    <a:srgbClr val="3366CC"/>
    <a:srgbClr val="0097CC"/>
    <a:srgbClr val="0066CC"/>
    <a:srgbClr val="13264D"/>
    <a:srgbClr val="172E5D"/>
    <a:srgbClr val="2A53A6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66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66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Practical Ways to Be an Encourager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(Part 1)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8: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Encourage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English, to “encourage” means:</a:t>
            </a:r>
          </a:p>
          <a:p>
            <a:pPr lvl="1"/>
            <a:r>
              <a:rPr lang="en-US" dirty="0" smtClean="0"/>
              <a:t>To give courage</a:t>
            </a:r>
          </a:p>
          <a:p>
            <a:pPr lvl="1"/>
            <a:r>
              <a:rPr lang="en-US" dirty="0" smtClean="0"/>
              <a:t>To give confidence</a:t>
            </a:r>
          </a:p>
          <a:p>
            <a:pPr lvl="1"/>
            <a:r>
              <a:rPr lang="en-US" dirty="0" smtClean="0"/>
              <a:t>To give comfort</a:t>
            </a:r>
          </a:p>
          <a:p>
            <a:pPr lvl="1"/>
            <a:r>
              <a:rPr lang="en-US" dirty="0" smtClean="0"/>
              <a:t>To give cheer</a:t>
            </a:r>
          </a:p>
          <a:p>
            <a:r>
              <a:rPr lang="en-US" dirty="0" smtClean="0"/>
              <a:t>In Greek, “encourage” comes from </a:t>
            </a:r>
            <a:r>
              <a:rPr lang="en-US" i="1" dirty="0" err="1" smtClean="0"/>
              <a:t>parakaleo</a:t>
            </a:r>
            <a:r>
              <a:rPr lang="en-US" dirty="0" smtClean="0"/>
              <a:t> (verb):</a:t>
            </a:r>
          </a:p>
          <a:p>
            <a:pPr lvl="1"/>
            <a:r>
              <a:rPr lang="en-US" dirty="0" smtClean="0"/>
              <a:t>Greek compound word –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dirty="0" smtClean="0"/>
              <a:t>(“beside”) + </a:t>
            </a:r>
            <a:r>
              <a:rPr lang="en-US" i="1" dirty="0" err="1" smtClean="0"/>
              <a:t>kaleo</a:t>
            </a:r>
            <a:r>
              <a:rPr lang="en-US" dirty="0" smtClean="0"/>
              <a:t> (“to call”)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Literally, </a:t>
            </a:r>
            <a:r>
              <a:rPr lang="en-US" i="1" dirty="0" smtClean="0"/>
              <a:t>“to call alongside”</a:t>
            </a:r>
            <a:endParaRPr lang="en-US" dirty="0" smtClean="0"/>
          </a:p>
          <a:p>
            <a:pPr lvl="2">
              <a:spcBef>
                <a:spcPts val="400"/>
              </a:spcBef>
            </a:pPr>
            <a:r>
              <a:rPr lang="en-US" dirty="0" smtClean="0"/>
              <a:t>To ask to come and be present, to call to one’s side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To instill someone with courage or cheer; encourage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60520" y="4846320"/>
            <a:ext cx="4602480" cy="384048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/>
              <a:t>Encourage One Another – 1 Thess. 5:11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Imperative – a command from God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Second person plural – “you all everybody” do this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Present tense – continued &amp; constant action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Reciprocal – everyone does to everyone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The divine goal of Christian encouragement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</a:rPr>
              <a:t>“…You know how we </a:t>
            </a:r>
            <a:r>
              <a:rPr lang="en-US" u="sng" dirty="0" smtClean="0">
                <a:solidFill>
                  <a:schemeClr val="bg1"/>
                </a:solidFill>
              </a:rPr>
              <a:t>exhorted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parakaleo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u="sng" dirty="0" smtClean="0">
                <a:solidFill>
                  <a:schemeClr val="bg1"/>
                </a:solidFill>
              </a:rPr>
              <a:t>encouraged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paramutheomai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, and charged every one of you, as a father does his own children, 	that you would walk worthy of God who calls you into His own kingdom and glory” (1 Thess. 2:11-12).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Result: The growth of the body – Eph. 4:16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God’s Will for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Focus of “one another” is on brothers/sisters in Christ</a:t>
            </a:r>
          </a:p>
          <a:p>
            <a:pPr lvl="1"/>
            <a:r>
              <a:rPr lang="en-US" dirty="0" smtClean="0"/>
              <a:t>Suffering persecution – 2 Cor. 1:3-7</a:t>
            </a:r>
          </a:p>
          <a:p>
            <a:pPr lvl="1"/>
            <a:r>
              <a:rPr lang="en-US" dirty="0" smtClean="0"/>
              <a:t>Penitent of sinful living – 2 Cor. 2:6-8</a:t>
            </a:r>
          </a:p>
          <a:p>
            <a:pPr lvl="1"/>
            <a:r>
              <a:rPr lang="en-US" dirty="0" smtClean="0"/>
              <a:t>Suffered loss of loved one – 1 Thess. 4:13-18</a:t>
            </a:r>
          </a:p>
          <a:p>
            <a:pPr lvl="1"/>
            <a:r>
              <a:rPr lang="en-US" dirty="0" smtClean="0"/>
              <a:t>Downcast or depressed – 2 Cor. 7:5-6</a:t>
            </a:r>
          </a:p>
          <a:p>
            <a:pPr lvl="1"/>
            <a:r>
              <a:rPr lang="en-US" dirty="0" smtClean="0"/>
              <a:t>Fainthearted or discouraged – 1 Thess. 5:14</a:t>
            </a:r>
          </a:p>
          <a:p>
            <a:pPr lvl="1"/>
            <a:r>
              <a:rPr lang="en-US" dirty="0" smtClean="0"/>
              <a:t>Spiritually weak – 1 Thess. 5:14</a:t>
            </a:r>
          </a:p>
          <a:p>
            <a:pPr lvl="1"/>
            <a:r>
              <a:rPr lang="en-US" dirty="0" smtClean="0"/>
              <a:t>Overtaken in a fault/sin – Gal. 6:1</a:t>
            </a:r>
          </a:p>
          <a:p>
            <a:pPr lvl="1"/>
            <a:r>
              <a:rPr lang="en-US" dirty="0" smtClean="0"/>
              <a:t>Wandered from the truth – James 5:19-20</a:t>
            </a:r>
          </a:p>
          <a:p>
            <a:pPr lvl="1"/>
            <a:r>
              <a:rPr lang="en-US" dirty="0" smtClean="0"/>
              <a:t>Widows &amp; orphans – James 1:27</a:t>
            </a:r>
          </a:p>
          <a:p>
            <a:pPr lvl="1"/>
            <a:r>
              <a:rPr lang="en-US" dirty="0" smtClean="0"/>
              <a:t>Elderly – 1 Pet. 5:5; 1 Tim. 5:1-2</a:t>
            </a:r>
          </a:p>
          <a:p>
            <a:pPr lvl="1"/>
            <a:r>
              <a:rPr lang="en-US" dirty="0" smtClean="0"/>
              <a:t>Young people &amp; teenagers – Titus 2:3-5; 1 Tim. 5:1-2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WHO Needs Encouragement?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Focus of “one another” is on brothers/sisters in Christ</a:t>
            </a:r>
          </a:p>
          <a:p>
            <a:pPr lvl="1"/>
            <a:r>
              <a:rPr lang="en-US" dirty="0" smtClean="0"/>
              <a:t>Suffering persecution</a:t>
            </a:r>
          </a:p>
          <a:p>
            <a:pPr lvl="1"/>
            <a:r>
              <a:rPr lang="en-US" dirty="0" smtClean="0"/>
              <a:t>Penitent of sinful living</a:t>
            </a:r>
          </a:p>
          <a:p>
            <a:pPr lvl="1"/>
            <a:r>
              <a:rPr lang="en-US" dirty="0" smtClean="0"/>
              <a:t>Suffered loss of loved one</a:t>
            </a:r>
          </a:p>
          <a:p>
            <a:pPr lvl="1"/>
            <a:r>
              <a:rPr lang="en-US" dirty="0" smtClean="0"/>
              <a:t>Downcast or depressed</a:t>
            </a:r>
          </a:p>
          <a:p>
            <a:pPr lvl="1"/>
            <a:r>
              <a:rPr lang="en-US" dirty="0" smtClean="0"/>
              <a:t>Fainthearted or discouraged</a:t>
            </a:r>
          </a:p>
          <a:p>
            <a:pPr lvl="1"/>
            <a:r>
              <a:rPr lang="en-US" dirty="0" smtClean="0"/>
              <a:t>Spiritually weak</a:t>
            </a:r>
          </a:p>
          <a:p>
            <a:pPr lvl="1"/>
            <a:r>
              <a:rPr lang="en-US" dirty="0" smtClean="0"/>
              <a:t>Overtaken in a fault/sin</a:t>
            </a:r>
          </a:p>
          <a:p>
            <a:pPr lvl="1"/>
            <a:r>
              <a:rPr lang="en-US" dirty="0" smtClean="0"/>
              <a:t>Wandered from the truth</a:t>
            </a:r>
          </a:p>
          <a:p>
            <a:pPr lvl="1"/>
            <a:r>
              <a:rPr lang="en-US" dirty="0" smtClean="0"/>
              <a:t>Widows &amp; orphans</a:t>
            </a:r>
          </a:p>
          <a:p>
            <a:pPr lvl="1"/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Young people &amp; teenagers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WHO Needs Encouragement?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4572000" y="195654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 u="sng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Added by class comments: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Elders &amp; preachers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Parents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New Christians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Neighbors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Old Christians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Teachers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Shut-ins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The sick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Caregivers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Young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Focus of “one another” is on brothers/sisters in Christ</a:t>
            </a:r>
          </a:p>
          <a:p>
            <a:pPr lvl="1">
              <a:buNone/>
            </a:pPr>
            <a:r>
              <a:rPr lang="en-US" u="sng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prstClr val="black">
                      <a:lumMod val="85000"/>
                      <a:lumOff val="15000"/>
                    </a:prstClr>
                  </a:outerShdw>
                </a:effectLst>
              </a:rPr>
              <a:t>Added by class comments:</a:t>
            </a:r>
          </a:p>
          <a:p>
            <a:pPr lvl="1"/>
            <a:r>
              <a:rPr lang="en-US" dirty="0" smtClean="0"/>
              <a:t>Missionaries</a:t>
            </a:r>
          </a:p>
          <a:p>
            <a:pPr lvl="1"/>
            <a:r>
              <a:rPr lang="en-US" dirty="0" smtClean="0"/>
              <a:t>Handicapped</a:t>
            </a:r>
          </a:p>
          <a:p>
            <a:pPr lvl="1"/>
            <a:r>
              <a:rPr lang="en-US" dirty="0" smtClean="0"/>
              <a:t>Unbelievers</a:t>
            </a:r>
          </a:p>
          <a:p>
            <a:pPr lvl="1"/>
            <a:r>
              <a:rPr lang="en-US" dirty="0" smtClean="0"/>
              <a:t>Wives of EDP</a:t>
            </a:r>
          </a:p>
          <a:p>
            <a:pPr lvl="1"/>
            <a:r>
              <a:rPr lang="en-US" dirty="0" smtClean="0"/>
              <a:t>Any living, breathing person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WHO Needs Encouragement?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Realize and take seriously that Christians (that’s me, that’s you) are God’s hands, God’s arms, God’s feet &amp; God’s mouthpiece in encouragement – 2 Cor. 1:3-7.</a:t>
            </a:r>
          </a:p>
          <a:p>
            <a:pPr lvl="1"/>
            <a:r>
              <a:rPr lang="en-US" dirty="0" smtClean="0"/>
              <a:t>Ask God to help you to be an encourager!</a:t>
            </a:r>
          </a:p>
          <a:p>
            <a:pPr lvl="1"/>
            <a:r>
              <a:rPr lang="en-US" dirty="0" smtClean="0"/>
              <a:t>Observe &amp; learn from others who are good encouragers!</a:t>
            </a:r>
          </a:p>
          <a:p>
            <a:pPr lvl="1"/>
            <a:r>
              <a:rPr lang="en-US" dirty="0" smtClean="0"/>
              <a:t>Just do it!  You’ll get better and more natural with practice!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sz="3400" u="sng" dirty="0" smtClean="0"/>
              <a:t>WHAT Can I Do to Encourage?</a:t>
            </a:r>
            <a:endParaRPr lang="en-US" sz="34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 marL="457200" indent="-457200">
              <a:buSzPct val="90000"/>
              <a:buFont typeface="+mj-lt"/>
              <a:buAutoNum type="arabicPeriod"/>
            </a:pPr>
            <a:r>
              <a:rPr lang="en-US" sz="2700" dirty="0" smtClean="0">
                <a:ln w="9525">
                  <a:solidFill>
                    <a:srgbClr val="0000CC"/>
                  </a:solidFill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Just be there w</a:t>
            </a: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ith and beside – Col. 4:11; Josh. 1:9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Give warm, genuine hugs – 1 Pet. 5:14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Pray for one another – James 5:16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Tell someone face to face:</a:t>
            </a:r>
          </a:p>
          <a:p>
            <a:pPr marL="857250" lvl="1" indent="-457200">
              <a:buSzPct val="90000"/>
              <a:buFont typeface="+mj-lt"/>
              <a:buAutoNum type="arabicPeriod" startAt="4"/>
            </a:pPr>
            <a:r>
              <a:rPr lang="en-US" sz="2700" dirty="0" smtClean="0">
                <a:solidFill>
                  <a:schemeClr val="bg1"/>
                </a:solidFill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You are praying for them – Col. 1:9</a:t>
            </a:r>
          </a:p>
          <a:p>
            <a:pPr marL="857250" lvl="1" indent="-457200">
              <a:buSzPct val="90000"/>
              <a:buFont typeface="+mj-lt"/>
              <a:buAutoNum type="arabicPeriod" startAt="4"/>
            </a:pPr>
            <a:r>
              <a:rPr lang="en-US" sz="2700" dirty="0" smtClean="0">
                <a:solidFill>
                  <a:schemeClr val="bg1"/>
                </a:solidFill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You are thanking God for them – Phile. 4</a:t>
            </a:r>
          </a:p>
          <a:p>
            <a:pPr marL="857250" lvl="1" indent="-457200">
              <a:buSzPct val="90000"/>
              <a:buFont typeface="+mj-lt"/>
              <a:buAutoNum type="arabicPeriod" startAt="4"/>
            </a:pPr>
            <a:r>
              <a:rPr lang="en-US" sz="2700" dirty="0" smtClean="0">
                <a:solidFill>
                  <a:schemeClr val="bg1"/>
                </a:solidFill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Their faith has encouraged you – 1 Th. 3:7</a:t>
            </a:r>
          </a:p>
          <a:p>
            <a:pPr marL="457200" indent="-457200">
              <a:buSzPct val="90000"/>
              <a:buFont typeface="+mj-lt"/>
              <a:buAutoNum type="arabicPeriod" startAt="7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Write a card of encouragement – ex: N.T. epistles</a:t>
            </a:r>
          </a:p>
          <a:p>
            <a:pPr marL="457200" indent="-457200">
              <a:buSzPct val="90000"/>
              <a:buFont typeface="+mj-lt"/>
              <a:buAutoNum type="arabicPeriod" startAt="7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When our words fall short, use GOD’S – Rom. 15:4-5</a:t>
            </a:r>
          </a:p>
          <a:p>
            <a:pPr marL="457200" indent="-457200">
              <a:buSzPct val="90000"/>
              <a:buFont typeface="+mj-lt"/>
              <a:buAutoNum type="arabicPeriod" startAt="7"/>
            </a:pPr>
            <a:r>
              <a:rPr lang="en-US" sz="2700" dirty="0" smtClean="0">
                <a:ln w="9525">
                  <a:noFill/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Words about heaven are very encouraging – John 14:1-3</a:t>
            </a:r>
          </a:p>
          <a:p>
            <a:pPr marL="457200" indent="-457200">
              <a:buSzPct val="90000"/>
              <a:buFont typeface="+mj-lt"/>
              <a:buAutoNum type="arabicPeriod" startAt="7"/>
            </a:pPr>
            <a:endParaRPr lang="en-US" sz="2700" dirty="0" smtClean="0">
              <a:ln w="9525">
                <a:noFill/>
              </a:ln>
              <a:effectLst>
                <a:outerShdw blurRad="12700" dist="50800" dir="2700000" algn="ctr" rotWithShape="0">
                  <a:schemeClr val="tx1"/>
                </a:outerShdw>
              </a:effectLst>
            </a:endParaRPr>
          </a:p>
          <a:p>
            <a:pPr marL="514350" indent="-514350">
              <a:buSzPct val="90000"/>
              <a:buFont typeface="+mj-lt"/>
              <a:buAutoNum type="arabicPeriod" startAt="7"/>
            </a:pPr>
            <a:endParaRPr lang="en-US" sz="2700" dirty="0" smtClean="0">
              <a:ln w="9525">
                <a:noFill/>
              </a:ln>
              <a:effectLst>
                <a:outerShdw blurRad="127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101 Ways to Encourage Others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 lnSpcReduction="10000"/>
          </a:bodyPr>
          <a:lstStyle/>
          <a:p>
            <a:pPr marL="457200" indent="-457200">
              <a:buSzPct val="90000"/>
              <a:buNone/>
            </a:pPr>
            <a:r>
              <a:rPr lang="en-US" sz="2700" dirty="0" smtClean="0">
                <a:ln w="9525">
                  <a:solidFill>
                    <a:srgbClr val="0000CC"/>
                  </a:solidFill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Use GOD’S Words in a card to:</a:t>
            </a:r>
          </a:p>
          <a:p>
            <a:pPr marL="400050" lvl="1" indent="0">
              <a:buSzPct val="90000"/>
              <a:buNone/>
            </a:pPr>
            <a:r>
              <a:rPr lang="en-US" sz="2300" dirty="0" smtClean="0">
                <a:ln w="952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12700" dist="50800" dir="2700000" algn="ctr" rotWithShape="0">
                    <a:schemeClr val="tx1"/>
                  </a:outerShdw>
                </a:effectLst>
              </a:rPr>
              <a:t>“</a:t>
            </a:r>
            <a:r>
              <a:rPr lang="en-US" sz="2300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I don’t </a:t>
            </a:r>
            <a:r>
              <a:rPr lang="en-US" sz="2300" dirty="0" smtClean="0"/>
              <a:t>know what to say exactly and I know my own words may be of little encouragement.  Please know that I’m thinking about you and praying for you…”</a:t>
            </a:r>
          </a:p>
          <a:p>
            <a:pPr marL="857250" lvl="1" indent="-457200">
              <a:buSzPct val="90000"/>
              <a:buFont typeface="+mj-lt"/>
              <a:buAutoNum type="arabicPeriod" startAt="10"/>
            </a:pPr>
            <a:r>
              <a:rPr lang="en-US" sz="2300" u="sng" dirty="0" smtClean="0">
                <a:solidFill>
                  <a:schemeClr val="bg1"/>
                </a:solidFill>
              </a:rPr>
              <a:t>The sick</a:t>
            </a:r>
            <a:r>
              <a:rPr lang="en-US" sz="2300" dirty="0" smtClean="0">
                <a:solidFill>
                  <a:schemeClr val="bg1"/>
                </a:solidFill>
              </a:rPr>
              <a:t> – “Beloved, I pray that you may prosper in all things and be in health, just as your soul prospers” (3 John 2).</a:t>
            </a:r>
          </a:p>
          <a:p>
            <a:pPr marL="857250" lvl="1" indent="-457200">
              <a:buSzPct val="90000"/>
              <a:buFont typeface="+mj-lt"/>
              <a:buAutoNum type="arabicPeriod" startAt="10"/>
            </a:pPr>
            <a:r>
              <a:rPr lang="en-US" sz="2300" u="sng" dirty="0" smtClean="0">
                <a:solidFill>
                  <a:schemeClr val="bg1"/>
                </a:solidFill>
              </a:rPr>
              <a:t>The bereaved</a:t>
            </a:r>
            <a:r>
              <a:rPr lang="en-US" sz="2300" dirty="0" smtClean="0">
                <a:solidFill>
                  <a:schemeClr val="bg1"/>
                </a:solidFill>
              </a:rPr>
              <a:t> – “God is our refuge and strength, A very present help in trouble” (Psa. 46:1).</a:t>
            </a:r>
          </a:p>
          <a:p>
            <a:pPr marL="857250" lvl="1" indent="-457200">
              <a:buSzPct val="90000"/>
              <a:buFont typeface="+mj-lt"/>
              <a:buAutoNum type="arabicPeriod" startAt="10"/>
            </a:pPr>
            <a:r>
              <a:rPr lang="en-US" sz="2300" u="sng" dirty="0" smtClean="0">
                <a:solidFill>
                  <a:schemeClr val="bg1"/>
                </a:solidFill>
              </a:rPr>
              <a:t>The lonely</a:t>
            </a:r>
            <a:r>
              <a:rPr lang="en-US" sz="2300" dirty="0" smtClean="0">
                <a:solidFill>
                  <a:schemeClr val="bg1"/>
                </a:solidFill>
              </a:rPr>
              <a:t> – “He Himself has said, ‘I will never leave you nor forsake you.’  So we may boldly say: ‘The LORD is my helper; I will not fear.  What can man do to me?’” (Heb. 13:5-6). </a:t>
            </a:r>
          </a:p>
          <a:p>
            <a:pPr marL="857250" lvl="1" indent="-457200">
              <a:buSzPct val="90000"/>
              <a:buFont typeface="+mj-lt"/>
              <a:buAutoNum type="arabicPeriod" startAt="10"/>
            </a:pPr>
            <a:r>
              <a:rPr lang="en-US" sz="2300" u="sng" dirty="0" smtClean="0">
                <a:solidFill>
                  <a:schemeClr val="bg1"/>
                </a:solidFill>
              </a:rPr>
              <a:t>The downcast</a:t>
            </a:r>
            <a:r>
              <a:rPr lang="en-US" sz="2300" dirty="0" smtClean="0">
                <a:solidFill>
                  <a:schemeClr val="bg1"/>
                </a:solidFill>
              </a:rPr>
              <a:t> – “But those who wait on the LORD Shall renew their strength; They shall mount up with wings like eagles, They shall run and not be weary, They shall walk and not faint” (Isa. 40:31).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101 Ways to Encourage Others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748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Define: Encourage</vt:lpstr>
      <vt:lpstr>God’s Will for Encouragement</vt:lpstr>
      <vt:lpstr>WHO Needs Encouragement?</vt:lpstr>
      <vt:lpstr>WHO Needs Encouragement?</vt:lpstr>
      <vt:lpstr>WHO Needs Encouragement?</vt:lpstr>
      <vt:lpstr>WHAT Can I Do to Encourage?</vt:lpstr>
      <vt:lpstr>101 Ways to Encourage Others</vt:lpstr>
      <vt:lpstr>101 Ways to Encourage Others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139</cp:revision>
  <dcterms:created xsi:type="dcterms:W3CDTF">2011-03-23T15:32:10Z</dcterms:created>
  <dcterms:modified xsi:type="dcterms:W3CDTF">2011-05-19T13:59:08Z</dcterms:modified>
</cp:coreProperties>
</file>