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70" r:id="rId3"/>
    <p:sldId id="271" r:id="rId4"/>
    <p:sldId id="281" r:id="rId5"/>
    <p:sldId id="282" r:id="rId6"/>
    <p:sldId id="284" r:id="rId7"/>
    <p:sldId id="273" r:id="rId8"/>
    <p:sldId id="274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3366CC"/>
    <a:srgbClr val="0097CC"/>
    <a:srgbClr val="0066CC"/>
    <a:srgbClr val="13264D"/>
    <a:srgbClr val="172E5D"/>
    <a:srgbClr val="2A53A6"/>
    <a:srgbClr val="0099CC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6CD8-76FE-4652-A810-CC914DFB27F4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1D53-CEBA-483C-B3B2-B44F70AF4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Sky-Clouds-Sun\BlueSky-7410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3264D"/>
              </a:gs>
              <a:gs pos="54000">
                <a:srgbClr val="0097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ooming-Flower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6324600" cy="914400"/>
          </a:xfrm>
        </p:spPr>
        <p:txBody>
          <a:bodyPr>
            <a:normAutofit/>
          </a:bodyPr>
          <a:lstStyle>
            <a:lvl1pPr algn="l">
              <a:defRPr sz="3600" b="1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  <a:effectLst>
                  <a:outerShdw blurRad="50800" dist="38100" dir="2700000" algn="ctr" rotWithShape="0">
                    <a:schemeClr val="tx1"/>
                  </a:outerShdw>
                </a:effectLst>
                <a:latin typeface="Berlin Sans FB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/>
          <a:lstStyle>
            <a:lvl1pPr>
              <a:defRPr sz="2800" b="1">
                <a:ln w="9525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1pPr>
            <a:lvl2pPr>
              <a:defRPr sz="2400" b="1">
                <a:ln>
                  <a:noFill/>
                </a:ln>
                <a:solidFill>
                  <a:srgbClr val="FFFF66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2pPr>
            <a:lvl3pPr>
              <a:defRPr b="1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3pPr>
            <a:lvl4pPr>
              <a:defRPr b="1">
                <a:ln>
                  <a:noFill/>
                </a:ln>
                <a:solidFill>
                  <a:srgbClr val="FFFF66"/>
                </a:solidFill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4pPr>
            <a:lvl5pPr>
              <a:defRPr b="1">
                <a:effectLst>
                  <a:outerShdw blurRad="50800" dist="38100" dir="27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12" descr="Text slide.png"/>
          <p:cNvPicPr>
            <a:picLocks noChangeAspect="1"/>
          </p:cNvPicPr>
          <p:nvPr userDrawn="1"/>
        </p:nvPicPr>
        <p:blipFill>
          <a:blip r:embed="rId4" cstate="print"/>
          <a:srcRect b="66667"/>
          <a:stretch>
            <a:fillRect/>
          </a:stretch>
        </p:blipFill>
        <p:spPr>
          <a:xfrm>
            <a:off x="152400" y="0"/>
            <a:ext cx="9144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0ABD-79DD-459D-B02D-EECE5B0D4D6B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380F-ACA6-44AD-8140-71CA0D9C1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Barnabas, Son of Encouragement </a:t>
            </a:r>
            <a:r>
              <a:rPr lang="en-US" sz="28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(Part </a:t>
            </a:r>
            <a:r>
              <a:rPr lang="en-US" sz="2800" dirty="0" smtClean="0">
                <a:ln w="12700">
                  <a:solidFill>
                    <a:srgbClr val="000099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4 of 4)</a:t>
            </a:r>
            <a:endParaRPr lang="en-US" sz="3600" dirty="0">
              <a:ln w="12700">
                <a:solidFill>
                  <a:srgbClr val="000099"/>
                </a:solidFill>
              </a:ln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15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Lesson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Berlin Sans FB Demi" pitchFamily="34" charset="0"/>
              </a:rPr>
              <a:t>7:</a:t>
            </a:r>
            <a:endParaRPr lang="en-US" sz="2400" dirty="0" smtClean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</a:pPr>
            <a:r>
              <a:rPr lang="en-US" dirty="0" smtClean="0"/>
              <a:t>Ways Barnabas Was an Encourager in Acts 4, 9, 13, 15</a:t>
            </a:r>
            <a:endParaRPr lang="en-US" dirty="0" smtClean="0"/>
          </a:p>
          <a:p>
            <a:pPr lvl="1">
              <a:lnSpc>
                <a:spcPct val="108000"/>
              </a:lnSpc>
            </a:pPr>
            <a:r>
              <a:rPr lang="en-US" dirty="0" smtClean="0"/>
              <a:t>He was generous with his material goods for others in need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He demonstrated great selflessness with pure motives:</a:t>
            </a:r>
          </a:p>
          <a:p>
            <a:pPr lvl="2">
              <a:lnSpc>
                <a:spcPct val="108000"/>
              </a:lnSpc>
            </a:pPr>
            <a:r>
              <a:rPr lang="en-US" sz="2100" dirty="0" smtClean="0"/>
              <a:t>More concerned about others than himself &amp; went out of his way</a:t>
            </a:r>
          </a:p>
          <a:p>
            <a:pPr lvl="2">
              <a:lnSpc>
                <a:spcPct val="108000"/>
              </a:lnSpc>
            </a:pPr>
            <a:r>
              <a:rPr lang="en-US" sz="2100" dirty="0" smtClean="0"/>
              <a:t>Looked for opportunities to help and didn’t look for the credit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He put the kingdom of God first in his life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He had a basic concern for people, esp. those being rejected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He was willing to put his trust in people when others did not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He was willing to become vulnerable for others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He was willing to sacrifice his time &amp; get involved in lives</a:t>
            </a:r>
          </a:p>
          <a:p>
            <a:pPr lvl="1">
              <a:lnSpc>
                <a:spcPct val="108000"/>
              </a:lnSpc>
            </a:pPr>
            <a:r>
              <a:rPr lang="en-US" dirty="0" smtClean="0"/>
              <a:t>He stood up for others even in uncomfortable situations</a:t>
            </a:r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Barnabas </a:t>
            </a:r>
            <a:r>
              <a:rPr lang="en-US" dirty="0" smtClean="0"/>
              <a:t>Was Sent to the Work in Antioch in Acts 11</a:t>
            </a:r>
          </a:p>
          <a:p>
            <a:pPr lvl="1"/>
            <a:r>
              <a:rPr lang="en-US" dirty="0" smtClean="0"/>
              <a:t>Reason: To help the work? To investigate the new work?</a:t>
            </a:r>
          </a:p>
          <a:p>
            <a:pPr lvl="1"/>
            <a:r>
              <a:rPr lang="en-US" dirty="0" smtClean="0"/>
              <a:t>Gladness for the work of God is encouraging!</a:t>
            </a:r>
          </a:p>
          <a:p>
            <a:pPr lvl="2"/>
            <a:r>
              <a:rPr lang="en-US" dirty="0" smtClean="0"/>
              <a:t>“When </a:t>
            </a:r>
            <a:r>
              <a:rPr lang="en-US" dirty="0" smtClean="0"/>
              <a:t>he came and had seen the grace of God, he was </a:t>
            </a:r>
            <a:r>
              <a:rPr lang="en-US" dirty="0" smtClean="0"/>
              <a:t>glad” – Acts 11:23</a:t>
            </a:r>
          </a:p>
          <a:p>
            <a:pPr lvl="2"/>
            <a:r>
              <a:rPr lang="en-US" dirty="0" smtClean="0"/>
              <a:t>How much joy and gladness do you have for the work of the Lord?</a:t>
            </a:r>
          </a:p>
          <a:p>
            <a:pPr lvl="2"/>
            <a:r>
              <a:rPr lang="en-US" dirty="0" smtClean="0"/>
              <a:t>What kind of attitude do others see in you for the work of the Lord?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Barnabas </a:t>
            </a:r>
            <a:r>
              <a:rPr lang="en-US" dirty="0" smtClean="0"/>
              <a:t>Was Sent to the Work in Antioch in Acts 11</a:t>
            </a:r>
          </a:p>
          <a:p>
            <a:pPr lvl="1"/>
            <a:r>
              <a:rPr lang="en-US" dirty="0" smtClean="0"/>
              <a:t>Barnabas encouraged (steadfastly) all the Christians to:</a:t>
            </a:r>
          </a:p>
          <a:p>
            <a:pPr lvl="2"/>
            <a:r>
              <a:rPr lang="en-US" dirty="0" smtClean="0"/>
              <a:t>With purpose of heart, with resolute heart, with steadfast purpose – requires determination – 11:23</a:t>
            </a:r>
          </a:p>
          <a:p>
            <a:pPr lvl="2"/>
            <a:r>
              <a:rPr lang="en-US" dirty="0" smtClean="0"/>
              <a:t>Continue with the Lord, remain true to the Lord, remain faithful to the Lord, cleave unto the Lord</a:t>
            </a:r>
          </a:p>
          <a:p>
            <a:pPr lvl="3"/>
            <a:r>
              <a:rPr lang="en-US" dirty="0" smtClean="0"/>
              <a:t>Present tense – keep on staying with the Lord</a:t>
            </a:r>
          </a:p>
          <a:p>
            <a:pPr lvl="3"/>
            <a:r>
              <a:rPr lang="en-US" dirty="0" smtClean="0"/>
              <a:t>It was possible for them to break away and fall.  It was possible for them to stop staying with the Lord.</a:t>
            </a:r>
          </a:p>
          <a:p>
            <a:pPr lvl="2"/>
            <a:r>
              <a:rPr lang="en-US" dirty="0" smtClean="0"/>
              <a:t>On a spiritual level, involving their relationship with God:</a:t>
            </a:r>
          </a:p>
          <a:p>
            <a:pPr lvl="3"/>
            <a:r>
              <a:rPr lang="en-US" dirty="0" smtClean="0"/>
              <a:t>Barnabas urged them to keep on keeping on</a:t>
            </a:r>
          </a:p>
          <a:p>
            <a:pPr lvl="2"/>
            <a:r>
              <a:rPr lang="en-US" dirty="0" smtClean="0"/>
              <a:t>On a practical level, what would Barnabas tell Christians to do in order to continue, remain true &amp; cleave to God?</a:t>
            </a:r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Barnabas </a:t>
            </a:r>
            <a:r>
              <a:rPr lang="en-US" dirty="0" smtClean="0"/>
              <a:t>Was Sent to the Work in Antioch in Acts 11</a:t>
            </a:r>
          </a:p>
          <a:p>
            <a:pPr lvl="1"/>
            <a:r>
              <a:rPr lang="en-US" dirty="0" smtClean="0"/>
              <a:t>Barnabas was the lead worker in Antioch from Jerusalem</a:t>
            </a:r>
          </a:p>
          <a:p>
            <a:pPr lvl="2"/>
            <a:r>
              <a:rPr lang="en-US" dirty="0" smtClean="0"/>
              <a:t>He evidently sensed the need for help – 11:25-26</a:t>
            </a:r>
          </a:p>
          <a:p>
            <a:pPr lvl="2"/>
            <a:r>
              <a:rPr lang="en-US" dirty="0" smtClean="0"/>
              <a:t>He went to seek Saul &amp; brought him to Antioch to help</a:t>
            </a:r>
          </a:p>
          <a:p>
            <a:pPr lvl="1"/>
            <a:r>
              <a:rPr lang="en-US" dirty="0" smtClean="0"/>
              <a:t>Barnabas didn’t always have to be first!</a:t>
            </a:r>
          </a:p>
          <a:p>
            <a:pPr lvl="2">
              <a:spcBef>
                <a:spcPts val="0"/>
              </a:spcBef>
            </a:pPr>
            <a:r>
              <a:rPr lang="en-US" sz="2000" u="sng" dirty="0" smtClean="0"/>
              <a:t>Barnabas took him</a:t>
            </a:r>
            <a:r>
              <a:rPr lang="en-US" sz="2000" dirty="0" smtClean="0"/>
              <a:t> and brought him to the apostles – 9:27</a:t>
            </a:r>
          </a:p>
          <a:p>
            <a:pPr lvl="2">
              <a:spcBef>
                <a:spcPts val="0"/>
              </a:spcBef>
            </a:pPr>
            <a:r>
              <a:rPr lang="en-US" sz="2000" u="sng" dirty="0" smtClean="0"/>
              <a:t>Barnabas</a:t>
            </a:r>
            <a:r>
              <a:rPr lang="en-US" sz="2000" dirty="0" smtClean="0"/>
              <a:t> departed for Tarsus to seek </a:t>
            </a:r>
            <a:r>
              <a:rPr lang="en-US" sz="2000" u="sng" dirty="0" smtClean="0"/>
              <a:t>Saul</a:t>
            </a:r>
            <a:r>
              <a:rPr lang="en-US" sz="2000" dirty="0" smtClean="0"/>
              <a:t> – 11:25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sent it to the elders by the hands of </a:t>
            </a:r>
            <a:r>
              <a:rPr lang="en-US" sz="2000" u="sng" dirty="0" smtClean="0"/>
              <a:t>Barnabas and Saul</a:t>
            </a:r>
            <a:r>
              <a:rPr lang="en-US" sz="2000" dirty="0" smtClean="0"/>
              <a:t> – 11:30</a:t>
            </a:r>
          </a:p>
          <a:p>
            <a:pPr lvl="2">
              <a:spcBef>
                <a:spcPts val="0"/>
              </a:spcBef>
            </a:pPr>
            <a:r>
              <a:rPr lang="en-US" sz="2000" u="sng" dirty="0" smtClean="0"/>
              <a:t>Barnabas and Saul</a:t>
            </a:r>
            <a:r>
              <a:rPr lang="en-US" sz="2000" dirty="0" smtClean="0"/>
              <a:t> returned from Jerusalem – </a:t>
            </a:r>
            <a:r>
              <a:rPr lang="en-US" sz="2000" dirty="0" smtClean="0"/>
              <a:t>12:25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Certain </a:t>
            </a:r>
            <a:r>
              <a:rPr lang="en-US" sz="2000" dirty="0" smtClean="0"/>
              <a:t>prophets and teachers: </a:t>
            </a:r>
            <a:r>
              <a:rPr lang="en-US" sz="2000" u="sng" dirty="0" smtClean="0"/>
              <a:t>Barnabas…and </a:t>
            </a:r>
            <a:r>
              <a:rPr lang="en-US" sz="2000" u="sng" dirty="0" smtClean="0"/>
              <a:t>Saul</a:t>
            </a:r>
            <a:r>
              <a:rPr lang="en-US" sz="2000" dirty="0" smtClean="0"/>
              <a:t> – </a:t>
            </a:r>
            <a:r>
              <a:rPr lang="en-US" sz="2000" dirty="0" smtClean="0"/>
              <a:t>13:1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Now </a:t>
            </a:r>
            <a:r>
              <a:rPr lang="en-US" sz="2000" dirty="0" smtClean="0"/>
              <a:t>separate to Me </a:t>
            </a:r>
            <a:r>
              <a:rPr lang="en-US" sz="2000" u="sng" dirty="0" smtClean="0"/>
              <a:t>Barnabas and Saul</a:t>
            </a:r>
            <a:r>
              <a:rPr lang="en-US" sz="2000" dirty="0" smtClean="0"/>
              <a:t> for the work – </a:t>
            </a:r>
            <a:r>
              <a:rPr lang="en-US" sz="2000" dirty="0" smtClean="0"/>
              <a:t>13:2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This </a:t>
            </a:r>
            <a:r>
              <a:rPr lang="en-US" sz="2000" dirty="0" smtClean="0"/>
              <a:t>man called for </a:t>
            </a:r>
            <a:r>
              <a:rPr lang="en-US" sz="2000" u="sng" dirty="0" smtClean="0"/>
              <a:t>Barnabas and </a:t>
            </a:r>
            <a:r>
              <a:rPr lang="en-US" sz="2000" u="sng" dirty="0" smtClean="0"/>
              <a:t>Saul</a:t>
            </a:r>
            <a:r>
              <a:rPr lang="en-US" sz="2000" dirty="0" smtClean="0"/>
              <a:t> – 13:7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Many </a:t>
            </a:r>
            <a:r>
              <a:rPr lang="en-US" sz="2000" dirty="0" smtClean="0"/>
              <a:t>of the </a:t>
            </a:r>
            <a:r>
              <a:rPr lang="en-US" sz="2000" dirty="0" smtClean="0"/>
              <a:t>Jews…followed </a:t>
            </a:r>
            <a:r>
              <a:rPr lang="en-US" sz="2000" u="sng" dirty="0" smtClean="0"/>
              <a:t>Paul and Barnabas</a:t>
            </a:r>
            <a:r>
              <a:rPr lang="en-US" sz="2000" dirty="0" smtClean="0"/>
              <a:t> – </a:t>
            </a:r>
            <a:r>
              <a:rPr lang="en-US" sz="2000" dirty="0" smtClean="0"/>
              <a:t>13:43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Then </a:t>
            </a:r>
            <a:r>
              <a:rPr lang="en-US" sz="2000" u="sng" dirty="0" smtClean="0"/>
              <a:t>Paul and Barnabas</a:t>
            </a:r>
            <a:r>
              <a:rPr lang="en-US" sz="2000" dirty="0" smtClean="0"/>
              <a:t> grew bold and said – </a:t>
            </a:r>
            <a:r>
              <a:rPr lang="en-US" sz="2000" dirty="0" smtClean="0"/>
              <a:t>13:46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Raised </a:t>
            </a:r>
            <a:r>
              <a:rPr lang="en-US" sz="2000" dirty="0" smtClean="0"/>
              <a:t>up persecution against </a:t>
            </a:r>
            <a:r>
              <a:rPr lang="en-US" sz="2000" u="sng" dirty="0" smtClean="0"/>
              <a:t>Paul and Barnabas</a:t>
            </a:r>
            <a:r>
              <a:rPr lang="en-US" sz="2000" dirty="0" smtClean="0"/>
              <a:t> – 13:50</a:t>
            </a:r>
          </a:p>
          <a:p>
            <a:pPr lvl="2"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Barnabas </a:t>
            </a:r>
            <a:r>
              <a:rPr lang="en-US" dirty="0" smtClean="0"/>
              <a:t>Was Sent to the Work in Antioch in Acts 11</a:t>
            </a:r>
          </a:p>
          <a:p>
            <a:pPr lvl="1"/>
            <a:r>
              <a:rPr lang="en-US" dirty="0" smtClean="0"/>
              <a:t>Barnabas was the lead worker in Antioch from Jerusalem</a:t>
            </a:r>
          </a:p>
          <a:p>
            <a:pPr lvl="2"/>
            <a:r>
              <a:rPr lang="en-US" dirty="0" smtClean="0"/>
              <a:t>He evidently sensed the need for help – 11:25-26</a:t>
            </a:r>
          </a:p>
          <a:p>
            <a:pPr lvl="2"/>
            <a:r>
              <a:rPr lang="en-US" dirty="0" smtClean="0"/>
              <a:t>He went to seek Saul &amp; brought him to Antioch to help</a:t>
            </a:r>
          </a:p>
          <a:p>
            <a:pPr lvl="1"/>
            <a:r>
              <a:rPr lang="en-US" dirty="0" smtClean="0"/>
              <a:t>Barnabas didn’t always have to be first!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When </a:t>
            </a:r>
            <a:r>
              <a:rPr lang="en-US" sz="2000" dirty="0" smtClean="0"/>
              <a:t>the apostles </a:t>
            </a:r>
            <a:r>
              <a:rPr lang="en-US" sz="2000" u="sng" dirty="0" smtClean="0"/>
              <a:t>Barnabas and Paul</a:t>
            </a:r>
            <a:r>
              <a:rPr lang="en-US" sz="2000" dirty="0" smtClean="0"/>
              <a:t> heard this – 14:14</a:t>
            </a:r>
          </a:p>
          <a:p>
            <a:pPr lvl="2">
              <a:spcBef>
                <a:spcPts val="0"/>
              </a:spcBef>
            </a:pPr>
            <a:r>
              <a:rPr lang="en-US" sz="2000" u="sng" dirty="0" smtClean="0"/>
              <a:t>Paul and Barnabas</a:t>
            </a:r>
            <a:r>
              <a:rPr lang="en-US" sz="2000" dirty="0" smtClean="0"/>
              <a:t> had no small </a:t>
            </a:r>
            <a:r>
              <a:rPr lang="en-US" sz="2000" dirty="0" smtClean="0"/>
              <a:t>dissension…with </a:t>
            </a:r>
            <a:r>
              <a:rPr lang="en-US" sz="2000" dirty="0" smtClean="0"/>
              <a:t>them – 15:2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They </a:t>
            </a:r>
            <a:r>
              <a:rPr lang="en-US" sz="2000" dirty="0" smtClean="0"/>
              <a:t>determined that </a:t>
            </a:r>
            <a:r>
              <a:rPr lang="en-US" sz="2000" u="sng" dirty="0" smtClean="0"/>
              <a:t>Paul and Barnabas</a:t>
            </a:r>
            <a:r>
              <a:rPr lang="en-US" sz="2000" dirty="0" smtClean="0"/>
              <a:t> and certain others – 15:2 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The </a:t>
            </a:r>
            <a:r>
              <a:rPr lang="en-US" sz="2000" dirty="0" smtClean="0"/>
              <a:t>multitude kept silent and listened to </a:t>
            </a:r>
            <a:r>
              <a:rPr lang="en-US" sz="2000" u="sng" dirty="0" smtClean="0"/>
              <a:t>Barnabas and Paul</a:t>
            </a:r>
            <a:r>
              <a:rPr lang="en-US" sz="2000" dirty="0" smtClean="0"/>
              <a:t> – 15:12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To </a:t>
            </a:r>
            <a:r>
              <a:rPr lang="en-US" sz="2000" dirty="0" smtClean="0"/>
              <a:t>send chosen </a:t>
            </a:r>
            <a:r>
              <a:rPr lang="en-US" sz="2000" dirty="0" smtClean="0"/>
              <a:t>men…to </a:t>
            </a:r>
            <a:r>
              <a:rPr lang="en-US" sz="2000" dirty="0" smtClean="0"/>
              <a:t>Antioch with </a:t>
            </a:r>
            <a:r>
              <a:rPr lang="en-US" sz="2000" u="sng" dirty="0" smtClean="0"/>
              <a:t>Paul and Barnabas</a:t>
            </a:r>
            <a:r>
              <a:rPr lang="en-US" sz="2000" dirty="0" smtClean="0"/>
              <a:t> – 15:22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To </a:t>
            </a:r>
            <a:r>
              <a:rPr lang="en-US" sz="2000" dirty="0" smtClean="0"/>
              <a:t>send chosen </a:t>
            </a:r>
            <a:r>
              <a:rPr lang="en-US" sz="2000" dirty="0" smtClean="0"/>
              <a:t>men…with </a:t>
            </a:r>
            <a:r>
              <a:rPr lang="en-US" sz="2000" dirty="0" smtClean="0"/>
              <a:t>our beloved </a:t>
            </a:r>
            <a:r>
              <a:rPr lang="en-US" sz="2000" u="sng" dirty="0" smtClean="0"/>
              <a:t>Barnabas and Paul</a:t>
            </a:r>
            <a:r>
              <a:rPr lang="en-US" sz="2000" dirty="0" smtClean="0"/>
              <a:t> – 15:25</a:t>
            </a:r>
          </a:p>
          <a:p>
            <a:pPr lvl="2">
              <a:spcBef>
                <a:spcPts val="0"/>
              </a:spcBef>
            </a:pPr>
            <a:r>
              <a:rPr lang="en-US" sz="2000" u="sng" dirty="0" smtClean="0"/>
              <a:t>Paul and Barnabas</a:t>
            </a:r>
            <a:r>
              <a:rPr lang="en-US" sz="2000" dirty="0" smtClean="0"/>
              <a:t> also remained in Antioch, teaching and preaching – 15:35</a:t>
            </a:r>
          </a:p>
          <a:p>
            <a:pPr lvl="2"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Barnabas </a:t>
            </a:r>
            <a:r>
              <a:rPr lang="en-US" dirty="0" smtClean="0"/>
              <a:t>Encouraged When It Wasn’t Easy in Acts 14</a:t>
            </a:r>
            <a:endParaRPr lang="en-US" dirty="0" smtClean="0"/>
          </a:p>
          <a:p>
            <a:pPr lvl="1"/>
            <a:r>
              <a:rPr lang="en-US" dirty="0" smtClean="0"/>
              <a:t>After being persecuted, returned to encourage – 14:21-22</a:t>
            </a:r>
            <a:endParaRPr lang="en-US" dirty="0" smtClean="0"/>
          </a:p>
          <a:p>
            <a:pPr lvl="2"/>
            <a:r>
              <a:rPr lang="en-US" dirty="0" smtClean="0"/>
              <a:t>In </a:t>
            </a:r>
            <a:r>
              <a:rPr lang="en-US" dirty="0" err="1" smtClean="0"/>
              <a:t>Lystra</a:t>
            </a:r>
            <a:r>
              <a:rPr lang="en-US" dirty="0" smtClean="0"/>
              <a:t>, persecuted almost to death – 14:19-20</a:t>
            </a:r>
          </a:p>
          <a:p>
            <a:pPr lvl="2"/>
            <a:r>
              <a:rPr lang="en-US" dirty="0" smtClean="0"/>
              <a:t>On return to Antioch, went back to same cities – 14:21</a:t>
            </a:r>
          </a:p>
          <a:p>
            <a:pPr lvl="1"/>
            <a:r>
              <a:rPr lang="en-US" dirty="0" smtClean="0"/>
              <a:t>Purpose of returning to these new converts:</a:t>
            </a:r>
          </a:p>
          <a:p>
            <a:pPr lvl="2"/>
            <a:r>
              <a:rPr lang="en-US" dirty="0" smtClean="0"/>
              <a:t>Strengthen (confirm; lit. “prop up”) their souls – 14:22</a:t>
            </a:r>
          </a:p>
          <a:p>
            <a:pPr lvl="2"/>
            <a:r>
              <a:rPr lang="en-US" dirty="0" smtClean="0"/>
              <a:t>Encourage the disciples to continue in the faith – 14:22</a:t>
            </a:r>
            <a:endParaRPr lang="en-US" dirty="0" smtClean="0"/>
          </a:p>
          <a:p>
            <a:pPr lvl="3"/>
            <a:r>
              <a:rPr lang="en-US" dirty="0" smtClean="0"/>
              <a:t>“The faith” = the gospel system – Gal. 1:11, 23; Acts 6:7</a:t>
            </a:r>
          </a:p>
          <a:p>
            <a:pPr lvl="3"/>
            <a:r>
              <a:rPr lang="en-US" dirty="0" smtClean="0"/>
              <a:t>There is “one faith” – Eph. 4:4-5; Jude 3</a:t>
            </a:r>
          </a:p>
          <a:p>
            <a:pPr lvl="3"/>
            <a:r>
              <a:rPr lang="en-US" dirty="0" smtClean="0"/>
              <a:t>Is </a:t>
            </a:r>
            <a:r>
              <a:rPr lang="en-US" dirty="0" smtClean="0"/>
              <a:t>doctrine </a:t>
            </a:r>
            <a:r>
              <a:rPr lang="en-US" dirty="0" smtClean="0"/>
              <a:t>(“the faith”) important or unimportant</a:t>
            </a:r>
            <a:r>
              <a:rPr lang="en-US" dirty="0" smtClean="0"/>
              <a:t>?  </a:t>
            </a:r>
            <a:endParaRPr lang="en-US" dirty="0" smtClean="0"/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If unimportant, </a:t>
            </a:r>
            <a:r>
              <a:rPr lang="en-US" dirty="0" smtClean="0">
                <a:solidFill>
                  <a:schemeClr val="bg1"/>
                </a:solidFill>
              </a:rPr>
              <a:t>why did they exhort to continue in the faith?</a:t>
            </a:r>
          </a:p>
          <a:p>
            <a:pPr lvl="3"/>
            <a:r>
              <a:rPr lang="en-US" dirty="0" smtClean="0"/>
              <a:t>Is a child of God never in danger of being lost?  </a:t>
            </a:r>
            <a:endParaRPr lang="en-US" dirty="0" smtClean="0"/>
          </a:p>
          <a:p>
            <a:pPr lvl="4"/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 smtClean="0">
                <a:solidFill>
                  <a:schemeClr val="bg1"/>
                </a:solidFill>
              </a:rPr>
              <a:t>so, why did they exhort to continue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To Be an Encourager:</a:t>
            </a:r>
          </a:p>
          <a:p>
            <a:pPr lvl="1"/>
            <a:r>
              <a:rPr lang="en-US" dirty="0" smtClean="0"/>
              <a:t>We must ourselves:</a:t>
            </a:r>
          </a:p>
          <a:p>
            <a:pPr lvl="2"/>
            <a:r>
              <a:rPr lang="en-US" dirty="0" smtClean="0"/>
              <a:t>Continue with and remain true to the Lord</a:t>
            </a:r>
          </a:p>
          <a:p>
            <a:pPr lvl="2"/>
            <a:r>
              <a:rPr lang="en-US" dirty="0" smtClean="0"/>
              <a:t>Continue in and remain true to the faith</a:t>
            </a:r>
          </a:p>
          <a:p>
            <a:pPr lvl="1"/>
            <a:r>
              <a:rPr lang="en-US" dirty="0" smtClean="0"/>
              <a:t>We must encourage our brethren to:</a:t>
            </a:r>
            <a:endParaRPr lang="en-US" dirty="0" smtClean="0"/>
          </a:p>
          <a:p>
            <a:pPr lvl="2"/>
            <a:r>
              <a:rPr lang="en-US" dirty="0" smtClean="0"/>
              <a:t>Continue with and remain true to the Lord</a:t>
            </a:r>
          </a:p>
          <a:p>
            <a:pPr lvl="2"/>
            <a:r>
              <a:rPr lang="en-US" dirty="0" smtClean="0"/>
              <a:t>Continue in and remain true to the </a:t>
            </a:r>
            <a:r>
              <a:rPr lang="en-US" dirty="0" smtClean="0"/>
              <a:t>faith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895600" y="457200"/>
            <a:ext cx="6324600" cy="9144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Barnabas, Son of Encouragement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857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  <vt:lpstr>Barnabas, Son of Encouragement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130</cp:revision>
  <dcterms:created xsi:type="dcterms:W3CDTF">2011-03-23T15:32:10Z</dcterms:created>
  <dcterms:modified xsi:type="dcterms:W3CDTF">2011-05-11T21:14:30Z</dcterms:modified>
</cp:coreProperties>
</file>