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8"/>
  </p:handoutMasterIdLst>
  <p:sldIdLst>
    <p:sldId id="257" r:id="rId2"/>
    <p:sldId id="263" r:id="rId3"/>
    <p:sldId id="265" r:id="rId4"/>
    <p:sldId id="266" r:id="rId5"/>
    <p:sldId id="270" r:id="rId6"/>
    <p:sldId id="271" r:id="rId7"/>
  </p:sldIdLst>
  <p:sldSz cx="9144000" cy="6858000" type="screen4x3"/>
  <p:notesSz cx="7023100" cy="93091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66"/>
    <a:srgbClr val="FFFF99"/>
    <a:srgbClr val="3366CC"/>
    <a:srgbClr val="0097CC"/>
    <a:srgbClr val="0066CC"/>
    <a:srgbClr val="13264D"/>
    <a:srgbClr val="172E5D"/>
    <a:srgbClr val="2A53A6"/>
    <a:srgbClr val="0099CC"/>
    <a:srgbClr val="33669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1644" y="-27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238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8275" y="0"/>
            <a:ext cx="3043238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5276CD8-76FE-4652-A810-CC914DFB27F4}" type="datetimeFigureOut">
              <a:rPr lang="en-US" smtClean="0"/>
              <a:pPr/>
              <a:t>5/4/2011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42375"/>
            <a:ext cx="3043238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8275" y="8842375"/>
            <a:ext cx="3043238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BD81D53-CEBA-483C-B3B2-B44F70AF495E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00ABD-79DD-459D-B02D-EECE5B0D4D6B}" type="datetimeFigureOut">
              <a:rPr lang="en-US" smtClean="0"/>
              <a:pPr/>
              <a:t>5/4/2011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51380F-ACA6-44AD-8140-71CA0D9C12A7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 descr="Title Slide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00ABD-79DD-459D-B02D-EECE5B0D4D6B}" type="datetimeFigureOut">
              <a:rPr lang="en-US" smtClean="0"/>
              <a:pPr/>
              <a:t>5/4/2011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51380F-ACA6-44AD-8140-71CA0D9C12A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00ABD-79DD-459D-B02D-EECE5B0D4D6B}" type="datetimeFigureOut">
              <a:rPr lang="en-US" smtClean="0"/>
              <a:pPr/>
              <a:t>5/4/2011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51380F-ACA6-44AD-8140-71CA0D9C12A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pblfpr\users\David\_Graphics\Sky-Clouds-Sun\BlueSky-741012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" name="Rectangle 5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rgbClr val="13264D"/>
              </a:gs>
              <a:gs pos="54000">
                <a:srgbClr val="0097CC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 descr="Blooming-Flower1.jp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152400" y="0"/>
            <a:ext cx="2641600" cy="19812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19400" y="457200"/>
            <a:ext cx="6324600" cy="914400"/>
          </a:xfrm>
        </p:spPr>
        <p:txBody>
          <a:bodyPr>
            <a:normAutofit/>
          </a:bodyPr>
          <a:lstStyle>
            <a:lvl1pPr algn="l">
              <a:defRPr sz="3600" b="1">
                <a:ln>
                  <a:solidFill>
                    <a:srgbClr val="000099"/>
                  </a:solidFill>
                </a:ln>
                <a:solidFill>
                  <a:srgbClr val="FFFF00"/>
                </a:solidFill>
                <a:effectLst>
                  <a:outerShdw blurRad="50800" dist="38100" dir="2700000" algn="ctr" rotWithShape="0">
                    <a:schemeClr val="tx1"/>
                  </a:outerShdw>
                </a:effectLst>
                <a:latin typeface="Berlin Sans FB Demi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534400" cy="5410200"/>
          </a:xfrm>
        </p:spPr>
        <p:txBody>
          <a:bodyPr/>
          <a:lstStyle>
            <a:lvl1pPr>
              <a:defRPr sz="2800" b="1">
                <a:ln w="9525">
                  <a:solidFill>
                    <a:srgbClr val="000099"/>
                  </a:solidFill>
                </a:ln>
                <a:solidFill>
                  <a:schemeClr val="bg1"/>
                </a:solidFill>
                <a:effectLst>
                  <a:outerShdw blurRad="50800" dist="38100" dir="2700000" algn="ctr" rotWithShape="0">
                    <a:schemeClr val="tx1">
                      <a:lumMod val="85000"/>
                      <a:lumOff val="15000"/>
                    </a:schemeClr>
                  </a:outerShdw>
                </a:effectLst>
              </a:defRPr>
            </a:lvl1pPr>
            <a:lvl2pPr>
              <a:defRPr sz="2400" b="1">
                <a:ln>
                  <a:noFill/>
                </a:ln>
                <a:solidFill>
                  <a:srgbClr val="FFFF66"/>
                </a:solidFill>
                <a:effectLst>
                  <a:outerShdw blurRad="50800" dist="38100" dir="2700000" algn="ctr" rotWithShape="0">
                    <a:schemeClr val="tx1">
                      <a:lumMod val="85000"/>
                      <a:lumOff val="15000"/>
                    </a:schemeClr>
                  </a:outerShdw>
                </a:effectLst>
              </a:defRPr>
            </a:lvl2pPr>
            <a:lvl3pPr>
              <a:defRPr b="1">
                <a:ln w="12700">
                  <a:noFill/>
                </a:ln>
                <a:solidFill>
                  <a:schemeClr val="bg1"/>
                </a:solidFill>
                <a:effectLst>
                  <a:outerShdw blurRad="50800" dist="38100" dir="2700000" algn="ctr" rotWithShape="0">
                    <a:schemeClr val="tx1">
                      <a:lumMod val="85000"/>
                      <a:lumOff val="15000"/>
                    </a:schemeClr>
                  </a:outerShdw>
                </a:effectLst>
              </a:defRPr>
            </a:lvl3pPr>
            <a:lvl4pPr>
              <a:defRPr b="1">
                <a:ln>
                  <a:noFill/>
                </a:ln>
                <a:solidFill>
                  <a:srgbClr val="FFFF66"/>
                </a:solidFill>
                <a:effectLst>
                  <a:outerShdw blurRad="50800" dist="38100" dir="2700000" algn="ctr" rotWithShape="0">
                    <a:schemeClr val="tx1">
                      <a:lumMod val="85000"/>
                      <a:lumOff val="15000"/>
                    </a:schemeClr>
                  </a:outerShdw>
                </a:effectLst>
              </a:defRPr>
            </a:lvl4pPr>
            <a:lvl5pPr>
              <a:defRPr b="1">
                <a:effectLst>
                  <a:outerShdw blurRad="50800" dist="38100" dir="2700000" algn="ctr" rotWithShape="0">
                    <a:schemeClr val="tx1">
                      <a:lumMod val="85000"/>
                      <a:lumOff val="15000"/>
                    </a:schemeClr>
                  </a:outerShdw>
                </a:effectLst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pic>
        <p:nvPicPr>
          <p:cNvPr id="13" name="Picture 12" descr="Text slide.png"/>
          <p:cNvPicPr>
            <a:picLocks noChangeAspect="1"/>
          </p:cNvPicPr>
          <p:nvPr userDrawn="1"/>
        </p:nvPicPr>
        <p:blipFill>
          <a:blip r:embed="rId4" cstate="print"/>
          <a:srcRect b="66667"/>
          <a:stretch>
            <a:fillRect/>
          </a:stretch>
        </p:blipFill>
        <p:spPr>
          <a:xfrm>
            <a:off x="152400" y="0"/>
            <a:ext cx="91440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>
        <p:tmplLst>
          <p:tmpl lvl="1">
            <p:tnLst>
              <p:par>
                <p:cTn presetID="42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presetID="42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3">
            <p:tnLst>
              <p:par>
                <p:cTn presetID="42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4">
            <p:tnLst>
              <p:par>
                <p:cTn presetID="42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00ABD-79DD-459D-B02D-EECE5B0D4D6B}" type="datetimeFigureOut">
              <a:rPr lang="en-US" smtClean="0"/>
              <a:pPr/>
              <a:t>5/4/2011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51380F-ACA6-44AD-8140-71CA0D9C12A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00ABD-79DD-459D-B02D-EECE5B0D4D6B}" type="datetimeFigureOut">
              <a:rPr lang="en-US" smtClean="0"/>
              <a:pPr/>
              <a:t>5/4/2011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51380F-ACA6-44AD-8140-71CA0D9C12A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00ABD-79DD-459D-B02D-EECE5B0D4D6B}" type="datetimeFigureOut">
              <a:rPr lang="en-US" smtClean="0"/>
              <a:pPr/>
              <a:t>5/4/2011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51380F-ACA6-44AD-8140-71CA0D9C12A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00ABD-79DD-459D-B02D-EECE5B0D4D6B}" type="datetimeFigureOut">
              <a:rPr lang="en-US" smtClean="0"/>
              <a:pPr/>
              <a:t>5/4/2011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51380F-ACA6-44AD-8140-71CA0D9C12A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00ABD-79DD-459D-B02D-EECE5B0D4D6B}" type="datetimeFigureOut">
              <a:rPr lang="en-US" smtClean="0"/>
              <a:pPr/>
              <a:t>5/4/2011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51380F-ACA6-44AD-8140-71CA0D9C12A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00ABD-79DD-459D-B02D-EECE5B0D4D6B}" type="datetimeFigureOut">
              <a:rPr lang="en-US" smtClean="0"/>
              <a:pPr/>
              <a:t>5/4/2011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51380F-ACA6-44AD-8140-71CA0D9C12A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00ABD-79DD-459D-B02D-EECE5B0D4D6B}" type="datetimeFigureOut">
              <a:rPr lang="en-US" smtClean="0"/>
              <a:pPr/>
              <a:t>5/4/2011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51380F-ACA6-44AD-8140-71CA0D9C12A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E00ABD-79DD-459D-B02D-EECE5B0D4D6B}" type="datetimeFigureOut">
              <a:rPr lang="en-US" smtClean="0"/>
              <a:pPr/>
              <a:t>5/4/2011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51380F-ACA6-44AD-8140-71CA0D9C12A7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76200" y="6172200"/>
            <a:ext cx="8458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n w="12700">
                  <a:solidFill>
                    <a:srgbClr val="000099"/>
                  </a:solidFill>
                </a:ln>
                <a:solidFill>
                  <a:schemeClr val="bg1"/>
                </a:solidFill>
                <a:effectLst>
                  <a:outerShdw blurRad="50800" dist="50800" dir="2700000" algn="ctr" rotWithShape="0">
                    <a:schemeClr val="tx1"/>
                  </a:outerShdw>
                </a:effectLst>
                <a:latin typeface="Berlin Sans FB Demi" pitchFamily="34" charset="0"/>
              </a:rPr>
              <a:t>Barnabas, Son of Encouragement </a:t>
            </a:r>
            <a:r>
              <a:rPr lang="en-US" sz="2800" dirty="0" smtClean="0">
                <a:ln w="12700">
                  <a:solidFill>
                    <a:srgbClr val="000099"/>
                  </a:solidFill>
                </a:ln>
                <a:solidFill>
                  <a:schemeClr val="bg1"/>
                </a:solidFill>
                <a:effectLst>
                  <a:outerShdw blurRad="50800" dist="50800" dir="2700000" algn="ctr" rotWithShape="0">
                    <a:schemeClr val="tx1"/>
                  </a:outerShdw>
                </a:effectLst>
                <a:latin typeface="Berlin Sans FB Demi" pitchFamily="34" charset="0"/>
              </a:rPr>
              <a:t>(Part 2)</a:t>
            </a:r>
            <a:endParaRPr lang="en-US" sz="3600" dirty="0">
              <a:ln w="12700">
                <a:solidFill>
                  <a:srgbClr val="000099"/>
                </a:solidFill>
              </a:ln>
              <a:solidFill>
                <a:schemeClr val="bg1"/>
              </a:solidFill>
              <a:effectLst>
                <a:outerShdw blurRad="50800" dist="50800" dir="2700000" algn="ctr" rotWithShape="0">
                  <a:schemeClr val="tx1"/>
                </a:outerShdw>
              </a:effectLst>
              <a:latin typeface="Berlin Sans FB Demi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6200" y="5811560"/>
            <a:ext cx="4724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  <a:effectLst>
                  <a:outerShdw blurRad="50800" dist="50800" dir="2700000" algn="ctr" rotWithShape="0">
                    <a:schemeClr val="tx1"/>
                  </a:outerShdw>
                </a:effectLst>
                <a:latin typeface="Berlin Sans FB Demi" pitchFamily="34" charset="0"/>
              </a:rPr>
              <a:t>Lesson 5: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447800"/>
            <a:ext cx="8686800" cy="5410200"/>
          </a:xfrm>
        </p:spPr>
        <p:txBody>
          <a:bodyPr>
            <a:normAutofit/>
          </a:bodyPr>
          <a:lstStyle/>
          <a:p>
            <a:r>
              <a:rPr lang="en-US" dirty="0" smtClean="0"/>
              <a:t>Five Lessons We Learn from Barnabas in Acts 4</a:t>
            </a:r>
          </a:p>
          <a:p>
            <a:pPr lvl="1"/>
            <a:r>
              <a:rPr lang="en-US" dirty="0" smtClean="0"/>
              <a:t>Even if people don’t know our name, they know who we are!</a:t>
            </a:r>
          </a:p>
          <a:p>
            <a:pPr lvl="1"/>
            <a:r>
              <a:rPr lang="en-US" dirty="0" smtClean="0"/>
              <a:t>Selflessness is extremely important &amp; encouraging to God!</a:t>
            </a:r>
          </a:p>
          <a:p>
            <a:pPr lvl="1"/>
            <a:r>
              <a:rPr lang="en-US" dirty="0" smtClean="0"/>
              <a:t>Even church leaders need &amp; can be encouraged!</a:t>
            </a:r>
          </a:p>
          <a:p>
            <a:pPr lvl="1"/>
            <a:endParaRPr lang="en-US" dirty="0" smtClean="0"/>
          </a:p>
        </p:txBody>
      </p:sp>
      <p:sp>
        <p:nvSpPr>
          <p:cNvPr id="7" name="Title 3"/>
          <p:cNvSpPr>
            <a:spLocks noGrp="1"/>
          </p:cNvSpPr>
          <p:nvPr>
            <p:ph type="title"/>
          </p:nvPr>
        </p:nvSpPr>
        <p:spPr>
          <a:xfrm>
            <a:off x="2895600" y="457200"/>
            <a:ext cx="6324600" cy="914400"/>
          </a:xfrm>
        </p:spPr>
        <p:txBody>
          <a:bodyPr>
            <a:normAutofit fontScale="90000"/>
          </a:bodyPr>
          <a:lstStyle/>
          <a:p>
            <a:r>
              <a:rPr lang="en-US" u="sng" dirty="0" smtClean="0"/>
              <a:t>Barnabas, Son of Encouragement</a:t>
            </a:r>
            <a:endParaRPr lang="en-US" u="sng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447800"/>
            <a:ext cx="8534400" cy="5410200"/>
          </a:xfrm>
        </p:spPr>
        <p:txBody>
          <a:bodyPr>
            <a:normAutofit/>
          </a:bodyPr>
          <a:lstStyle/>
          <a:p>
            <a:r>
              <a:rPr lang="en-US" dirty="0" smtClean="0"/>
              <a:t>Five Lessons We Learn from Barnabas in Acts 4</a:t>
            </a:r>
          </a:p>
          <a:p>
            <a:pPr lvl="1"/>
            <a:r>
              <a:rPr lang="en-US" dirty="0" smtClean="0"/>
              <a:t>The kingdom of God must be first in our lives!</a:t>
            </a:r>
          </a:p>
          <a:p>
            <a:pPr lvl="2"/>
            <a:r>
              <a:rPr lang="en-US" dirty="0" smtClean="0"/>
              <a:t>Jesus said, “Do not lay up for yourselves treasures on earth…but lay up for yourselves treasures in heaven…For where your treasure is…” – Matt. 6:19-21.</a:t>
            </a:r>
          </a:p>
          <a:p>
            <a:pPr lvl="2"/>
            <a:r>
              <a:rPr lang="en-US" dirty="0" smtClean="0"/>
              <a:t>Jesus said, “Seek first the kingdom of God and His righteousness, and all these things…” – Matt. 6:33.</a:t>
            </a:r>
          </a:p>
          <a:p>
            <a:pPr lvl="2"/>
            <a:r>
              <a:rPr lang="en-US" dirty="0" smtClean="0"/>
              <a:t>Jesus said it!  Barnabas did it!</a:t>
            </a:r>
          </a:p>
          <a:p>
            <a:pPr lvl="2"/>
            <a:r>
              <a:rPr lang="en-US" dirty="0" smtClean="0"/>
              <a:t>He reflected a proper attitude toward material wealth.</a:t>
            </a:r>
          </a:p>
          <a:p>
            <a:pPr lvl="3"/>
            <a:r>
              <a:rPr lang="en-US" dirty="0" smtClean="0"/>
              <a:t>“But whoever has this world's goods, and sees his brother in need, and shuts up his heart from him…” – 1 John 3:17.</a:t>
            </a:r>
          </a:p>
          <a:p>
            <a:pPr lvl="3"/>
            <a:r>
              <a:rPr lang="en-US" dirty="0" smtClean="0"/>
              <a:t>“As we have opportunity, let us do…” – Gal. 6:10.</a:t>
            </a:r>
          </a:p>
        </p:txBody>
      </p:sp>
      <p:sp>
        <p:nvSpPr>
          <p:cNvPr id="7" name="Title 3"/>
          <p:cNvSpPr>
            <a:spLocks noGrp="1"/>
          </p:cNvSpPr>
          <p:nvPr>
            <p:ph type="title"/>
          </p:nvPr>
        </p:nvSpPr>
        <p:spPr>
          <a:xfrm>
            <a:off x="2895600" y="457200"/>
            <a:ext cx="6324600" cy="914400"/>
          </a:xfrm>
        </p:spPr>
        <p:txBody>
          <a:bodyPr>
            <a:normAutofit fontScale="90000"/>
          </a:bodyPr>
          <a:lstStyle/>
          <a:p>
            <a:r>
              <a:rPr lang="en-US" u="sng" dirty="0" smtClean="0"/>
              <a:t>Barnabas, Son of Encouragement</a:t>
            </a:r>
            <a:endParaRPr lang="en-US" u="sng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447800"/>
            <a:ext cx="8534400" cy="5410200"/>
          </a:xfrm>
        </p:spPr>
        <p:txBody>
          <a:bodyPr>
            <a:normAutofit/>
          </a:bodyPr>
          <a:lstStyle/>
          <a:p>
            <a:r>
              <a:rPr lang="en-US" dirty="0" smtClean="0"/>
              <a:t>Five Lessons We Learn from Barnabas in Acts 4</a:t>
            </a:r>
          </a:p>
          <a:p>
            <a:pPr lvl="1"/>
            <a:r>
              <a:rPr lang="en-US" dirty="0" smtClean="0"/>
              <a:t>All giving &amp; encouragement must have proper motives!</a:t>
            </a:r>
          </a:p>
          <a:p>
            <a:pPr lvl="2"/>
            <a:r>
              <a:rPr lang="en-US" dirty="0" smtClean="0"/>
              <a:t>Barnabas is introduced at this point to introduce chap. 5.</a:t>
            </a:r>
          </a:p>
          <a:p>
            <a:pPr lvl="2"/>
            <a:r>
              <a:rPr lang="en-US" dirty="0" smtClean="0"/>
              <a:t>The motives of Barnabas were vastly different than the motives of Ananias &amp; </a:t>
            </a:r>
            <a:r>
              <a:rPr lang="en-US" dirty="0" err="1" smtClean="0"/>
              <a:t>Sapphira</a:t>
            </a:r>
            <a:r>
              <a:rPr lang="en-US" dirty="0" smtClean="0"/>
              <a:t>.</a:t>
            </a:r>
          </a:p>
          <a:p>
            <a:pPr lvl="3"/>
            <a:r>
              <a:rPr lang="en-US" dirty="0" smtClean="0"/>
              <a:t>A&amp;S saw what others were doing.</a:t>
            </a:r>
          </a:p>
          <a:p>
            <a:pPr lvl="3"/>
            <a:r>
              <a:rPr lang="en-US" dirty="0" smtClean="0"/>
              <a:t>A&amp;S perhaps wanted the same attention &amp; praise.</a:t>
            </a:r>
          </a:p>
          <a:p>
            <a:pPr lvl="3"/>
            <a:r>
              <a:rPr lang="en-US" dirty="0" smtClean="0"/>
              <a:t>A&amp;S chose to “lie to the Holy Spirit” – Acts 5:3.</a:t>
            </a:r>
          </a:p>
          <a:p>
            <a:pPr lvl="2"/>
            <a:r>
              <a:rPr lang="en-US" dirty="0" smtClean="0"/>
              <a:t>The act of giving was to be voluntary, pure &amp; honest.</a:t>
            </a:r>
          </a:p>
          <a:p>
            <a:pPr lvl="3"/>
            <a:r>
              <a:rPr lang="en-US" dirty="0" smtClean="0"/>
              <a:t>Barnabas was motivated by pure motives.</a:t>
            </a:r>
          </a:p>
          <a:p>
            <a:pPr lvl="3"/>
            <a:r>
              <a:rPr lang="en-US" dirty="0" smtClean="0"/>
              <a:t>A&amp;S were motivated by selfish motives.</a:t>
            </a:r>
          </a:p>
          <a:p>
            <a:pPr lvl="2"/>
            <a:r>
              <a:rPr lang="en-US" dirty="0" smtClean="0"/>
              <a:t>Sacrificial gifts to others are impacted by the motivation.</a:t>
            </a:r>
          </a:p>
          <a:p>
            <a:pPr lvl="2"/>
            <a:r>
              <a:rPr lang="en-US" dirty="0" smtClean="0"/>
              <a:t>Encouragers are purely, honestly &amp; lovingly motivated!</a:t>
            </a:r>
          </a:p>
        </p:txBody>
      </p:sp>
      <p:sp>
        <p:nvSpPr>
          <p:cNvPr id="7" name="Title 3"/>
          <p:cNvSpPr>
            <a:spLocks noGrp="1"/>
          </p:cNvSpPr>
          <p:nvPr>
            <p:ph type="title"/>
          </p:nvPr>
        </p:nvSpPr>
        <p:spPr>
          <a:xfrm>
            <a:off x="2895600" y="457200"/>
            <a:ext cx="6324600" cy="914400"/>
          </a:xfrm>
        </p:spPr>
        <p:txBody>
          <a:bodyPr>
            <a:normAutofit fontScale="90000"/>
          </a:bodyPr>
          <a:lstStyle/>
          <a:p>
            <a:r>
              <a:rPr lang="en-US" u="sng" dirty="0" smtClean="0"/>
              <a:t>Barnabas, Son of Encouragement</a:t>
            </a:r>
            <a:endParaRPr lang="en-US" u="sng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500"/>
                            </p:stCondLst>
                            <p:childTnLst>
                              <p:par>
                                <p:cTn id="4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2000"/>
                            </p:stCondLst>
                            <p:childTnLst>
                              <p:par>
                                <p:cTn id="4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2500"/>
                            </p:stCondLst>
                            <p:childTnLst>
                              <p:par>
                                <p:cTn id="5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3000"/>
                            </p:stCondLst>
                            <p:childTnLst>
                              <p:par>
                                <p:cTn id="6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3500"/>
                            </p:stCondLst>
                            <p:childTnLst>
                              <p:par>
                                <p:cTn id="6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447800"/>
            <a:ext cx="8686800" cy="5410200"/>
          </a:xfrm>
        </p:spPr>
        <p:txBody>
          <a:bodyPr>
            <a:normAutofit lnSpcReduction="10000"/>
          </a:bodyPr>
          <a:lstStyle/>
          <a:p>
            <a:pPr>
              <a:lnSpc>
                <a:spcPct val="108000"/>
              </a:lnSpc>
            </a:pPr>
            <a:r>
              <a:rPr lang="en-US" dirty="0" smtClean="0"/>
              <a:t>Background to Barnabas’ Appearance in Acts 9</a:t>
            </a:r>
          </a:p>
          <a:p>
            <a:pPr lvl="1">
              <a:lnSpc>
                <a:spcPct val="108000"/>
              </a:lnSpc>
            </a:pPr>
            <a:r>
              <a:rPr lang="en-US" dirty="0" smtClean="0"/>
              <a:t>Persecution against the church; Stephen stoned to death</a:t>
            </a:r>
          </a:p>
          <a:p>
            <a:pPr lvl="1">
              <a:lnSpc>
                <a:spcPct val="108000"/>
              </a:lnSpc>
            </a:pPr>
            <a:r>
              <a:rPr lang="en-US" dirty="0" smtClean="0"/>
              <a:t>Saul ravaging the church, believing it was a service to God</a:t>
            </a:r>
          </a:p>
          <a:p>
            <a:pPr lvl="1">
              <a:lnSpc>
                <a:spcPct val="108000"/>
              </a:lnSpc>
            </a:pPr>
            <a:r>
              <a:rPr lang="en-US" dirty="0" smtClean="0"/>
              <a:t>The Lord appeared to the chief of sinners offering salvation</a:t>
            </a:r>
          </a:p>
          <a:p>
            <a:pPr lvl="1">
              <a:lnSpc>
                <a:spcPct val="108000"/>
              </a:lnSpc>
            </a:pPr>
            <a:r>
              <a:rPr lang="en-US" dirty="0" smtClean="0"/>
              <a:t>Ananias, although frightened, went to preach to Saul</a:t>
            </a:r>
          </a:p>
          <a:p>
            <a:pPr lvl="1">
              <a:lnSpc>
                <a:spcPct val="108000"/>
              </a:lnSpc>
            </a:pPr>
            <a:r>
              <a:rPr lang="en-US" dirty="0" smtClean="0"/>
              <a:t>Immediately after he was converted, Saul began preaching</a:t>
            </a:r>
          </a:p>
          <a:p>
            <a:pPr lvl="1">
              <a:lnSpc>
                <a:spcPct val="108000"/>
              </a:lnSpc>
            </a:pPr>
            <a:r>
              <a:rPr lang="en-US" dirty="0" smtClean="0"/>
              <a:t>The Jews now plotted to kill him for preaching Christ</a:t>
            </a:r>
          </a:p>
          <a:p>
            <a:pPr lvl="1">
              <a:lnSpc>
                <a:spcPct val="108000"/>
              </a:lnSpc>
            </a:pPr>
            <a:r>
              <a:rPr lang="en-US" dirty="0" smtClean="0"/>
              <a:t>Saul came to Jerusalem; tried repeatedly to join the disciples</a:t>
            </a:r>
          </a:p>
          <a:p>
            <a:pPr lvl="2">
              <a:lnSpc>
                <a:spcPct val="108000"/>
              </a:lnSpc>
            </a:pPr>
            <a:r>
              <a:rPr lang="en-US" dirty="0" smtClean="0"/>
              <a:t>It had been 3 years since he persecuted there (Gal. 1:18)</a:t>
            </a:r>
          </a:p>
          <a:p>
            <a:pPr lvl="1">
              <a:lnSpc>
                <a:spcPct val="108000"/>
              </a:lnSpc>
            </a:pPr>
            <a:r>
              <a:rPr lang="en-US" dirty="0" smtClean="0"/>
              <a:t>The disciples continued to be afraid of him</a:t>
            </a:r>
          </a:p>
          <a:p>
            <a:pPr lvl="1">
              <a:lnSpc>
                <a:spcPct val="108000"/>
              </a:lnSpc>
            </a:pPr>
            <a:r>
              <a:rPr lang="en-US" dirty="0" smtClean="0"/>
              <a:t>The disciples didn’t believe Saul was a disciple</a:t>
            </a:r>
          </a:p>
          <a:p>
            <a:pPr>
              <a:lnSpc>
                <a:spcPct val="108000"/>
              </a:lnSpc>
            </a:pPr>
            <a:r>
              <a:rPr lang="en-US" dirty="0" smtClean="0"/>
              <a:t>Sometimes, you just need someone to trust you!</a:t>
            </a:r>
          </a:p>
        </p:txBody>
      </p:sp>
      <p:sp>
        <p:nvSpPr>
          <p:cNvPr id="7" name="Title 3"/>
          <p:cNvSpPr>
            <a:spLocks noGrp="1"/>
          </p:cNvSpPr>
          <p:nvPr>
            <p:ph type="title"/>
          </p:nvPr>
        </p:nvSpPr>
        <p:spPr>
          <a:xfrm>
            <a:off x="2895600" y="457200"/>
            <a:ext cx="6324600" cy="914400"/>
          </a:xfrm>
        </p:spPr>
        <p:txBody>
          <a:bodyPr>
            <a:normAutofit fontScale="90000"/>
          </a:bodyPr>
          <a:lstStyle/>
          <a:p>
            <a:r>
              <a:rPr lang="en-US" u="sng" dirty="0" smtClean="0"/>
              <a:t>Barnabas, Son of Encouragement</a:t>
            </a:r>
            <a:endParaRPr lang="en-US" u="sng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"/>
                            </p:stCondLst>
                            <p:childTnLst>
                              <p:par>
                                <p:cTn id="4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000"/>
                            </p:stCondLst>
                            <p:childTnLst>
                              <p:par>
                                <p:cTn id="5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00"/>
                            </p:stCondLst>
                            <p:childTnLst>
                              <p:par>
                                <p:cTn id="6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1000"/>
                            </p:stCondLst>
                            <p:childTnLst>
                              <p:par>
                                <p:cTn id="7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447800"/>
            <a:ext cx="8686800" cy="5410200"/>
          </a:xfrm>
        </p:spPr>
        <p:txBody>
          <a:bodyPr>
            <a:normAutofit/>
          </a:bodyPr>
          <a:lstStyle/>
          <a:p>
            <a:r>
              <a:rPr lang="en-US" dirty="0" smtClean="0"/>
              <a:t>Barnabas Enters the Scene Again in Acts 9:27</a:t>
            </a:r>
          </a:p>
          <a:p>
            <a:pPr lvl="1"/>
            <a:r>
              <a:rPr lang="en-US" dirty="0" smtClean="0"/>
              <a:t>All of the other disciples distrusted &amp; rejected Saul</a:t>
            </a:r>
          </a:p>
          <a:p>
            <a:pPr lvl="1"/>
            <a:r>
              <a:rPr lang="en-US" dirty="0" smtClean="0"/>
              <a:t>“But Barnabas…”</a:t>
            </a:r>
          </a:p>
          <a:p>
            <a:pPr lvl="1"/>
            <a:r>
              <a:rPr lang="en-US" dirty="0" smtClean="0"/>
              <a:t>“But Barnabas took him and brought him to the apostles.”</a:t>
            </a:r>
          </a:p>
          <a:p>
            <a:pPr lvl="1"/>
            <a:r>
              <a:rPr lang="en-US" dirty="0" smtClean="0"/>
              <a:t>Barnabas “declared to them” Saul’s conversion &amp; new life:</a:t>
            </a:r>
          </a:p>
          <a:p>
            <a:pPr lvl="2"/>
            <a:r>
              <a:rPr lang="en-US" dirty="0" smtClean="0"/>
              <a:t>[Saul] had seen the Lord on the road, and </a:t>
            </a:r>
          </a:p>
          <a:p>
            <a:pPr lvl="2"/>
            <a:r>
              <a:rPr lang="en-US" dirty="0" smtClean="0"/>
              <a:t>that [the Lord] had spoken to him, and </a:t>
            </a:r>
          </a:p>
          <a:p>
            <a:pPr lvl="2"/>
            <a:r>
              <a:rPr lang="en-US" dirty="0" smtClean="0"/>
              <a:t>how he had preached boldly at Damascus in the name of Jesus.”</a:t>
            </a:r>
          </a:p>
          <a:p>
            <a:pPr lvl="1"/>
            <a:r>
              <a:rPr lang="en-US" dirty="0" smtClean="0"/>
              <a:t>Barnabas’ intervention and testimony made the difference!</a:t>
            </a:r>
          </a:p>
          <a:p>
            <a:pPr lvl="2"/>
            <a:r>
              <a:rPr lang="en-US" dirty="0" smtClean="0"/>
              <a:t>The disciples in Jerusalem embraced their former enemy!</a:t>
            </a:r>
          </a:p>
          <a:p>
            <a:pPr lvl="2"/>
            <a:r>
              <a:rPr lang="en-US" dirty="0" smtClean="0"/>
              <a:t>“He was with them at Jerusalem, coming in &amp; going out.”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</p:txBody>
      </p:sp>
      <p:sp>
        <p:nvSpPr>
          <p:cNvPr id="7" name="Title 3"/>
          <p:cNvSpPr>
            <a:spLocks noGrp="1"/>
          </p:cNvSpPr>
          <p:nvPr>
            <p:ph type="title"/>
          </p:nvPr>
        </p:nvSpPr>
        <p:spPr>
          <a:xfrm>
            <a:off x="2895600" y="457200"/>
            <a:ext cx="6324600" cy="914400"/>
          </a:xfrm>
        </p:spPr>
        <p:txBody>
          <a:bodyPr>
            <a:normAutofit fontScale="90000"/>
          </a:bodyPr>
          <a:lstStyle/>
          <a:p>
            <a:r>
              <a:rPr lang="en-US" u="sng" dirty="0" smtClean="0"/>
              <a:t>Barnabas, Son of Encouragement</a:t>
            </a:r>
            <a:endParaRPr lang="en-US" u="sng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000"/>
                            </p:stCondLst>
                            <p:childTnLst>
                              <p:par>
                                <p:cTn id="4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500"/>
                            </p:stCondLst>
                            <p:childTnLst>
                              <p:par>
                                <p:cTn id="5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00"/>
                            </p:stCondLst>
                            <p:childTnLst>
                              <p:par>
                                <p:cTn id="6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000"/>
                            </p:stCondLst>
                            <p:childTnLst>
                              <p:par>
                                <p:cTn id="6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1068</TotalTime>
  <Words>565</Words>
  <Application>Microsoft Office PowerPoint</Application>
  <PresentationFormat>On-screen Show (4:3)</PresentationFormat>
  <Paragraphs>54</Paragraphs>
  <Slides>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Office Theme</vt:lpstr>
      <vt:lpstr>Slide 1</vt:lpstr>
      <vt:lpstr>Barnabas, Son of Encouragement</vt:lpstr>
      <vt:lpstr>Barnabas, Son of Encouragement</vt:lpstr>
      <vt:lpstr>Barnabas, Son of Encouragement</vt:lpstr>
      <vt:lpstr>Barnabas, Son of Encouragement</vt:lpstr>
      <vt:lpstr>Barnabas, Son of Encouragement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David</dc:creator>
  <cp:lastModifiedBy>David</cp:lastModifiedBy>
  <cp:revision>127</cp:revision>
  <dcterms:created xsi:type="dcterms:W3CDTF">2011-03-23T15:32:10Z</dcterms:created>
  <dcterms:modified xsi:type="dcterms:W3CDTF">2011-05-04T19:20:04Z</dcterms:modified>
</cp:coreProperties>
</file>