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312" r:id="rId3"/>
    <p:sldId id="321" r:id="rId4"/>
    <p:sldId id="322" r:id="rId5"/>
    <p:sldId id="323" r:id="rId6"/>
    <p:sldId id="324" r:id="rId7"/>
    <p:sldId id="326" r:id="rId8"/>
    <p:sldId id="325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0000CC"/>
    <a:srgbClr val="A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82" autoAdjust="0"/>
  </p:normalViewPr>
  <p:slideViewPr>
    <p:cSldViewPr>
      <p:cViewPr>
        <p:scale>
          <a:sx n="100" d="100"/>
          <a:sy n="100" d="100"/>
        </p:scale>
        <p:origin x="-95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7E0E-2554-4859-928E-B0D1CEF3FF9E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3133-C62E-4E52-AED8-D453EF1F2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019800" cy="563562"/>
          </a:xfrm>
        </p:spPr>
        <p:txBody>
          <a:bodyPr/>
          <a:lstStyle>
            <a:lvl1pPr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00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Background white.jpg"/>
          <p:cNvPicPr>
            <a:picLocks noChangeAspect="1"/>
          </p:cNvPicPr>
          <p:nvPr userDrawn="1"/>
        </p:nvPicPr>
        <p:blipFill>
          <a:blip r:embed="rId2" cstate="print"/>
          <a:srcRect b="84441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19800" cy="563562"/>
          </a:xfrm>
        </p:spPr>
        <p:txBody>
          <a:bodyPr/>
          <a:lstStyle>
            <a:lvl1pPr algn="l"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5486400"/>
          </a:xfrm>
        </p:spPr>
        <p:txBody>
          <a:bodyPr>
            <a:normAutofit/>
          </a:bodyPr>
          <a:lstStyle>
            <a:lvl1pPr marL="230188" indent="-230188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7063" indent="-2809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71550" indent="-2301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16CB-D61E-4CED-8757-7F050CDE5343}" type="datetimeFigureOut">
              <a:rPr lang="en-US" smtClean="0"/>
              <a:pPr/>
              <a:t>11/27/2011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715000"/>
            <a:ext cx="2438400" cy="99060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solidFill>
              <a:srgbClr val="A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3175">
                  <a:solidFill>
                    <a:srgbClr val="A60000"/>
                  </a:solidFill>
                </a:ln>
                <a:solidFill>
                  <a:srgbClr val="A60000"/>
                </a:solidFill>
                <a:latin typeface="ParkAvenue BT" pitchFamily="66" charset="0"/>
              </a:rPr>
              <a:t>Lesson 10:</a:t>
            </a:r>
          </a:p>
          <a:p>
            <a:r>
              <a:rPr lang="en-US" sz="2800" dirty="0" smtClean="0">
                <a:ln>
                  <a:solidFill>
                    <a:srgbClr val="A6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rPr>
              <a:t>The Temple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64432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From Wayne Jackson’s book</a:t>
            </a:r>
            <a:endParaRPr lang="en-US" sz="2000" i="1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Temple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Three Temples in Israel’s History</a:t>
            </a:r>
            <a:endParaRPr lang="en-US" sz="4400" dirty="0" smtClean="0"/>
          </a:p>
          <a:p>
            <a:pPr lvl="1"/>
            <a:r>
              <a:rPr lang="en-US" dirty="0" smtClean="0"/>
              <a:t>Solomon’s Temple</a:t>
            </a:r>
            <a:endParaRPr lang="en-US" sz="4000" dirty="0" smtClean="0"/>
          </a:p>
          <a:p>
            <a:pPr lvl="2"/>
            <a:r>
              <a:rPr lang="en-US" dirty="0" smtClean="0"/>
              <a:t>David prepared material for the temple (1 Chron. 22:1-19)</a:t>
            </a:r>
            <a:endParaRPr lang="en-US" sz="3600" dirty="0" smtClean="0"/>
          </a:p>
          <a:p>
            <a:pPr lvl="2"/>
            <a:r>
              <a:rPr lang="en-US" dirty="0" smtClean="0"/>
              <a:t>Solomon completed it in 7 years (1 </a:t>
            </a:r>
            <a:r>
              <a:rPr lang="en-US" dirty="0" err="1" smtClean="0"/>
              <a:t>Kgs</a:t>
            </a:r>
            <a:r>
              <a:rPr lang="en-US" dirty="0" smtClean="0"/>
              <a:t>. 6:38)</a:t>
            </a:r>
            <a:endParaRPr lang="en-US" sz="3600" dirty="0" smtClean="0"/>
          </a:p>
          <a:p>
            <a:pPr lvl="2"/>
            <a:r>
              <a:rPr lang="en-US" dirty="0" smtClean="0"/>
              <a:t>When Jerusalem was invaded by the Babylonians in 586 B.C., the temple was destroyed and the residue of its treasures were taken to Babylon (2 Kings 25:8-17)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Temple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Three Temples in Israel’s History</a:t>
            </a:r>
            <a:endParaRPr lang="en-US" sz="4400" dirty="0" smtClean="0"/>
          </a:p>
          <a:p>
            <a:pPr lvl="1"/>
            <a:r>
              <a:rPr lang="en-US" dirty="0" smtClean="0"/>
              <a:t>Solomon’s Temple</a:t>
            </a:r>
          </a:p>
          <a:p>
            <a:pPr lvl="1"/>
            <a:r>
              <a:rPr lang="en-US" dirty="0" err="1" smtClean="0"/>
              <a:t>Zerubbabel’s</a:t>
            </a:r>
            <a:r>
              <a:rPr lang="en-US" dirty="0" smtClean="0"/>
              <a:t> Temple</a:t>
            </a:r>
            <a:endParaRPr lang="en-US" sz="4000" dirty="0" smtClean="0"/>
          </a:p>
          <a:p>
            <a:pPr lvl="2"/>
            <a:r>
              <a:rPr lang="en-US" dirty="0" smtClean="0"/>
              <a:t>The first return of the Jews from the Babylonian Captivity was in 536 B.C under the leadership of </a:t>
            </a:r>
            <a:r>
              <a:rPr lang="en-US" dirty="0" err="1" smtClean="0"/>
              <a:t>Zerubbabel</a:t>
            </a:r>
            <a:r>
              <a:rPr lang="en-US" dirty="0" smtClean="0"/>
              <a:t>.</a:t>
            </a:r>
            <a:endParaRPr lang="en-US" sz="3600" dirty="0" smtClean="0"/>
          </a:p>
          <a:p>
            <a:pPr lvl="2"/>
            <a:r>
              <a:rPr lang="en-US" dirty="0" smtClean="0"/>
              <a:t>With financing from the Persian government (Ezra 1:2ff; 6:8), the foundation of the temple was soon laid</a:t>
            </a:r>
            <a:endParaRPr lang="en-US" sz="3600" dirty="0" smtClean="0"/>
          </a:p>
          <a:p>
            <a:pPr lvl="2"/>
            <a:r>
              <a:rPr lang="en-US" dirty="0" smtClean="0"/>
              <a:t>Not completed until some 20 years later (Ezra 6:15)</a:t>
            </a:r>
            <a:endParaRPr lang="en-US" sz="3600" dirty="0" smtClean="0"/>
          </a:p>
          <a:p>
            <a:pPr lvl="2"/>
            <a:r>
              <a:rPr lang="en-US" dirty="0" smtClean="0"/>
              <a:t>During the inter-Biblical period, this temple was plundered and desecrated</a:t>
            </a:r>
            <a:endParaRPr lang="en-US" sz="3200" dirty="0" smtClean="0"/>
          </a:p>
          <a:p>
            <a:pPr lvl="2"/>
            <a:r>
              <a:rPr lang="en-US" dirty="0" smtClean="0"/>
              <a:t>However, when the Roman general Pompey invaded Jerusalem  in 63 B.C., the temple again was severely ravaged.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Temple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Three Temples in Israel’s History</a:t>
            </a:r>
            <a:endParaRPr lang="en-US" sz="4400" dirty="0" smtClean="0"/>
          </a:p>
          <a:p>
            <a:pPr lvl="1"/>
            <a:r>
              <a:rPr lang="en-US" dirty="0" smtClean="0"/>
              <a:t>Solomon’s Temple</a:t>
            </a:r>
          </a:p>
          <a:p>
            <a:pPr lvl="1"/>
            <a:r>
              <a:rPr lang="en-US" dirty="0" err="1" smtClean="0"/>
              <a:t>Zerubbabel’s</a:t>
            </a:r>
            <a:r>
              <a:rPr lang="en-US" dirty="0" smtClean="0"/>
              <a:t> Temple</a:t>
            </a:r>
            <a:endParaRPr lang="en-US" sz="4000" dirty="0" smtClean="0"/>
          </a:p>
          <a:p>
            <a:pPr lvl="1"/>
            <a:r>
              <a:rPr lang="en-US" dirty="0" smtClean="0"/>
              <a:t>Herod’s Temple</a:t>
            </a:r>
          </a:p>
          <a:p>
            <a:pPr lvl="2"/>
            <a:r>
              <a:rPr lang="en-US" dirty="0" smtClean="0"/>
              <a:t>In 20/19 B.C., Herod the Great began a beautification and expansion program of the temple</a:t>
            </a:r>
            <a:endParaRPr lang="en-US" sz="3600" dirty="0" smtClean="0"/>
          </a:p>
          <a:p>
            <a:pPr lvl="3"/>
            <a:r>
              <a:rPr lang="en-US" dirty="0" smtClean="0"/>
              <a:t>The basic structure was completed in about a year and half, but the sanctuary was not finished for 46 years (John 2:20)</a:t>
            </a:r>
            <a:endParaRPr lang="en-US" sz="3200" dirty="0" smtClean="0"/>
          </a:p>
          <a:p>
            <a:pPr lvl="3"/>
            <a:r>
              <a:rPr lang="en-US" dirty="0" smtClean="0"/>
              <a:t>The work on the outer courts continued until about 64 A.D., (6 yrs.  before the temple was finally destroyed by the Romans in 70 A.D.)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Temple</a:t>
            </a:r>
            <a:endParaRPr lang="en-US" sz="4000" dirty="0"/>
          </a:p>
        </p:txBody>
      </p:sp>
      <p:pic>
        <p:nvPicPr>
          <p:cNvPr id="1026" name="Picture 2" descr="\\pblfpr\users\David\_Graphics\Illustration-Temple-Mount-no text.jpg"/>
          <p:cNvPicPr>
            <a:picLocks noChangeAspect="1" noChangeArrowheads="1"/>
          </p:cNvPicPr>
          <p:nvPr/>
        </p:nvPicPr>
        <p:blipFill>
          <a:blip r:embed="rId2" cstate="print"/>
          <a:srcRect l="5485" t="9217" r="9180" b="3891"/>
          <a:stretch>
            <a:fillRect/>
          </a:stretch>
        </p:blipFill>
        <p:spPr bwMode="auto">
          <a:xfrm>
            <a:off x="-1" y="1066800"/>
            <a:ext cx="9183189" cy="579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29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Court of the Gentiles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106233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Stairs to castle of Antonia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533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Solomon’s porch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5943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Wall of partition separating Gentiles</a:t>
            </a:r>
            <a:endParaRPr lang="en-US" sz="2400" b="1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1676400"/>
            <a:ext cx="1371600" cy="20574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2200" y="3733800"/>
            <a:ext cx="2133600" cy="24384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</p:cNvCxnSpPr>
          <p:nvPr/>
        </p:nvCxnSpPr>
        <p:spPr>
          <a:xfrm flipH="1">
            <a:off x="5562600" y="1477834"/>
            <a:ext cx="1600200" cy="35096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39000" y="3810000"/>
            <a:ext cx="0" cy="1524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\\pblfpr\users\David\_Graphics\solporch.jpg"/>
          <p:cNvPicPr>
            <a:picLocks noChangeAspect="1" noChangeArrowheads="1"/>
          </p:cNvPicPr>
          <p:nvPr/>
        </p:nvPicPr>
        <p:blipFill>
          <a:blip r:embed="rId3" cstate="print"/>
          <a:srcRect b="4326"/>
          <a:stretch>
            <a:fillRect/>
          </a:stretch>
        </p:blipFill>
        <p:spPr bwMode="auto">
          <a:xfrm>
            <a:off x="0" y="1066800"/>
            <a:ext cx="5334000" cy="3138629"/>
          </a:xfrm>
          <a:prstGeom prst="rect">
            <a:avLst/>
          </a:prstGeom>
          <a:noFill/>
        </p:spPr>
      </p:pic>
      <p:pic>
        <p:nvPicPr>
          <p:cNvPr id="1031" name="Picture 7" descr="http://www.jesuswalk.com/luke/images-tissot/tissot-jesus-walks-in-the-portico-of-solomon-734x520x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02667"/>
            <a:ext cx="5867400" cy="415533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 flipV="1">
            <a:off x="2362200" y="4191000"/>
            <a:ext cx="3276600" cy="19812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Temple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Court of the Gentiles</a:t>
            </a:r>
            <a:endParaRPr lang="en-US" sz="2400" b="1" dirty="0"/>
          </a:p>
        </p:txBody>
      </p:sp>
      <p:pic>
        <p:nvPicPr>
          <p:cNvPr id="2050" name="Picture 2" descr="\\pblfpr\users\David\_Graphics\Illustration-Temple-Complex-no text.jpg"/>
          <p:cNvPicPr>
            <a:picLocks noChangeAspect="1" noChangeArrowheads="1"/>
          </p:cNvPicPr>
          <p:nvPr/>
        </p:nvPicPr>
        <p:blipFill>
          <a:blip r:embed="rId2" cstate="print"/>
          <a:srcRect l="14686" t="13285" r="13939" b="9951"/>
          <a:stretch>
            <a:fillRect/>
          </a:stretch>
        </p:blipFill>
        <p:spPr bwMode="auto">
          <a:xfrm>
            <a:off x="-3238" y="1066800"/>
            <a:ext cx="9147238" cy="579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752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Court of Israel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5867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Court of the Women</a:t>
            </a:r>
          </a:p>
          <a:p>
            <a:r>
              <a:rPr lang="en-US" sz="2400" b="1" i="1" dirty="0" smtClean="0"/>
              <a:t>(“the treasury”)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133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Beautiful Gate</a:t>
            </a:r>
            <a:endParaRPr lang="en-US" sz="2400" b="1" i="1" dirty="0"/>
          </a:p>
        </p:txBody>
      </p:sp>
      <p:pic>
        <p:nvPicPr>
          <p:cNvPr id="2052" name="Picture 4" descr="http://www.preceptaustin.org/ephesi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1974"/>
            <a:ext cx="4181475" cy="2486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295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Court of the Priests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6248400" y="4343400"/>
            <a:ext cx="914400" cy="16002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15200" y="2590800"/>
            <a:ext cx="0" cy="22098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</p:cNvCxnSpPr>
          <p:nvPr/>
        </p:nvCxnSpPr>
        <p:spPr>
          <a:xfrm>
            <a:off x="1562100" y="2214265"/>
            <a:ext cx="2247900" cy="167193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5000" y="1752600"/>
            <a:ext cx="2057400" cy="17526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bible-architecture.info/4.The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1162050"/>
            <a:ext cx="3943350" cy="569595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>
            <a:off x="2590800" y="1524000"/>
            <a:ext cx="3429000" cy="21336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81200" y="1981200"/>
            <a:ext cx="320040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Temple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Court of the Gentiles</a:t>
            </a:r>
            <a:endParaRPr lang="en-US" sz="2400" b="1" dirty="0"/>
          </a:p>
        </p:txBody>
      </p:sp>
      <p:pic>
        <p:nvPicPr>
          <p:cNvPr id="2050" name="Picture 2" descr="\\pblfpr\users\David\_Graphics\Illustration-Temple-Complex-no text.jpg"/>
          <p:cNvPicPr>
            <a:picLocks noChangeAspect="1" noChangeArrowheads="1"/>
          </p:cNvPicPr>
          <p:nvPr/>
        </p:nvPicPr>
        <p:blipFill>
          <a:blip r:embed="rId2" cstate="print"/>
          <a:srcRect l="14686" t="13285" r="13939" b="9951"/>
          <a:stretch>
            <a:fillRect/>
          </a:stretch>
        </p:blipFill>
        <p:spPr bwMode="auto">
          <a:xfrm>
            <a:off x="-3238" y="1066800"/>
            <a:ext cx="9147238" cy="579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0" y="1447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Apartments for priests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9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 Sanctuary</a:t>
            </a:r>
          </a:p>
          <a:p>
            <a:r>
              <a:rPr lang="en-US" sz="2400" b="1" i="1" dirty="0" smtClean="0"/>
              <a:t>(House of God)</a:t>
            </a:r>
            <a:endParaRPr lang="en-US" sz="2400" b="1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19200" y="21336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24400" y="1905000"/>
            <a:ext cx="1600200" cy="4572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pblfpr\users\David\_Graphics\Illustration-Herods-Temple-no text.jpg"/>
          <p:cNvPicPr>
            <a:picLocks noChangeAspect="1" noChangeArrowheads="1"/>
          </p:cNvPicPr>
          <p:nvPr/>
        </p:nvPicPr>
        <p:blipFill>
          <a:blip r:embed="rId2" cstate="print"/>
          <a:srcRect l="10000" t="18743" r="7000" b="7987"/>
          <a:stretch>
            <a:fillRect/>
          </a:stretch>
        </p:blipFill>
        <p:spPr bwMode="auto">
          <a:xfrm>
            <a:off x="2588140" y="990600"/>
            <a:ext cx="5662723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Temple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77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 Veil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 Holy Place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343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The Holy of Holies</a:t>
            </a:r>
            <a:endParaRPr lang="en-US" sz="2400" b="1" i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7000" y="4419600"/>
            <a:ext cx="1752600" cy="1524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47800" y="4572000"/>
            <a:ext cx="3429000" cy="8382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2200" y="4953000"/>
            <a:ext cx="2819400" cy="12192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316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The Temple</vt:lpstr>
      <vt:lpstr>The Temple</vt:lpstr>
      <vt:lpstr>The Temple</vt:lpstr>
      <vt:lpstr>The Temple</vt:lpstr>
      <vt:lpstr>The Temple</vt:lpstr>
      <vt:lpstr>The Temple</vt:lpstr>
      <vt:lpstr>The Temple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35</cp:revision>
  <dcterms:created xsi:type="dcterms:W3CDTF">2011-09-01T19:26:09Z</dcterms:created>
  <dcterms:modified xsi:type="dcterms:W3CDTF">2011-11-27T13:39:16Z</dcterms:modified>
</cp:coreProperties>
</file>