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82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57E0E-2554-4859-928E-B0D1CEF3FF9E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F3133-C62E-4E52-AED8-D453EF1F2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7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ble 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03"/>
            <a:ext cx="9144000" cy="685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ble Background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03"/>
            <a:ext cx="9144000" cy="685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6019800" cy="563562"/>
          </a:xfrm>
        </p:spPr>
        <p:txBody>
          <a:bodyPr/>
          <a:lstStyle>
            <a:lvl1pPr>
              <a:defRPr>
                <a:ln w="22225">
                  <a:solidFill>
                    <a:schemeClr val="bg1"/>
                  </a:solidFill>
                </a:ln>
                <a:solidFill>
                  <a:srgbClr val="A6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>
              <a:defRPr b="1">
                <a:solidFill>
                  <a:srgbClr val="0000CC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 Background white.jpg"/>
          <p:cNvPicPr>
            <a:picLocks noChangeAspect="1"/>
          </p:cNvPicPr>
          <p:nvPr userDrawn="1"/>
        </p:nvPicPr>
        <p:blipFill>
          <a:blip r:embed="rId2" cstate="print"/>
          <a:srcRect b="84441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019800" cy="563562"/>
          </a:xfrm>
        </p:spPr>
        <p:txBody>
          <a:bodyPr/>
          <a:lstStyle>
            <a:lvl1pPr algn="l">
              <a:defRPr>
                <a:ln w="22225">
                  <a:solidFill>
                    <a:schemeClr val="bg1"/>
                  </a:solidFill>
                </a:ln>
                <a:solidFill>
                  <a:srgbClr val="A6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029200" cy="5486400"/>
          </a:xfrm>
        </p:spPr>
        <p:txBody>
          <a:bodyPr>
            <a:normAutofit/>
          </a:bodyPr>
          <a:lstStyle>
            <a:lvl1pPr marL="230188" indent="-230188"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27063" indent="-280988"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71550" indent="-230188"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16CB-D61E-4CED-8757-7F050CDE5343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116CB-D61E-4CED-8757-7F050CDE5343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F678E-0594-41E1-9483-CD8D3AE3B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5715000"/>
            <a:ext cx="5562600" cy="990600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solidFill>
              <a:srgbClr val="A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3175">
                  <a:solidFill>
                    <a:srgbClr val="A60000"/>
                  </a:solidFill>
                </a:ln>
                <a:solidFill>
                  <a:srgbClr val="A60000"/>
                </a:solidFill>
                <a:latin typeface="ParkAvenue BT" pitchFamily="66" charset="0"/>
              </a:rPr>
              <a:t>Lesson 8:</a:t>
            </a:r>
          </a:p>
          <a:p>
            <a:r>
              <a:rPr lang="en-US" sz="2800" dirty="0" smtClean="0">
                <a:ln>
                  <a:solidFill>
                    <a:srgbClr val="A6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Futura Md BT" pitchFamily="34" charset="0"/>
              </a:rPr>
              <a:t>The Government of Palestine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6437090"/>
            <a:ext cx="342900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000" i="1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From Wayne Jackson’s book</a:t>
            </a:r>
            <a:endParaRPr lang="en-US" sz="2000" i="1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Herod the Great </a:t>
            </a:r>
            <a:r>
              <a:rPr lang="en-US" dirty="0" smtClean="0">
                <a:solidFill>
                  <a:prstClr val="black"/>
                </a:solidFill>
                <a:effectLst>
                  <a:outerShdw blurRad="50800" dist="50800" dir="2700000" algn="ctr" rotWithShape="0">
                    <a:prstClr val="white"/>
                  </a:outerShdw>
                </a:effectLst>
              </a:rPr>
              <a:t>(37-4 B.C.)</a:t>
            </a:r>
            <a:endParaRPr lang="en-US" sz="4400" dirty="0" smtClean="0"/>
          </a:p>
          <a:p>
            <a:pPr lvl="1"/>
            <a:r>
              <a:rPr lang="en-US" dirty="0" smtClean="0"/>
              <a:t>Shortly before his death (4 B.C.), Herod made a will through which three of his sons were appointed to succeed him</a:t>
            </a:r>
            <a:endParaRPr lang="en-US" sz="4000" dirty="0" smtClean="0"/>
          </a:p>
          <a:p>
            <a:pPr lvl="2"/>
            <a:r>
              <a:rPr lang="en-US" dirty="0" err="1" smtClean="0"/>
              <a:t>Archelaus</a:t>
            </a:r>
            <a:r>
              <a:rPr lang="en-US" dirty="0" smtClean="0"/>
              <a:t> was made tetrarch of Judea (including Samaria &amp; </a:t>
            </a:r>
            <a:r>
              <a:rPr lang="en-US" dirty="0" err="1" smtClean="0"/>
              <a:t>Idumea</a:t>
            </a:r>
            <a:r>
              <a:rPr lang="en-US" dirty="0" smtClean="0"/>
              <a:t>)</a:t>
            </a:r>
            <a:endParaRPr lang="en-US" sz="3600" dirty="0" smtClean="0"/>
          </a:p>
          <a:p>
            <a:pPr lvl="2"/>
            <a:r>
              <a:rPr lang="en-US" dirty="0" smtClean="0"/>
              <a:t>Antipas became tetrarch of Galilee &amp; </a:t>
            </a:r>
            <a:r>
              <a:rPr lang="en-US" dirty="0" err="1" smtClean="0"/>
              <a:t>Perea</a:t>
            </a:r>
            <a:endParaRPr lang="en-US" sz="3600" dirty="0" smtClean="0"/>
          </a:p>
          <a:p>
            <a:pPr lvl="2"/>
            <a:r>
              <a:rPr lang="en-US" dirty="0" smtClean="0"/>
              <a:t>Philip became tetrarch of </a:t>
            </a:r>
            <a:r>
              <a:rPr lang="en-US" dirty="0" err="1" smtClean="0"/>
              <a:t>Trachonitus</a:t>
            </a:r>
            <a:r>
              <a:rPr lang="en-US" dirty="0" smtClean="0"/>
              <a:t> &amp; adjacent regions</a:t>
            </a:r>
            <a:endParaRPr lang="en-US" sz="3600" dirty="0" smtClean="0"/>
          </a:p>
          <a:p>
            <a:pPr lvl="2"/>
            <a:r>
              <a:rPr lang="en-US" dirty="0" err="1" smtClean="0"/>
              <a:t>Aristobulus</a:t>
            </a:r>
            <a:r>
              <a:rPr lang="en-US" dirty="0" smtClean="0"/>
              <a:t> was a 4</a:t>
            </a:r>
            <a:r>
              <a:rPr lang="en-US" baseline="30000" dirty="0" smtClean="0"/>
              <a:t>th</a:t>
            </a:r>
            <a:r>
              <a:rPr lang="en-US" dirty="0" smtClean="0"/>
              <a:t> son, but he did not receive any land</a:t>
            </a:r>
            <a:endParaRPr lang="en-US" sz="3600" dirty="0" smtClean="0"/>
          </a:p>
          <a:p>
            <a:pPr lvl="3"/>
            <a:r>
              <a:rPr lang="en-US" dirty="0" smtClean="0"/>
              <a:t>He is important because he was the father of Herod Agrippa I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Archelaus</a:t>
            </a:r>
            <a:r>
              <a:rPr lang="en-US" dirty="0" smtClean="0"/>
              <a:t> (4 B.C. – 6 A.D.)</a:t>
            </a:r>
            <a:endParaRPr lang="en-US" sz="4400" dirty="0" smtClean="0"/>
          </a:p>
          <a:p>
            <a:pPr lvl="1"/>
            <a:r>
              <a:rPr lang="en-US" dirty="0" smtClean="0"/>
              <a:t>Reigned over Judea, Samaria &amp; </a:t>
            </a:r>
            <a:r>
              <a:rPr lang="en-US" dirty="0" err="1" smtClean="0"/>
              <a:t>Idumea</a:t>
            </a:r>
            <a:endParaRPr lang="en-US" sz="4000" dirty="0" smtClean="0"/>
          </a:p>
          <a:p>
            <a:pPr lvl="1"/>
            <a:r>
              <a:rPr lang="en-US" dirty="0" smtClean="0"/>
              <a:t>His administration was cruel &amp; inept</a:t>
            </a:r>
            <a:endParaRPr lang="en-US" sz="4000" dirty="0" smtClean="0"/>
          </a:p>
          <a:p>
            <a:pPr lvl="2"/>
            <a:r>
              <a:rPr lang="en-US" dirty="0" smtClean="0"/>
              <a:t>In a Jewish riot, he killed 3,000 men</a:t>
            </a:r>
            <a:endParaRPr lang="en-US" sz="3600" dirty="0" smtClean="0"/>
          </a:p>
          <a:p>
            <a:pPr lvl="2"/>
            <a:r>
              <a:rPr lang="en-US" dirty="0" smtClean="0"/>
              <a:t>When his subjects complained against him to Rome, he was removed from his office and banished to Gaul</a:t>
            </a:r>
            <a:endParaRPr lang="en-US" sz="3600" dirty="0" smtClean="0"/>
          </a:p>
          <a:p>
            <a:pPr lvl="2"/>
            <a:r>
              <a:rPr lang="en-US" dirty="0" smtClean="0"/>
              <a:t>His territory was subsequently made subject to procurators (6-41 A.D.)—one of whom was Pontius Pilate</a:t>
            </a:r>
            <a:endParaRPr lang="en-US" sz="3600" dirty="0" smtClean="0"/>
          </a:p>
          <a:p>
            <a:pPr lvl="1"/>
            <a:r>
              <a:rPr lang="en-US" dirty="0" err="1" smtClean="0"/>
              <a:t>Archelaus</a:t>
            </a:r>
            <a:r>
              <a:rPr lang="en-US" dirty="0" smtClean="0"/>
              <a:t> is mentioned only in Matthew 2:22</a:t>
            </a:r>
            <a:endParaRPr lang="en-US" sz="4000" dirty="0" smtClean="0"/>
          </a:p>
          <a:p>
            <a:pPr lvl="2"/>
            <a:r>
              <a:rPr lang="en-US" dirty="0" smtClean="0"/>
              <a:t>After their return from Egypt, Joseph and Mary, due to their fear of this ruler, together with the angelic warning, settled in Galilee.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Herod Antipas (4 B.C. – 39 A.D.)</a:t>
            </a:r>
            <a:endParaRPr lang="en-US" sz="4400" dirty="0" smtClean="0"/>
          </a:p>
          <a:p>
            <a:pPr lvl="1"/>
            <a:r>
              <a:rPr lang="en-US" dirty="0" smtClean="0"/>
              <a:t>Tetrarch of Galilee, built capital </a:t>
            </a:r>
            <a:r>
              <a:rPr lang="en-US" dirty="0" err="1" smtClean="0"/>
              <a:t>Tiberias</a:t>
            </a:r>
            <a:r>
              <a:rPr lang="en-US" dirty="0" smtClean="0"/>
              <a:t> on Sea of Galilee</a:t>
            </a:r>
            <a:endParaRPr lang="en-US" sz="4000" dirty="0" smtClean="0"/>
          </a:p>
          <a:p>
            <a:pPr lvl="1"/>
            <a:r>
              <a:rPr lang="en-US" dirty="0" smtClean="0"/>
              <a:t>Divorced the daughter of </a:t>
            </a:r>
            <a:r>
              <a:rPr lang="en-US" dirty="0" err="1" smtClean="0"/>
              <a:t>Aretas</a:t>
            </a:r>
            <a:r>
              <a:rPr lang="en-US" dirty="0" smtClean="0"/>
              <a:t>, an Arab king (cf. 2 Cor. 11:32), in order to marry his niece, Herodias, who had deserted her husband.</a:t>
            </a:r>
            <a:endParaRPr lang="en-US" sz="4000" dirty="0" smtClean="0"/>
          </a:p>
          <a:p>
            <a:pPr lvl="2"/>
            <a:r>
              <a:rPr lang="en-US" dirty="0" smtClean="0"/>
              <a:t>Condemned by John the Baptist (Matt. 14:4-12)</a:t>
            </a:r>
            <a:endParaRPr lang="en-US" sz="3600" dirty="0" smtClean="0"/>
          </a:p>
          <a:p>
            <a:pPr lvl="1"/>
            <a:r>
              <a:rPr lang="en-US" dirty="0" smtClean="0"/>
              <a:t>When Antipas heard rumors that Jesus was John “risen from the dead,” he sought to see the Lord (Luke 9:7-9)</a:t>
            </a:r>
            <a:endParaRPr lang="en-US" sz="4000" dirty="0" smtClean="0"/>
          </a:p>
          <a:p>
            <a:pPr lvl="1"/>
            <a:r>
              <a:rPr lang="en-US" dirty="0" smtClean="0"/>
              <a:t>Christ once called him a “fox” (Luke 13:31-32)</a:t>
            </a:r>
          </a:p>
          <a:p>
            <a:pPr lvl="1"/>
            <a:r>
              <a:rPr lang="en-US" dirty="0" smtClean="0"/>
              <a:t>Christ warned of his evil influence (Mark 8:15)</a:t>
            </a:r>
            <a:endParaRPr lang="en-US" sz="4000" dirty="0" smtClean="0"/>
          </a:p>
          <a:p>
            <a:pPr lvl="1"/>
            <a:r>
              <a:rPr lang="en-US" dirty="0" smtClean="0"/>
              <a:t>During His trial before Pilate, Jesus was sent to Herod, who was in Jerusalem at the time</a:t>
            </a:r>
            <a:r>
              <a:rPr lang="en-US" sz="4000" dirty="0" smtClean="0"/>
              <a:t> </a:t>
            </a:r>
            <a:r>
              <a:rPr lang="en-US" dirty="0" smtClean="0"/>
              <a:t>(Luke 23:7-15)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Herod Philip (4 B.C. – 34 A.D.)</a:t>
            </a:r>
            <a:endParaRPr lang="en-US" sz="4400" dirty="0" smtClean="0"/>
          </a:p>
          <a:p>
            <a:pPr lvl="1"/>
            <a:r>
              <a:rPr lang="en-US" dirty="0" smtClean="0"/>
              <a:t>Philip (not the former husband of Herodias) is mentioned only in Luke 3:1</a:t>
            </a:r>
            <a:endParaRPr lang="en-US" sz="4000" dirty="0" smtClean="0"/>
          </a:p>
          <a:p>
            <a:pPr lvl="1"/>
            <a:r>
              <a:rPr lang="en-US" dirty="0" smtClean="0"/>
              <a:t>He ruled in NE Palestine until his death in 34 A.D.</a:t>
            </a:r>
            <a:endParaRPr lang="en-US" sz="4000" dirty="0" smtClean="0"/>
          </a:p>
          <a:p>
            <a:pPr lvl="1"/>
            <a:r>
              <a:rPr lang="en-US" dirty="0" smtClean="0"/>
              <a:t>He rebuilt the city of Caesarea-Philippi at the base of Mt. </a:t>
            </a:r>
            <a:r>
              <a:rPr lang="en-US" dirty="0" err="1" smtClean="0"/>
              <a:t>Hermon</a:t>
            </a:r>
            <a:r>
              <a:rPr lang="en-US" dirty="0" smtClean="0"/>
              <a:t>, and Bethsaida-</a:t>
            </a:r>
            <a:r>
              <a:rPr lang="en-US" dirty="0" err="1" smtClean="0"/>
              <a:t>Julias</a:t>
            </a:r>
            <a:r>
              <a:rPr lang="en-US" dirty="0" smtClean="0"/>
              <a:t> on the Sea of Galilee</a:t>
            </a:r>
            <a:endParaRPr lang="en-US" sz="4000" dirty="0" smtClean="0"/>
          </a:p>
          <a:p>
            <a:pPr lvl="1"/>
            <a:r>
              <a:rPr lang="en-US" dirty="0" smtClean="0"/>
              <a:t>He was the best of the </a:t>
            </a:r>
            <a:r>
              <a:rPr lang="en-US" dirty="0" err="1" smtClean="0"/>
              <a:t>Herods</a:t>
            </a:r>
            <a:r>
              <a:rPr lang="en-US" dirty="0" smtClean="0"/>
              <a:t> and it was into his territory that Jesus went when Pharisaic hatred became so intense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Roman Caesars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Augustus (31 B.C. – 14 A.D.)</a:t>
            </a:r>
          </a:p>
          <a:p>
            <a:pPr lvl="1"/>
            <a:r>
              <a:rPr lang="en-US" dirty="0" smtClean="0"/>
              <a:t>Augustus issued the enrollment decree that sent Joseph </a:t>
            </a:r>
            <a:r>
              <a:rPr lang="en-US" smtClean="0"/>
              <a:t>&amp; Mary </a:t>
            </a:r>
            <a:r>
              <a:rPr lang="en-US" dirty="0" smtClean="0"/>
              <a:t>to Bethlehem where Christ was born</a:t>
            </a:r>
            <a:endParaRPr lang="en-US" sz="4000" dirty="0" smtClean="0"/>
          </a:p>
          <a:p>
            <a:pPr lvl="1"/>
            <a:r>
              <a:rPr lang="en-US" dirty="0" smtClean="0"/>
              <a:t>Augustus secured the Roman empire with peace, the famous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.</a:t>
            </a:r>
            <a:endParaRPr lang="en-US" sz="4000" dirty="0" smtClean="0"/>
          </a:p>
          <a:p>
            <a:pPr lvl="1"/>
            <a:r>
              <a:rPr lang="en-US" dirty="0" smtClean="0"/>
              <a:t>He appointed Herod the Great as King of Judea.</a:t>
            </a:r>
            <a:endParaRPr lang="en-US" sz="4000" dirty="0" smtClean="0"/>
          </a:p>
          <a:p>
            <a:pPr lvl="1"/>
            <a:r>
              <a:rPr lang="en-US" dirty="0" smtClean="0"/>
              <a:t>It is believed that the “Augustan Regiment,” to which Julian, Paul’s Roman guard, belonged (Acts 27:1), was named for this Caesar.</a:t>
            </a:r>
            <a:endParaRPr lang="en-U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Roman Caesars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Tiberius (14-37 A.D.)</a:t>
            </a:r>
            <a:endParaRPr lang="en-US" sz="4400" dirty="0" smtClean="0"/>
          </a:p>
          <a:p>
            <a:pPr lvl="1"/>
            <a:r>
              <a:rPr lang="en-US" dirty="0" smtClean="0"/>
              <a:t>Tiberius is mentioned by name only in Luke 3:1</a:t>
            </a:r>
            <a:endParaRPr lang="en-US" sz="4000" dirty="0" smtClean="0"/>
          </a:p>
          <a:p>
            <a:pPr lvl="1"/>
            <a:r>
              <a:rPr lang="en-US" dirty="0" smtClean="0"/>
              <a:t>He is alluded to elsewhere in the gospel record</a:t>
            </a:r>
            <a:endParaRPr lang="en-US" sz="4000" dirty="0" smtClean="0"/>
          </a:p>
          <a:p>
            <a:pPr lvl="2"/>
            <a:r>
              <a:rPr lang="en-US" dirty="0" smtClean="0"/>
              <a:t>He was the Caesar on the throne during the earthly ministry of Christ</a:t>
            </a:r>
            <a:endParaRPr lang="en-US" sz="3600" dirty="0" smtClean="0"/>
          </a:p>
          <a:p>
            <a:pPr lvl="2"/>
            <a:r>
              <a:rPr lang="en-US" dirty="0" smtClean="0"/>
              <a:t>His image on coin shown to Christ (Matt. 22:17)</a:t>
            </a:r>
            <a:endParaRPr lang="en-US" sz="3600" dirty="0" smtClean="0"/>
          </a:p>
          <a:p>
            <a:pPr lvl="2"/>
            <a:r>
              <a:rPr lang="en-US" dirty="0" smtClean="0"/>
              <a:t>The Caesar referred to in an attempt to intimidate Pilate, “If you release this man [Jesus], you are not Caesar’s friend” (John 19:12, cf. v. 15).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Roman Caesars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Caligula (37-41 A.D.)</a:t>
            </a:r>
            <a:endParaRPr lang="en-US" sz="4400" dirty="0" smtClean="0"/>
          </a:p>
          <a:p>
            <a:pPr lvl="1"/>
            <a:r>
              <a:rPr lang="en-US" dirty="0" smtClean="0"/>
              <a:t>He is not mentioned in the NT</a:t>
            </a:r>
          </a:p>
          <a:p>
            <a:pPr lvl="1"/>
            <a:r>
              <a:rPr lang="en-US" dirty="0" smtClean="0"/>
              <a:t>Caligula played a part in fueling the Jewish rebellion against Rome</a:t>
            </a:r>
            <a:endParaRPr lang="en-US" sz="4000" dirty="0" smtClean="0"/>
          </a:p>
          <a:p>
            <a:pPr lvl="1"/>
            <a:r>
              <a:rPr lang="en-US" dirty="0" smtClean="0"/>
              <a:t>He vigorously promoted “emperor worship”</a:t>
            </a:r>
          </a:p>
          <a:p>
            <a:pPr lvl="1"/>
            <a:r>
              <a:rPr lang="en-US" dirty="0" smtClean="0"/>
              <a:t>He proposed the erection of his statue in the Temple, though he was assassinated before the plan could be carried out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Roman Caesars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Claudius (41-54 A.D.)</a:t>
            </a:r>
            <a:endParaRPr lang="en-US" sz="4400" dirty="0" smtClean="0"/>
          </a:p>
          <a:p>
            <a:pPr lvl="1"/>
            <a:r>
              <a:rPr lang="en-US" dirty="0" smtClean="0"/>
              <a:t>Covered the greater part of Paul’s missionary labors</a:t>
            </a:r>
            <a:endParaRPr lang="en-US" sz="4000" dirty="0" smtClean="0"/>
          </a:p>
          <a:p>
            <a:pPr lvl="1"/>
            <a:r>
              <a:rPr lang="en-US" dirty="0" smtClean="0"/>
              <a:t>He is mentioned by name twice in the NT</a:t>
            </a:r>
            <a:endParaRPr lang="en-US" sz="4000" dirty="0" smtClean="0"/>
          </a:p>
          <a:p>
            <a:pPr lvl="2"/>
            <a:r>
              <a:rPr lang="en-US" dirty="0" err="1" smtClean="0"/>
              <a:t>Agabus</a:t>
            </a:r>
            <a:r>
              <a:rPr lang="en-US" dirty="0" smtClean="0"/>
              <a:t>, a Jerusalem prophet, foretold a coming famine which would engulf the empire in the days of Claudius (Acts 11:28)</a:t>
            </a:r>
            <a:endParaRPr lang="en-US" sz="3200" dirty="0" smtClean="0"/>
          </a:p>
          <a:p>
            <a:pPr lvl="2"/>
            <a:r>
              <a:rPr lang="en-US" dirty="0" smtClean="0"/>
              <a:t>Aquila &amp; Priscilla left Italy and came to Corinth “because Claudius had commanded all the Jews to depart from Rome” (Acts 18:2)</a:t>
            </a:r>
            <a:endParaRPr lang="en-US" sz="3600" dirty="0" smtClean="0"/>
          </a:p>
          <a:p>
            <a:pPr lvl="1"/>
            <a:r>
              <a:rPr lang="en-US" dirty="0" smtClean="0"/>
              <a:t>Suetonius, a popular Roman writer, declares that Claudius expelled the Jews from Rome as they “were continually making disturbances at the instigation of </a:t>
            </a:r>
            <a:r>
              <a:rPr lang="en-US" dirty="0" err="1" smtClean="0"/>
              <a:t>Chrestus</a:t>
            </a:r>
            <a:r>
              <a:rPr lang="en-US" dirty="0" smtClean="0"/>
              <a:t> [Christ]” (</a:t>
            </a:r>
            <a:r>
              <a:rPr lang="en-US" i="1" dirty="0" smtClean="0"/>
              <a:t>Vita </a:t>
            </a:r>
            <a:r>
              <a:rPr lang="en-US" i="1" dirty="0" err="1" smtClean="0"/>
              <a:t>Claudii</a:t>
            </a:r>
            <a:r>
              <a:rPr lang="en-US" i="1" dirty="0" smtClean="0"/>
              <a:t> </a:t>
            </a:r>
            <a:r>
              <a:rPr lang="en-US" dirty="0" smtClean="0"/>
              <a:t>XXV, 4).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Roman Caesars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Nero (54-68 A.D.)</a:t>
            </a:r>
            <a:endParaRPr lang="en-US" sz="4400" dirty="0" smtClean="0"/>
          </a:p>
          <a:p>
            <a:pPr lvl="1"/>
            <a:r>
              <a:rPr lang="en-US" dirty="0" smtClean="0"/>
              <a:t>Not mentioned by name in the NT, however:</a:t>
            </a:r>
            <a:endParaRPr lang="en-US" sz="4000" dirty="0" smtClean="0"/>
          </a:p>
          <a:p>
            <a:pPr lvl="2"/>
            <a:r>
              <a:rPr lang="en-US" dirty="0" smtClean="0"/>
              <a:t>He was the “Caesar” to whom Paul appealed during his Caesarean imprisonment (Acts 25:11)</a:t>
            </a:r>
            <a:endParaRPr lang="en-US" sz="3600" dirty="0" smtClean="0"/>
          </a:p>
          <a:p>
            <a:pPr lvl="2"/>
            <a:r>
              <a:rPr lang="en-US" dirty="0" smtClean="0"/>
              <a:t>He was the “Caesar” before whom the apostle eventually appeared (Acts 27:24)</a:t>
            </a:r>
            <a:endParaRPr lang="en-US" sz="3600" dirty="0" smtClean="0"/>
          </a:p>
          <a:p>
            <a:pPr lvl="2"/>
            <a:r>
              <a:rPr lang="en-US" dirty="0" smtClean="0"/>
              <a:t>During Paul’s first Roman confinement, he converted some from Nero’s “household” [i.e., servants] (cf. Phil. 4:22)</a:t>
            </a:r>
            <a:endParaRPr lang="en-US" sz="3600" dirty="0" smtClean="0"/>
          </a:p>
          <a:p>
            <a:pPr lvl="1"/>
            <a:r>
              <a:rPr lang="en-US" dirty="0" smtClean="0"/>
              <a:t>Nero was a hateful persecutor of Christians and under his rule both Paul and Peter were martyred.</a:t>
            </a:r>
            <a:endParaRPr lang="en-US" sz="4000" dirty="0" smtClean="0"/>
          </a:p>
          <a:p>
            <a:pPr lvl="2"/>
            <a:r>
              <a:rPr lang="en-US" dirty="0" smtClean="0"/>
              <a:t>During his reign, the First Jewish War broke out (66 A.D.)</a:t>
            </a:r>
          </a:p>
          <a:p>
            <a:r>
              <a:rPr lang="en-US" dirty="0" smtClean="0"/>
              <a:t>Galba, </a:t>
            </a:r>
            <a:r>
              <a:rPr lang="en-US" dirty="0" err="1" smtClean="0"/>
              <a:t>Otho</a:t>
            </a:r>
            <a:r>
              <a:rPr lang="en-US" dirty="0" smtClean="0"/>
              <a:t> &amp; </a:t>
            </a:r>
            <a:r>
              <a:rPr lang="en-US" dirty="0" err="1" smtClean="0"/>
              <a:t>Vitellius</a:t>
            </a:r>
            <a:r>
              <a:rPr lang="en-US" dirty="0" smtClean="0"/>
              <a:t> (68-69 A.D.)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Roman Caesars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Vespasian (69-79 A.D.)</a:t>
            </a:r>
            <a:endParaRPr lang="en-US" sz="4400" dirty="0" smtClean="0"/>
          </a:p>
          <a:p>
            <a:pPr lvl="1"/>
            <a:r>
              <a:rPr lang="en-US" dirty="0" smtClean="0"/>
              <a:t>Commander of the Roman forces in Judea &amp; Syria</a:t>
            </a:r>
            <a:endParaRPr lang="en-US" sz="4000" dirty="0" smtClean="0"/>
          </a:p>
          <a:p>
            <a:pPr lvl="2"/>
            <a:r>
              <a:rPr lang="en-US" dirty="0" smtClean="0"/>
              <a:t>He fought vigorously in the late 60s A.D. (66-69) to put down the Jewish rebellion in Palestine, a task completed by his son Titus in 70 A.D., after the general was called to Rome to assume the emperor’s throne.</a:t>
            </a:r>
            <a:endParaRPr lang="en-US" sz="3600" dirty="0" smtClean="0"/>
          </a:p>
          <a:p>
            <a:pPr lvl="1"/>
            <a:r>
              <a:rPr lang="en-US" dirty="0" smtClean="0"/>
              <a:t>God’s providential use of these men as an instrument of His wrath upon the Jewish nation is mentioned by Christ in one of His parables (cf. Matt. 22:7).</a:t>
            </a:r>
            <a:endParaRPr lang="en-US" sz="4000" dirty="0" smtClean="0"/>
          </a:p>
          <a:p>
            <a:pPr lvl="1"/>
            <a:r>
              <a:rPr lang="en-US" dirty="0" smtClean="0"/>
              <a:t>The Lord Jesus prophetically detailed the destruction of Jerusalem 40 years before its fall (Matt. 24:1-34).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Roman Caesars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Titus (79-81 A.D.)</a:t>
            </a:r>
            <a:endParaRPr lang="en-US" sz="4400" dirty="0" smtClean="0"/>
          </a:p>
          <a:p>
            <a:pPr lvl="1"/>
            <a:r>
              <a:rPr lang="en-US" dirty="0" smtClean="0"/>
              <a:t>Succeeded his father with a short &amp; peaceful reign</a:t>
            </a:r>
            <a:endParaRPr lang="en-US" sz="4000" dirty="0" smtClean="0"/>
          </a:p>
          <a:p>
            <a:pPr lvl="1"/>
            <a:r>
              <a:rPr lang="en-US" dirty="0" smtClean="0"/>
              <a:t>The NT record passes over him in silence</a:t>
            </a:r>
            <a:endParaRPr lang="en-US" sz="4000" dirty="0" smtClean="0"/>
          </a:p>
          <a:p>
            <a:r>
              <a:rPr lang="en-US" dirty="0" smtClean="0"/>
              <a:t>Domitian (81-96 A.D.)</a:t>
            </a:r>
            <a:endParaRPr lang="en-US" sz="4400" dirty="0" smtClean="0"/>
          </a:p>
          <a:p>
            <a:pPr lvl="1"/>
            <a:r>
              <a:rPr lang="en-US" dirty="0" err="1" smtClean="0"/>
              <a:t>Irenaeus</a:t>
            </a:r>
            <a:r>
              <a:rPr lang="en-US" dirty="0" smtClean="0"/>
              <a:t> (c. 180 A.D.), a student of the famous Polycarp (who was a disciple of the apostle John), declared that John received the visions of the book of Revelation near “the close of the reign of Domitian” (</a:t>
            </a:r>
            <a:r>
              <a:rPr lang="en-US" i="1" dirty="0" smtClean="0"/>
              <a:t>Against Heresies, </a:t>
            </a:r>
            <a:r>
              <a:rPr lang="en-US" dirty="0" smtClean="0"/>
              <a:t>V, 30).</a:t>
            </a:r>
            <a:endParaRPr lang="en-US" sz="4000" dirty="0" smtClean="0"/>
          </a:p>
          <a:p>
            <a:pPr lvl="1"/>
            <a:r>
              <a:rPr lang="en-US" dirty="0" smtClean="0"/>
              <a:t>Domitian demanded reverence for himself as Dominus et Deus, “Lord and God”</a:t>
            </a:r>
            <a:endParaRPr lang="en-US" sz="4000" dirty="0" smtClean="0"/>
          </a:p>
          <a:p>
            <a:pPr lvl="1"/>
            <a:r>
              <a:rPr lang="en-US" dirty="0" smtClean="0"/>
              <a:t>He killed many Christians and exiled others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0198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Roman/Jewish</a:t>
            </a:r>
            <a:br>
              <a:rPr lang="en-US" sz="4000" dirty="0" smtClean="0"/>
            </a:br>
            <a:r>
              <a:rPr lang="en-US" sz="4000" dirty="0" smtClean="0"/>
              <a:t>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Herod the Great (37-4 B.C.)</a:t>
            </a:r>
            <a:endParaRPr lang="en-US" sz="4400" dirty="0" smtClean="0"/>
          </a:p>
          <a:p>
            <a:pPr lvl="1"/>
            <a:r>
              <a:rPr lang="en-US" dirty="0" smtClean="0"/>
              <a:t>After the death of Julius Caesar, Herod was appointed “King of the Jews”</a:t>
            </a:r>
            <a:endParaRPr lang="en-US" sz="4000" dirty="0" smtClean="0"/>
          </a:p>
          <a:p>
            <a:pPr lvl="1"/>
            <a:r>
              <a:rPr lang="en-US" dirty="0" smtClean="0"/>
              <a:t>He conquered </a:t>
            </a:r>
            <a:r>
              <a:rPr lang="en-US" dirty="0" err="1" smtClean="0"/>
              <a:t>Idumea</a:t>
            </a:r>
            <a:r>
              <a:rPr lang="en-US" dirty="0" smtClean="0"/>
              <a:t>, Samaria, Galilee and finally, after a 3-month siege, he took Jerusalem in 37 B.C.</a:t>
            </a:r>
            <a:endParaRPr lang="en-US" sz="4000" dirty="0" smtClean="0"/>
          </a:p>
          <a:p>
            <a:pPr lvl="1"/>
            <a:r>
              <a:rPr lang="en-US" dirty="0" smtClean="0"/>
              <a:t>One of Herod’s greatest enterprises was the reconstruction of the dilapidated Temple of the post-Babylonian captivity period (cf. John 2:20).</a:t>
            </a:r>
            <a:endParaRPr lang="en-US" sz="4000" dirty="0" smtClean="0"/>
          </a:p>
          <a:p>
            <a:pPr lvl="1"/>
            <a:r>
              <a:rPr lang="en-US" dirty="0" smtClean="0"/>
              <a:t>In addition, he built the city of Caesarea, which was to become the HQ of the Roman forces in Palestine</a:t>
            </a:r>
            <a:endParaRPr lang="en-US" sz="4000" dirty="0" smtClean="0"/>
          </a:p>
          <a:p>
            <a:pPr lvl="1"/>
            <a:r>
              <a:rPr lang="en-US" dirty="0" smtClean="0"/>
              <a:t>Herod slaughtered the infants in his attempt to murder baby Jesus (Matt. 2)</a:t>
            </a:r>
            <a:endParaRPr lang="en-U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1193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The Roman Caesars</vt:lpstr>
      <vt:lpstr>The Roman Caesars</vt:lpstr>
      <vt:lpstr>The Roman Caesars</vt:lpstr>
      <vt:lpstr>The Roman Caesars</vt:lpstr>
      <vt:lpstr>The Roman Caesars</vt:lpstr>
      <vt:lpstr>The Roman Caesars</vt:lpstr>
      <vt:lpstr>The Roman Caesars</vt:lpstr>
      <vt:lpstr>The Roman/Jewish Connection</vt:lpstr>
      <vt:lpstr>The Roman/Jewish Connection</vt:lpstr>
      <vt:lpstr>The Roman/Jewish Connection</vt:lpstr>
      <vt:lpstr>The Roman/Jewish Connection</vt:lpstr>
      <vt:lpstr>The Roman/Jewish Connection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Cindy</cp:lastModifiedBy>
  <cp:revision>30</cp:revision>
  <dcterms:created xsi:type="dcterms:W3CDTF">2011-09-01T19:26:09Z</dcterms:created>
  <dcterms:modified xsi:type="dcterms:W3CDTF">2011-11-18T19:43:43Z</dcterms:modified>
</cp:coreProperties>
</file>