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92" r:id="rId3"/>
    <p:sldId id="295" r:id="rId4"/>
    <p:sldId id="297" r:id="rId5"/>
    <p:sldId id="298" r:id="rId6"/>
    <p:sldId id="299" r:id="rId7"/>
    <p:sldId id="300" r:id="rId8"/>
    <p:sldId id="303" r:id="rId9"/>
    <p:sldId id="304" r:id="rId10"/>
    <p:sldId id="305" r:id="rId11"/>
    <p:sldId id="306" r:id="rId1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6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582" autoAdjust="0"/>
  </p:normalViewPr>
  <p:slideViewPr>
    <p:cSldViewPr>
      <p:cViewPr varScale="1">
        <p:scale>
          <a:sx n="124" d="100"/>
          <a:sy n="124" d="100"/>
        </p:scale>
        <p:origin x="-9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57E0E-2554-4859-928E-B0D1CEF3FF9E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F3133-C62E-4E52-AED8-D453EF1F2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ble 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003"/>
            <a:ext cx="9144000" cy="68559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ble Background tex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003"/>
            <a:ext cx="9144000" cy="68559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6019800" cy="563562"/>
          </a:xfrm>
        </p:spPr>
        <p:txBody>
          <a:bodyPr/>
          <a:lstStyle>
            <a:lvl1pPr>
              <a:defRPr>
                <a:ln w="22225">
                  <a:solidFill>
                    <a:schemeClr val="bg1"/>
                  </a:solidFill>
                </a:ln>
                <a:solidFill>
                  <a:srgbClr val="A6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Futura Md B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>
              <a:defRPr b="1">
                <a:solidFill>
                  <a:srgbClr val="0000CC"/>
                </a:solidFill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ble Background white.jpg"/>
          <p:cNvPicPr>
            <a:picLocks noChangeAspect="1"/>
          </p:cNvPicPr>
          <p:nvPr userDrawn="1"/>
        </p:nvPicPr>
        <p:blipFill>
          <a:blip r:embed="rId2" cstate="print"/>
          <a:srcRect b="84441"/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6019800" cy="563562"/>
          </a:xfrm>
        </p:spPr>
        <p:txBody>
          <a:bodyPr/>
          <a:lstStyle>
            <a:lvl1pPr algn="l">
              <a:defRPr>
                <a:ln w="22225">
                  <a:solidFill>
                    <a:schemeClr val="bg1"/>
                  </a:solidFill>
                </a:ln>
                <a:solidFill>
                  <a:srgbClr val="A6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Futura Md B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5029200" cy="5486400"/>
          </a:xfrm>
        </p:spPr>
        <p:txBody>
          <a:bodyPr>
            <a:normAutofit/>
          </a:bodyPr>
          <a:lstStyle>
            <a:lvl1pPr marL="230188" indent="-230188">
              <a:defRPr sz="24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27063" indent="-280988"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71550" indent="-230188"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116CB-D61E-4CED-8757-7F050CDE5343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5715000"/>
            <a:ext cx="6477000" cy="990600"/>
          </a:xfrm>
          <a:prstGeom prst="roundRect">
            <a:avLst/>
          </a:prstGeom>
          <a:solidFill>
            <a:schemeClr val="bg1">
              <a:alpha val="61000"/>
            </a:schemeClr>
          </a:solidFill>
          <a:ln>
            <a:solidFill>
              <a:srgbClr val="A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n w="3175">
                  <a:solidFill>
                    <a:srgbClr val="A60000"/>
                  </a:solidFill>
                </a:ln>
                <a:solidFill>
                  <a:srgbClr val="A60000"/>
                </a:solidFill>
                <a:latin typeface="ParkAvenue BT" pitchFamily="66" charset="0"/>
              </a:rPr>
              <a:t>Lesson 7:</a:t>
            </a:r>
          </a:p>
          <a:p>
            <a:r>
              <a:rPr lang="en-US" sz="2800" dirty="0" smtClean="0">
                <a:ln>
                  <a:solidFill>
                    <a:srgbClr val="A60000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Futura Md BT" pitchFamily="34" charset="0"/>
              </a:rPr>
              <a:t>Customs of the Biblical World </a:t>
            </a:r>
            <a:r>
              <a:rPr lang="en-US" sz="2000" dirty="0" smtClean="0">
                <a:ln>
                  <a:solidFill>
                    <a:srgbClr val="A60000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Futura Md BT" pitchFamily="34" charset="0"/>
              </a:rPr>
              <a:t>(cont).</a:t>
            </a:r>
            <a:endParaRPr lang="en-US" sz="2800" dirty="0" smtClean="0">
              <a:ln>
                <a:solidFill>
                  <a:srgbClr val="A60000"/>
                </a:solidFill>
              </a:ln>
              <a:solidFill>
                <a:schemeClr val="bg1"/>
              </a:solidFill>
              <a:effectLst>
                <a:outerShdw blurRad="50800" dist="50800" dir="2700000" algn="ctr" rotWithShape="0">
                  <a:schemeClr val="tx1"/>
                </a:outerShdw>
              </a:effectLst>
              <a:latin typeface="Futura Md B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6248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000" i="1" dirty="0" smtClean="0">
                <a:effectLst>
                  <a:outerShdw blurRad="38100" dist="38100" dir="2700000" algn="tl">
                    <a:schemeClr val="bg1"/>
                  </a:outerShdw>
                </a:effectLst>
              </a:rPr>
              <a:t>From Wayne Jackson’s book</a:t>
            </a:r>
            <a:endParaRPr lang="en-US" sz="2000" i="1" dirty="0">
              <a:effectLst>
                <a:outerShdw blurRad="38100" dist="38100" dir="2700000" algn="tl">
                  <a:schemeClr val="bg1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Social Customs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Marriage</a:t>
            </a:r>
            <a:endParaRPr lang="en-US" sz="4400" dirty="0" smtClean="0"/>
          </a:p>
          <a:p>
            <a:pPr lvl="1"/>
            <a:r>
              <a:rPr lang="en-US" dirty="0" smtClean="0"/>
              <a:t>Ceremony usually occurred on Wednesday afternoon</a:t>
            </a:r>
            <a:endParaRPr lang="en-US" sz="4000" dirty="0" smtClean="0"/>
          </a:p>
          <a:p>
            <a:pPr lvl="2"/>
            <a:r>
              <a:rPr lang="en-US" dirty="0" smtClean="0"/>
              <a:t>On the day of the marriage, the bridegroom, accompanied by his “friends” (cf. John 3:29), went to the home of the bride.</a:t>
            </a:r>
            <a:endParaRPr lang="en-US" sz="3600" dirty="0" smtClean="0"/>
          </a:p>
          <a:p>
            <a:pPr lvl="2"/>
            <a:r>
              <a:rPr lang="en-US" dirty="0" smtClean="0"/>
              <a:t>The bride’s father presented his daughter to her betrothed.</a:t>
            </a:r>
            <a:endParaRPr lang="en-US" sz="3600" dirty="0" smtClean="0"/>
          </a:p>
          <a:p>
            <a:pPr lvl="3"/>
            <a:r>
              <a:rPr lang="en-US" dirty="0" smtClean="0"/>
              <a:t>The marriage contract was read and sealed.</a:t>
            </a:r>
            <a:endParaRPr lang="en-US" sz="3200" dirty="0" smtClean="0"/>
          </a:p>
          <a:p>
            <a:pPr lvl="2"/>
            <a:r>
              <a:rPr lang="en-US" dirty="0" smtClean="0"/>
              <a:t>That evening, bride was taken to her new home (groom being elsewhere) in presence of her virgin companions (cf. Psa. 45:14).</a:t>
            </a:r>
            <a:endParaRPr lang="en-US" sz="3600" dirty="0" smtClean="0"/>
          </a:p>
          <a:p>
            <a:pPr lvl="3"/>
            <a:r>
              <a:rPr lang="en-US" dirty="0" smtClean="0"/>
              <a:t>The bride’s companions lighted lamps (Matt. 25:1ff) and all awaited the groom’s arrival.</a:t>
            </a:r>
            <a:endParaRPr lang="en-US" sz="3200" dirty="0" smtClean="0"/>
          </a:p>
          <a:p>
            <a:pPr lvl="3"/>
            <a:r>
              <a:rPr lang="en-US" dirty="0" smtClean="0"/>
              <a:t>When a messenger announced that he was near, the virgins would go out to meet him and escort him back to the house.</a:t>
            </a:r>
            <a:endParaRPr lang="en-US" sz="3200" dirty="0" smtClean="0"/>
          </a:p>
          <a:p>
            <a:pPr lvl="3"/>
            <a:r>
              <a:rPr lang="en-US" dirty="0" smtClean="0"/>
              <a:t>The bride was adorned with ornaments (Jer. 2:32) and there was singing and feasting (cf. Psa. 78:63; Jer. 7:34; John 2:1ff).</a:t>
            </a:r>
            <a:endParaRPr lang="en-US" sz="3200" dirty="0" smtClean="0"/>
          </a:p>
          <a:p>
            <a:pPr lvl="2"/>
            <a:r>
              <a:rPr lang="en-US" dirty="0" smtClean="0"/>
              <a:t>The marriage festivities usually lasted 7 days (cf. Judg. 14:12).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Social Customs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Death</a:t>
            </a:r>
            <a:endParaRPr lang="en-US" sz="4400" dirty="0" smtClean="0"/>
          </a:p>
          <a:p>
            <a:pPr lvl="1"/>
            <a:r>
              <a:rPr lang="en-US" dirty="0" smtClean="0"/>
              <a:t>In the event of death in a Jewish home:</a:t>
            </a:r>
            <a:endParaRPr lang="en-US" sz="4000" dirty="0" smtClean="0"/>
          </a:p>
          <a:p>
            <a:pPr lvl="2"/>
            <a:r>
              <a:rPr lang="en-US" dirty="0" smtClean="0"/>
              <a:t>Body laid out and washed with warm water (Acts 9:37)</a:t>
            </a:r>
            <a:endParaRPr lang="en-US" sz="3600" dirty="0" smtClean="0"/>
          </a:p>
          <a:p>
            <a:pPr lvl="2"/>
            <a:r>
              <a:rPr lang="en-US" dirty="0" smtClean="0"/>
              <a:t>Wrapped in linen cloths with spices (</a:t>
            </a:r>
            <a:r>
              <a:rPr lang="en-US" dirty="0" err="1" smtClean="0"/>
              <a:t>Lk</a:t>
            </a:r>
            <a:r>
              <a:rPr lang="en-US" dirty="0" smtClean="0"/>
              <a:t>. 23:56; Jn. 19:39-40; 11:39)</a:t>
            </a:r>
            <a:endParaRPr lang="en-US" sz="3600" dirty="0" smtClean="0"/>
          </a:p>
          <a:p>
            <a:pPr lvl="2"/>
            <a:r>
              <a:rPr lang="en-US" dirty="0" smtClean="0"/>
              <a:t>Usually buried on the same day (Acts 5:6, 10; 8:2)</a:t>
            </a:r>
          </a:p>
          <a:p>
            <a:pPr lvl="2"/>
            <a:r>
              <a:rPr lang="en-US" dirty="0" smtClean="0"/>
              <a:t>Prior to burial, mourners would gather to lament the dead</a:t>
            </a:r>
            <a:endParaRPr lang="en-US" sz="3600" dirty="0" smtClean="0"/>
          </a:p>
          <a:p>
            <a:pPr lvl="2"/>
            <a:r>
              <a:rPr lang="en-US" dirty="0" smtClean="0"/>
              <a:t>Women led the way to the burial place (cf. Luke 7:13-14)</a:t>
            </a:r>
            <a:endParaRPr lang="en-US" sz="3600" dirty="0" smtClean="0"/>
          </a:p>
          <a:p>
            <a:pPr lvl="1"/>
            <a:r>
              <a:rPr lang="en-US" dirty="0" smtClean="0"/>
              <a:t>The dead were buried outside the cities (cf. Luke 7:12)</a:t>
            </a:r>
            <a:endParaRPr lang="en-US" sz="4000" dirty="0" smtClean="0"/>
          </a:p>
          <a:p>
            <a:pPr lvl="2"/>
            <a:r>
              <a:rPr lang="en-US" dirty="0" smtClean="0"/>
              <a:t>Sometimes in tombs, with niches carved in walls</a:t>
            </a:r>
          </a:p>
          <a:p>
            <a:pPr lvl="2"/>
            <a:r>
              <a:rPr lang="en-US" dirty="0" smtClean="0"/>
              <a:t>Huge stone rolled across the tomb’s entrance</a:t>
            </a:r>
            <a:endParaRPr lang="en-US" sz="4000" dirty="0" smtClean="0"/>
          </a:p>
          <a:p>
            <a:pPr lvl="2"/>
            <a:r>
              <a:rPr lang="en-US" dirty="0" smtClean="0"/>
              <a:t>Cord stretched over &amp; sealed with wax (cf. Mt. 27:60, 66; 28:2)</a:t>
            </a:r>
            <a:endParaRPr lang="en-US" sz="3600" dirty="0" smtClean="0"/>
          </a:p>
          <a:p>
            <a:pPr lvl="2"/>
            <a:r>
              <a:rPr lang="en-US" dirty="0" smtClean="0"/>
              <a:t>Whitewashed to prevent defilement from a corpse (cf. Num. 19:16).</a:t>
            </a:r>
            <a:endParaRPr lang="en-US" sz="3600" dirty="0" smtClean="0"/>
          </a:p>
          <a:p>
            <a:pPr lvl="3"/>
            <a:r>
              <a:rPr lang="en-US" dirty="0" smtClean="0"/>
              <a:t>Christ used of Pharisees (Matt. 23:27; Luke 11:44)</a:t>
            </a:r>
            <a:endParaRPr lang="en-US" sz="3200" dirty="0" smtClean="0"/>
          </a:p>
          <a:p>
            <a:pPr lvl="1"/>
            <a:r>
              <a:rPr lang="en-US" dirty="0" smtClean="0"/>
              <a:t>After funeral, neighbors prepared meal at deceased’s home</a:t>
            </a:r>
            <a:endParaRPr lang="en-US" sz="4000" dirty="0" smtClean="0"/>
          </a:p>
          <a:p>
            <a:pPr lvl="2"/>
            <a:r>
              <a:rPr lang="en-US" dirty="0" smtClean="0"/>
              <a:t>Intense period of mourning for seven days (Gen. 50:10)</a:t>
            </a:r>
            <a:endParaRPr lang="en-US" sz="3600" dirty="0" smtClean="0"/>
          </a:p>
          <a:p>
            <a:pPr lvl="2"/>
            <a:r>
              <a:rPr lang="en-US" dirty="0" smtClean="0"/>
              <a:t>Followed by lesser mourning for 30 days (Num. 20:29)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Religious Customs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Working on the Sabbath</a:t>
            </a:r>
          </a:p>
          <a:p>
            <a:pPr lvl="1"/>
            <a:r>
              <a:rPr lang="en-US" dirty="0" smtClean="0"/>
              <a:t>Prohibition of work in the Law of Moses was rather general, requiring human judgment in its application</a:t>
            </a:r>
            <a:endParaRPr lang="en-US" sz="4000" dirty="0" smtClean="0"/>
          </a:p>
          <a:p>
            <a:pPr lvl="2"/>
            <a:r>
              <a:rPr lang="en-US" dirty="0" smtClean="0"/>
              <a:t>The Jewish rabbis developed a whole system of traditional demands that reached absolute absurdity</a:t>
            </a:r>
            <a:endParaRPr lang="en-US" sz="36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Religious Customs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Washing of Hands</a:t>
            </a:r>
            <a:endParaRPr lang="en-US" sz="4400" dirty="0" smtClean="0"/>
          </a:p>
          <a:p>
            <a:pPr lvl="1"/>
            <a:r>
              <a:rPr lang="en-US" dirty="0" smtClean="0"/>
              <a:t>Ritual washing was part of the “tradition of the elders” (Mark 7:3)</a:t>
            </a:r>
          </a:p>
          <a:p>
            <a:pPr lvl="1"/>
            <a:r>
              <a:rPr lang="en-US" dirty="0" smtClean="0"/>
              <a:t>Jesus condemned the hypocrisy by pointing out their traditions made void the law of God (Mark 7:8-13).</a:t>
            </a:r>
            <a:endParaRPr lang="en-US" sz="4000" dirty="0" smtClean="0"/>
          </a:p>
          <a:p>
            <a:pPr lvl="2"/>
            <a:r>
              <a:rPr lang="en-US" dirty="0" smtClean="0"/>
              <a:t>The law required honor and respect for one’s parents (cf. Ex. 20:12; 21:17); the Jews would designate as “</a:t>
            </a:r>
            <a:r>
              <a:rPr lang="en-US" dirty="0" err="1" smtClean="0"/>
              <a:t>Corban</a:t>
            </a:r>
            <a:r>
              <a:rPr lang="en-US" dirty="0" smtClean="0"/>
              <a:t>” (i.e., “given to God”) income due to their needy parents.</a:t>
            </a:r>
            <a:endParaRPr lang="en-US" sz="3600" dirty="0" smtClean="0"/>
          </a:p>
          <a:p>
            <a:pPr lvl="3"/>
            <a:r>
              <a:rPr lang="en-US" dirty="0" smtClean="0"/>
              <a:t>The </a:t>
            </a:r>
            <a:r>
              <a:rPr lang="en-US" dirty="0" err="1" smtClean="0"/>
              <a:t>Mishna</a:t>
            </a:r>
            <a:r>
              <a:rPr lang="en-US" dirty="0" smtClean="0"/>
              <a:t> declared that a vow could not be revoked even in the face of “honor due to parents.”</a:t>
            </a:r>
            <a:endParaRPr lang="en-US" sz="3200" dirty="0" smtClean="0"/>
          </a:p>
          <a:p>
            <a:pPr lvl="3"/>
            <a:r>
              <a:rPr lang="en-US" dirty="0" smtClean="0"/>
              <a:t>That procedure did not prevent them, however, from using those revenues for their own pleasures.</a:t>
            </a:r>
            <a:endParaRPr lang="en-US" sz="3200" dirty="0" smtClean="0"/>
          </a:p>
          <a:p>
            <a:pPr lvl="2"/>
            <a:endParaRPr lang="en-US" sz="36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Religious Customs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Fasting</a:t>
            </a:r>
            <a:endParaRPr lang="en-US" sz="4400" dirty="0" smtClean="0"/>
          </a:p>
          <a:p>
            <a:pPr lvl="1"/>
            <a:r>
              <a:rPr lang="en-US" dirty="0" smtClean="0"/>
              <a:t>Only one fast demanded by OT law (Lev. 16:31)</a:t>
            </a:r>
          </a:p>
          <a:p>
            <a:pPr lvl="1"/>
            <a:r>
              <a:rPr lang="en-US" dirty="0" smtClean="0"/>
              <a:t>Christ recognized value in fasting (Mt. 4:2; </a:t>
            </a:r>
            <a:r>
              <a:rPr lang="en-US" dirty="0" err="1" smtClean="0"/>
              <a:t>Lk</a:t>
            </a:r>
            <a:r>
              <a:rPr lang="en-US" dirty="0" smtClean="0"/>
              <a:t>. 5:35)</a:t>
            </a:r>
            <a:endParaRPr lang="en-US" sz="4000" dirty="0" smtClean="0"/>
          </a:p>
          <a:p>
            <a:pPr lvl="1"/>
            <a:r>
              <a:rPr lang="en-US" dirty="0" smtClean="0"/>
              <a:t>Fasting is a voluntary act arising from the heart.</a:t>
            </a:r>
            <a:endParaRPr lang="en-US" sz="4000" dirty="0" smtClean="0"/>
          </a:p>
          <a:p>
            <a:pPr lvl="1"/>
            <a:r>
              <a:rPr lang="en-US" dirty="0" smtClean="0"/>
              <a:t>Jews made an “art” of fasting to attract attention</a:t>
            </a:r>
            <a:endParaRPr lang="en-US" sz="4000" dirty="0" smtClean="0"/>
          </a:p>
          <a:p>
            <a:pPr lvl="2"/>
            <a:r>
              <a:rPr lang="en-US" dirty="0" smtClean="0"/>
              <a:t>The </a:t>
            </a:r>
            <a:r>
              <a:rPr lang="en-US" dirty="0" err="1" smtClean="0"/>
              <a:t>Mishna</a:t>
            </a:r>
            <a:r>
              <a:rPr lang="en-US" dirty="0" smtClean="0"/>
              <a:t> detailed Jewish traditions regarding fasting</a:t>
            </a:r>
            <a:endParaRPr lang="en-US" sz="3600" dirty="0" smtClean="0"/>
          </a:p>
          <a:p>
            <a:pPr lvl="3"/>
            <a:r>
              <a:rPr lang="en-US" dirty="0" smtClean="0"/>
              <a:t>Conducted on Mondays and Thursdays of a designated period</a:t>
            </a:r>
            <a:endParaRPr lang="en-US" sz="3200" dirty="0" smtClean="0"/>
          </a:p>
          <a:p>
            <a:pPr lvl="3"/>
            <a:r>
              <a:rPr lang="en-US" dirty="0" smtClean="0"/>
              <a:t>Extremist Jews would fast every week on those days (cf. </a:t>
            </a:r>
            <a:r>
              <a:rPr lang="en-US" dirty="0" err="1" smtClean="0"/>
              <a:t>Lk</a:t>
            </a:r>
            <a:r>
              <a:rPr lang="en-US" dirty="0" smtClean="0"/>
              <a:t>. 18:12)</a:t>
            </a:r>
            <a:endParaRPr lang="en-US" sz="3200" dirty="0" smtClean="0"/>
          </a:p>
          <a:p>
            <a:pPr lvl="3"/>
            <a:r>
              <a:rPr lang="en-US" dirty="0" smtClean="0"/>
              <a:t>The strictest would affect their appearance</a:t>
            </a:r>
          </a:p>
          <a:p>
            <a:pPr lvl="4"/>
            <a:r>
              <a:rPr lang="en-US" dirty="0" smtClean="0"/>
              <a:t>Hair disarrayed and garments soiled</a:t>
            </a:r>
            <a:endParaRPr lang="en-US" sz="3200" dirty="0" smtClean="0"/>
          </a:p>
          <a:p>
            <a:pPr lvl="4"/>
            <a:r>
              <a:rPr lang="en-US" dirty="0" smtClean="0"/>
              <a:t>Whiten face to accentuate paleness (cf. Matt. 6:16-18)</a:t>
            </a:r>
            <a:endParaRPr lang="en-US" sz="3200" dirty="0" smtClean="0"/>
          </a:p>
          <a:p>
            <a:pPr lvl="2"/>
            <a:r>
              <a:rPr lang="en-US" dirty="0" smtClean="0"/>
              <a:t>Not a demonstration of piety but a circus of ostentation</a:t>
            </a:r>
          </a:p>
          <a:p>
            <a:pPr lvl="2"/>
            <a:r>
              <a:rPr lang="en-US" dirty="0" smtClean="0"/>
              <a:t>Jesus strongly condemned (Matt. 6:16-18).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Social Customs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Jewish attitudes toward the Gentiles</a:t>
            </a:r>
            <a:endParaRPr lang="en-US" sz="4400" dirty="0" smtClean="0"/>
          </a:p>
          <a:p>
            <a:pPr lvl="1"/>
            <a:r>
              <a:rPr lang="en-US" dirty="0" smtClean="0"/>
              <a:t>“Gentile” had become a designation of reproach</a:t>
            </a:r>
            <a:endParaRPr lang="en-US" sz="4000" dirty="0" smtClean="0"/>
          </a:p>
          <a:p>
            <a:pPr lvl="2"/>
            <a:r>
              <a:rPr lang="en-US" dirty="0" smtClean="0"/>
              <a:t>Anywhere outside “the holy land” was unclean</a:t>
            </a:r>
            <a:endParaRPr lang="en-US" sz="3600" dirty="0" smtClean="0"/>
          </a:p>
          <a:p>
            <a:pPr lvl="2"/>
            <a:r>
              <a:rPr lang="en-US" dirty="0" smtClean="0"/>
              <a:t>Even dust from Gentile country was defiled (cf. Matt. 10:14)</a:t>
            </a:r>
            <a:endParaRPr lang="en-US" sz="3600" dirty="0" smtClean="0"/>
          </a:p>
          <a:p>
            <a:pPr lvl="1"/>
            <a:r>
              <a:rPr lang="en-US" dirty="0" smtClean="0"/>
              <a:t>If a Jew entered a Gentile building, he was considered defiled for the remainder of the day, thus, excluded from religious exercises (cf. John 18:28; Acts 10:28).</a:t>
            </a:r>
            <a:endParaRPr lang="en-US" sz="3600" dirty="0" smtClean="0"/>
          </a:p>
          <a:p>
            <a:pPr lvl="2"/>
            <a:r>
              <a:rPr lang="en-US" dirty="0" smtClean="0"/>
              <a:t>According to Jewish rabbis, it was unlawful to eat meat that had been used in pagan ceremonialism (cf. 1 Cor. 10).</a:t>
            </a:r>
            <a:endParaRPr lang="en-US" sz="3600" dirty="0" smtClean="0"/>
          </a:p>
          <a:p>
            <a:pPr lvl="1"/>
            <a:r>
              <a:rPr lang="en-US" dirty="0" smtClean="0"/>
              <a:t>The Gentiles frequently ridiculed Judaism with jokes.</a:t>
            </a:r>
          </a:p>
          <a:p>
            <a:pPr lvl="1"/>
            <a:r>
              <a:rPr lang="en-US" dirty="0" smtClean="0"/>
              <a:t>Jesus broke down the “middle wall of partition” between Jew and Gentile and created an international church!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Social Customs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Animosity between the Jews &amp; the Samaritans</a:t>
            </a:r>
            <a:endParaRPr lang="en-US" sz="4400" dirty="0" smtClean="0"/>
          </a:p>
          <a:p>
            <a:pPr lvl="1"/>
            <a:r>
              <a:rPr lang="en-US" dirty="0" smtClean="0"/>
              <a:t>Origin and composition of Samaritan people is obscure</a:t>
            </a:r>
            <a:endParaRPr lang="en-US" sz="4000" dirty="0" smtClean="0"/>
          </a:p>
          <a:p>
            <a:pPr lvl="2"/>
            <a:r>
              <a:rPr lang="en-US" dirty="0" smtClean="0"/>
              <a:t>Israelites left in Palestine when 10 tribes taken to Assyria</a:t>
            </a:r>
            <a:endParaRPr lang="en-US" sz="3600" dirty="0" smtClean="0"/>
          </a:p>
          <a:p>
            <a:pPr lvl="2"/>
            <a:r>
              <a:rPr lang="en-US" dirty="0" smtClean="0"/>
              <a:t>Mixture of Hebrew &amp; Gentile ancestry</a:t>
            </a:r>
            <a:endParaRPr lang="en-US" sz="3600" dirty="0" smtClean="0"/>
          </a:p>
          <a:p>
            <a:pPr lvl="2"/>
            <a:r>
              <a:rPr lang="en-US" dirty="0" smtClean="0"/>
              <a:t>Strictly Gentiles</a:t>
            </a:r>
            <a:endParaRPr lang="en-US" sz="3600" dirty="0" smtClean="0"/>
          </a:p>
          <a:p>
            <a:pPr lvl="2"/>
            <a:r>
              <a:rPr lang="en-US" dirty="0" smtClean="0"/>
              <a:t>Could have been a mixture of all three classes</a:t>
            </a:r>
            <a:endParaRPr lang="en-US" sz="3600" dirty="0" smtClean="0"/>
          </a:p>
          <a:p>
            <a:pPr lvl="1"/>
            <a:r>
              <a:rPr lang="en-US" dirty="0" smtClean="0"/>
              <a:t>The Jews considered Samaritans as aliens (Matt. 10:5; Luke 17:16, 18) and had no dealings with them (John 4:9)</a:t>
            </a:r>
            <a:endParaRPr lang="en-US" sz="4000" dirty="0" smtClean="0"/>
          </a:p>
          <a:p>
            <a:pPr lvl="2"/>
            <a:r>
              <a:rPr lang="en-US" dirty="0" smtClean="0"/>
              <a:t>Samaria was viewed a foreign land, and the word “Samaritan” was used in a reproachful way (John 8:48).</a:t>
            </a:r>
            <a:endParaRPr lang="en-US" sz="3600" dirty="0" smtClean="0"/>
          </a:p>
          <a:p>
            <a:pPr lvl="2"/>
            <a:r>
              <a:rPr lang="en-US" dirty="0" smtClean="0"/>
              <a:t>Samaritans entertained similar hostilities toward the Jews (cf. Luke 9:52-53).</a:t>
            </a:r>
          </a:p>
          <a:p>
            <a:pPr lvl="1"/>
            <a:r>
              <a:rPr lang="en-US" dirty="0" smtClean="0"/>
              <a:t>Helps us understand better the Parable of the Good Samaritan (Luke 10:30-37)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Social Customs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Public association between men and women</a:t>
            </a:r>
            <a:endParaRPr lang="en-US" sz="4400" dirty="0" smtClean="0"/>
          </a:p>
          <a:p>
            <a:pPr lvl="1"/>
            <a:r>
              <a:rPr lang="en-US" dirty="0" smtClean="0"/>
              <a:t>Jewish woman not secluded but active in community</a:t>
            </a:r>
            <a:endParaRPr lang="en-US" sz="4000" dirty="0" smtClean="0"/>
          </a:p>
          <a:p>
            <a:pPr lvl="2"/>
            <a:r>
              <a:rPr lang="en-US" dirty="0" smtClean="0"/>
              <a:t>Entertain guests in the home (cf. John 12:2ff)</a:t>
            </a:r>
            <a:endParaRPr lang="en-US" sz="3600" dirty="0" smtClean="0"/>
          </a:p>
          <a:p>
            <a:pPr lvl="2"/>
            <a:r>
              <a:rPr lang="en-US" dirty="0" smtClean="0"/>
              <a:t>Attend public festivals (marriage feasts) (cf. John 2:1ff)</a:t>
            </a:r>
            <a:endParaRPr lang="en-US" sz="3600" dirty="0" smtClean="0"/>
          </a:p>
          <a:p>
            <a:pPr lvl="2"/>
            <a:r>
              <a:rPr lang="en-US" dirty="0" smtClean="0"/>
              <a:t>Work with her husband in a business (cf. Acts 18:2-3)</a:t>
            </a:r>
            <a:endParaRPr lang="en-US" sz="3600" dirty="0" smtClean="0"/>
          </a:p>
          <a:p>
            <a:pPr lvl="2"/>
            <a:r>
              <a:rPr lang="en-US" dirty="0" smtClean="0"/>
              <a:t>Operate her own enterprise (cf. Acts 16:14)</a:t>
            </a:r>
            <a:endParaRPr lang="en-US" sz="3600" dirty="0" smtClean="0"/>
          </a:p>
          <a:p>
            <a:pPr lvl="1"/>
            <a:r>
              <a:rPr lang="en-US" dirty="0" smtClean="0"/>
              <a:t>Careful not to be overly familiar with men on streets</a:t>
            </a:r>
            <a:endParaRPr lang="en-US" sz="4000" dirty="0" smtClean="0"/>
          </a:p>
          <a:p>
            <a:pPr lvl="2"/>
            <a:r>
              <a:rPr lang="en-US" dirty="0" smtClean="0"/>
              <a:t>Jewish Rabbis said: “Let no one talk with a woman in the street, no, not with his own wife.”</a:t>
            </a:r>
            <a:endParaRPr lang="en-US" sz="3600" dirty="0" smtClean="0"/>
          </a:p>
          <a:p>
            <a:pPr lvl="2"/>
            <a:r>
              <a:rPr lang="en-US" dirty="0" smtClean="0"/>
              <a:t>Woman could be divorced for “familiarly talking with men”</a:t>
            </a:r>
            <a:endParaRPr lang="en-US" sz="3600" dirty="0" smtClean="0"/>
          </a:p>
          <a:p>
            <a:pPr lvl="2"/>
            <a:r>
              <a:rPr lang="en-US" dirty="0" smtClean="0"/>
              <a:t>Reminds of Jesus &amp; Samaritan woman in John 4</a:t>
            </a:r>
          </a:p>
          <a:p>
            <a:pPr lvl="1"/>
            <a:r>
              <a:rPr lang="en-US" dirty="0" smtClean="0"/>
              <a:t>Limitations of women’s teaching and leadership role in the early church not based upon custom but Creation principles (1 Tim. 2:8-15; 1 Cor. 11:2-16; 14:34-35)</a:t>
            </a:r>
            <a:endParaRPr lang="en-US" sz="36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Social Customs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Marriage</a:t>
            </a:r>
            <a:endParaRPr lang="en-US" sz="4400" dirty="0" smtClean="0"/>
          </a:p>
          <a:p>
            <a:pPr lvl="1"/>
            <a:r>
              <a:rPr lang="en-US" dirty="0" smtClean="0"/>
              <a:t>The institution of marriage is regulated by universal Divine law that transcends custom, but there are certain optional and variable traditions pertaining to marriage.</a:t>
            </a:r>
            <a:endParaRPr lang="en-US" sz="4000" dirty="0" smtClean="0"/>
          </a:p>
          <a:p>
            <a:pPr lvl="1"/>
            <a:r>
              <a:rPr lang="en-US" dirty="0" smtClean="0"/>
              <a:t>In some instances, a marriage was arranged by parents.</a:t>
            </a:r>
            <a:endParaRPr lang="en-US" sz="4000" dirty="0" smtClean="0"/>
          </a:p>
          <a:p>
            <a:pPr lvl="2"/>
            <a:r>
              <a:rPr lang="en-US" dirty="0" smtClean="0"/>
              <a:t>Abraham arranged for Isaac to marry </a:t>
            </a:r>
            <a:r>
              <a:rPr lang="en-US" dirty="0" err="1" smtClean="0"/>
              <a:t>Rebekah</a:t>
            </a:r>
            <a:r>
              <a:rPr lang="en-US" dirty="0" smtClean="0"/>
              <a:t> (cf. Gen. 24).</a:t>
            </a:r>
            <a:endParaRPr lang="en-US" sz="3600" dirty="0" smtClean="0"/>
          </a:p>
          <a:p>
            <a:pPr lvl="2"/>
            <a:r>
              <a:rPr lang="en-US" dirty="0" smtClean="0"/>
              <a:t>1 Corinthians 7:36-38 may be addressing arranged marriages</a:t>
            </a:r>
            <a:endParaRPr lang="en-US" sz="3600" dirty="0" smtClean="0"/>
          </a:p>
          <a:p>
            <a:pPr lvl="1"/>
            <a:r>
              <a:rPr lang="en-US" dirty="0" smtClean="0"/>
              <a:t>During the first century, it appears that the general rule was that young people who were “of age” could arrange their own marriages.</a:t>
            </a:r>
            <a:endParaRPr lang="en-US" sz="4000" dirty="0" smtClean="0"/>
          </a:p>
          <a:p>
            <a:pPr lvl="2"/>
            <a:r>
              <a:rPr lang="en-US" dirty="0" smtClean="0"/>
              <a:t>Jewish rabbis set the minimum age for marriage:</a:t>
            </a:r>
          </a:p>
          <a:p>
            <a:pPr lvl="3"/>
            <a:r>
              <a:rPr lang="en-US" dirty="0" smtClean="0"/>
              <a:t>12 years old for girls; 13 years old for boys</a:t>
            </a:r>
            <a:endParaRPr lang="en-US" sz="3200" dirty="0" smtClean="0"/>
          </a:p>
          <a:p>
            <a:pPr lvl="3"/>
            <a:r>
              <a:rPr lang="en-US" dirty="0" smtClean="0"/>
              <a:t>A boy should certainly be wed by the time he was 18-to-20</a:t>
            </a:r>
            <a:endParaRPr lang="en-US" sz="32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Social Customs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Marriage</a:t>
            </a:r>
            <a:endParaRPr lang="en-US" sz="4400" dirty="0" smtClean="0"/>
          </a:p>
          <a:p>
            <a:pPr lvl="1"/>
            <a:r>
              <a:rPr lang="en-US" dirty="0" smtClean="0"/>
              <a:t>Betrothal was a vital part of marriage in Biblical times.</a:t>
            </a:r>
            <a:endParaRPr lang="en-US" sz="4000" dirty="0" smtClean="0"/>
          </a:p>
          <a:p>
            <a:pPr lvl="2"/>
            <a:r>
              <a:rPr lang="en-US" dirty="0" smtClean="0"/>
              <a:t>Once a prospective bride was chosen, a formal declaration of marital intent was made in the presence of two witnesses.  </a:t>
            </a:r>
            <a:endParaRPr lang="en-US" sz="3600" dirty="0" smtClean="0"/>
          </a:p>
          <a:p>
            <a:pPr lvl="2"/>
            <a:r>
              <a:rPr lang="en-US" dirty="0" smtClean="0"/>
              <a:t>The couple was then betrothed.</a:t>
            </a:r>
            <a:endParaRPr lang="en-US" sz="3600" dirty="0" smtClean="0"/>
          </a:p>
          <a:p>
            <a:pPr lvl="2"/>
            <a:r>
              <a:rPr lang="en-US" dirty="0" smtClean="0"/>
              <a:t>The betrothal period was fixed by law.</a:t>
            </a:r>
            <a:endParaRPr lang="en-US" sz="3600" dirty="0" smtClean="0"/>
          </a:p>
          <a:p>
            <a:pPr lvl="3"/>
            <a:r>
              <a:rPr lang="en-US" dirty="0" smtClean="0"/>
              <a:t>10-12 months for a maiden; 3 months for a widow</a:t>
            </a:r>
            <a:endParaRPr lang="en-US" sz="3200" dirty="0" smtClean="0"/>
          </a:p>
          <a:p>
            <a:pPr lvl="2"/>
            <a:r>
              <a:rPr lang="en-US" dirty="0" smtClean="0"/>
              <a:t>From the time of her betrothal until the marriage actually took place, a woman was treated as if she were actually married.</a:t>
            </a:r>
            <a:endParaRPr lang="en-US" sz="3600" dirty="0" smtClean="0"/>
          </a:p>
          <a:p>
            <a:pPr lvl="3"/>
            <a:r>
              <a:rPr lang="en-US" dirty="0" smtClean="0"/>
              <a:t>The betrothal could not be dissolved except by divorce.</a:t>
            </a:r>
            <a:endParaRPr lang="en-US" sz="3200" dirty="0" smtClean="0"/>
          </a:p>
          <a:p>
            <a:pPr lvl="3"/>
            <a:r>
              <a:rPr lang="en-US" dirty="0" smtClean="0"/>
              <a:t>Breach of faithfulness was regarded as adultery.</a:t>
            </a:r>
            <a:endParaRPr lang="en-US" sz="3200" dirty="0" smtClean="0"/>
          </a:p>
          <a:p>
            <a:pPr lvl="3"/>
            <a:r>
              <a:rPr lang="en-US" dirty="0" smtClean="0"/>
              <a:t>When it was discovered that Mary was with child, while “betrothed” to Joseph (Matt. 1:18), Joseph was mindful to “put her away.”</a:t>
            </a:r>
            <a:endParaRPr lang="en-US" sz="32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2133</TotalTime>
  <Words>1304</Words>
  <Application>Microsoft Office PowerPoint</Application>
  <PresentationFormat>On-screen Show (4:3)</PresentationFormat>
  <Paragraphs>109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Religious Customs</vt:lpstr>
      <vt:lpstr>Religious Customs</vt:lpstr>
      <vt:lpstr>Religious Customs</vt:lpstr>
      <vt:lpstr>Social Customs</vt:lpstr>
      <vt:lpstr>Social Customs</vt:lpstr>
      <vt:lpstr>Social Customs</vt:lpstr>
      <vt:lpstr>Social Customs</vt:lpstr>
      <vt:lpstr>Social Customs</vt:lpstr>
      <vt:lpstr>Social Customs</vt:lpstr>
      <vt:lpstr>Social Customs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29</cp:revision>
  <dcterms:created xsi:type="dcterms:W3CDTF">2011-09-01T19:26:09Z</dcterms:created>
  <dcterms:modified xsi:type="dcterms:W3CDTF">2011-10-23T12:48:44Z</dcterms:modified>
</cp:coreProperties>
</file>