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92" r:id="rId3"/>
    <p:sldId id="293" r:id="rId4"/>
    <p:sldId id="294" r:id="rId5"/>
    <p:sldId id="295" r:id="rId6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6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582" autoAdjust="0"/>
  </p:normalViewPr>
  <p:slideViewPr>
    <p:cSldViewPr>
      <p:cViewPr varScale="1">
        <p:scale>
          <a:sx n="108" d="100"/>
          <a:sy n="108" d="100"/>
        </p:scale>
        <p:origin x="-14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57E0E-2554-4859-928E-B0D1CEF3FF9E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F3133-C62E-4E52-AED8-D453EF1F2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ble 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003"/>
            <a:ext cx="9144000" cy="68559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ble Background tex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003"/>
            <a:ext cx="9144000" cy="68559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6019800" cy="563562"/>
          </a:xfrm>
        </p:spPr>
        <p:txBody>
          <a:bodyPr/>
          <a:lstStyle>
            <a:lvl1pPr>
              <a:defRPr>
                <a:ln w="22225">
                  <a:solidFill>
                    <a:schemeClr val="bg1"/>
                  </a:solidFill>
                </a:ln>
                <a:solidFill>
                  <a:srgbClr val="A6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Futura Md B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>
              <a:defRPr b="1">
                <a:solidFill>
                  <a:srgbClr val="0000CC"/>
                </a:solidFill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ble Background white.jpg"/>
          <p:cNvPicPr>
            <a:picLocks noChangeAspect="1"/>
          </p:cNvPicPr>
          <p:nvPr userDrawn="1"/>
        </p:nvPicPr>
        <p:blipFill>
          <a:blip r:embed="rId2" cstate="print"/>
          <a:srcRect b="84441"/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6019800" cy="563562"/>
          </a:xfrm>
        </p:spPr>
        <p:txBody>
          <a:bodyPr/>
          <a:lstStyle>
            <a:lvl1pPr algn="l">
              <a:defRPr>
                <a:ln w="22225">
                  <a:solidFill>
                    <a:schemeClr val="bg1"/>
                  </a:solidFill>
                </a:ln>
                <a:solidFill>
                  <a:srgbClr val="A6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Futura Md B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5029200" cy="5486400"/>
          </a:xfrm>
        </p:spPr>
        <p:txBody>
          <a:bodyPr>
            <a:normAutofit/>
          </a:bodyPr>
          <a:lstStyle>
            <a:lvl1pPr marL="230188" indent="-230188">
              <a:defRPr sz="24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27063" indent="-280988"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71550" indent="-230188"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116CB-D61E-4CED-8757-7F050CDE5343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5715000"/>
            <a:ext cx="5562600" cy="990600"/>
          </a:xfrm>
          <a:prstGeom prst="roundRect">
            <a:avLst/>
          </a:prstGeom>
          <a:solidFill>
            <a:schemeClr val="bg1">
              <a:alpha val="61000"/>
            </a:schemeClr>
          </a:solidFill>
          <a:ln>
            <a:solidFill>
              <a:srgbClr val="A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n w="3175">
                  <a:solidFill>
                    <a:srgbClr val="A60000"/>
                  </a:solidFill>
                </a:ln>
                <a:solidFill>
                  <a:srgbClr val="A60000"/>
                </a:solidFill>
                <a:latin typeface="ParkAvenue BT" pitchFamily="66" charset="0"/>
              </a:rPr>
              <a:t>Lesson 6:</a:t>
            </a:r>
          </a:p>
          <a:p>
            <a:r>
              <a:rPr lang="en-US" sz="2800" dirty="0" smtClean="0">
                <a:ln>
                  <a:solidFill>
                    <a:srgbClr val="A60000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Futura Md BT" pitchFamily="34" charset="0"/>
              </a:rPr>
              <a:t>Customs of the Biblical World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00" y="6437090"/>
            <a:ext cx="3429000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000" i="1" dirty="0" smtClean="0">
                <a:effectLst>
                  <a:outerShdw blurRad="38100" dist="38100" dir="2700000" algn="tl">
                    <a:schemeClr val="bg1"/>
                  </a:outerShdw>
                </a:effectLst>
              </a:rPr>
              <a:t>From Wayne Jackson’s book</a:t>
            </a:r>
            <a:endParaRPr lang="en-US" sz="2000" i="1" dirty="0">
              <a:effectLst>
                <a:outerShdw blurRad="38100" dist="38100" dir="2700000" algn="tl">
                  <a:schemeClr val="bg1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Religious Customs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Working on the Sabbath</a:t>
            </a:r>
          </a:p>
          <a:p>
            <a:pPr lvl="1"/>
            <a:r>
              <a:rPr lang="en-US" dirty="0" smtClean="0"/>
              <a:t>One of the 10 Commandments demanded a prohibition of work on the Sabbath Day (Ex. 20:8-11).</a:t>
            </a:r>
            <a:endParaRPr lang="en-US" sz="4000" dirty="0" smtClean="0"/>
          </a:p>
          <a:p>
            <a:pPr lvl="2"/>
            <a:r>
              <a:rPr lang="en-US" dirty="0" smtClean="0"/>
              <a:t>Given only to Israel (cf. Deut. 5:2-3; Ezek. 20:10-12)</a:t>
            </a:r>
            <a:endParaRPr lang="en-US" sz="3600" dirty="0" smtClean="0"/>
          </a:p>
          <a:p>
            <a:pPr lvl="2"/>
            <a:r>
              <a:rPr lang="en-US" dirty="0" smtClean="0"/>
              <a:t>3-fold thrust:</a:t>
            </a:r>
            <a:endParaRPr lang="en-US" sz="3600" dirty="0" smtClean="0"/>
          </a:p>
          <a:p>
            <a:pPr lvl="3"/>
            <a:r>
              <a:rPr lang="en-US" dirty="0" smtClean="0"/>
              <a:t>Historical – God made entire create in 6 days (Ex. 20:11)</a:t>
            </a:r>
            <a:endParaRPr lang="en-US" sz="3200" dirty="0" smtClean="0"/>
          </a:p>
          <a:p>
            <a:pPr lvl="3"/>
            <a:r>
              <a:rPr lang="en-US" dirty="0" smtClean="0"/>
              <a:t>Practical – provided refreshment from physical labor </a:t>
            </a:r>
            <a:endParaRPr lang="en-US" sz="3200" dirty="0" smtClean="0"/>
          </a:p>
          <a:p>
            <a:pPr lvl="3"/>
            <a:r>
              <a:rPr lang="en-US" dirty="0" smtClean="0"/>
              <a:t>Prophetical – pointed to rest awaiting Lord’s faithful (Heb. 4:9)</a:t>
            </a:r>
            <a:endParaRPr lang="en-US" sz="3200" dirty="0" smtClean="0"/>
          </a:p>
          <a:p>
            <a:pPr lvl="1"/>
            <a:r>
              <a:rPr lang="en-US" dirty="0" smtClean="0"/>
              <a:t>Prohibition of work in the Law of Moses was rather general, requiring human judgment in its application</a:t>
            </a:r>
            <a:endParaRPr lang="en-US" sz="4000" dirty="0" smtClean="0"/>
          </a:p>
          <a:p>
            <a:pPr lvl="2"/>
            <a:r>
              <a:rPr lang="en-US" dirty="0" smtClean="0"/>
              <a:t>The Jewish rabbis developed a whole system of traditional demands that reached absolute absurdity</a:t>
            </a:r>
            <a:endParaRPr lang="en-US" sz="36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Religious Customs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Working on the Sabbath</a:t>
            </a:r>
          </a:p>
          <a:p>
            <a:pPr lvl="1"/>
            <a:r>
              <a:rPr lang="en-US" dirty="0" smtClean="0"/>
              <a:t>Pharisees criticized Jesus’ disciples for allegedly violating the Sabbath when they, walking through some grain fields, plucked ears of grain “rubbing them in their hands” (Luke 6:1).</a:t>
            </a:r>
            <a:endParaRPr lang="en-US" sz="4000" dirty="0" smtClean="0"/>
          </a:p>
          <a:p>
            <a:pPr lvl="2"/>
            <a:r>
              <a:rPr lang="en-US" dirty="0" smtClean="0"/>
              <a:t>Not offended at the plucking of the ears of grain, which the law allowed (cf. Deut. 23:25)</a:t>
            </a:r>
            <a:endParaRPr lang="en-US" sz="3600" dirty="0" smtClean="0"/>
          </a:p>
          <a:p>
            <a:pPr lvl="2"/>
            <a:r>
              <a:rPr lang="en-US" dirty="0" smtClean="0"/>
              <a:t>Interpreted “rubbing” of the ears as “threshing” = sinful</a:t>
            </a:r>
            <a:endParaRPr lang="en-US" sz="3600" dirty="0" smtClean="0"/>
          </a:p>
          <a:p>
            <a:pPr lvl="2"/>
            <a:r>
              <a:rPr lang="en-US" dirty="0" smtClean="0"/>
              <a:t>Christ responded by showing that not all labor on the Sabbath was forbidden (Matt. 12:5-6)</a:t>
            </a:r>
            <a:endParaRPr lang="en-US" sz="3600" dirty="0" smtClean="0"/>
          </a:p>
          <a:p>
            <a:pPr lvl="3"/>
            <a:r>
              <a:rPr lang="en-US" dirty="0" smtClean="0"/>
              <a:t>Priests, ministering in the temple service, labored on the Sabbath</a:t>
            </a:r>
            <a:endParaRPr lang="en-US" sz="3200" dirty="0" smtClean="0"/>
          </a:p>
          <a:p>
            <a:pPr lvl="4"/>
            <a:r>
              <a:rPr lang="en-US" dirty="0" smtClean="0"/>
              <a:t>One greater than the temple was now here, thus, those laboring in His service had not violated the law.</a:t>
            </a:r>
            <a:endParaRPr lang="en-US" sz="32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Religious Customs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Working on the Sabbath</a:t>
            </a:r>
          </a:p>
          <a:p>
            <a:pPr lvl="1"/>
            <a:r>
              <a:rPr lang="en-US" dirty="0" smtClean="0"/>
              <a:t>Christ healed a man on the Sabbath who had been lame for 38 years (John 5:2ff)</a:t>
            </a:r>
            <a:endParaRPr lang="en-US" sz="4000" dirty="0" smtClean="0"/>
          </a:p>
          <a:p>
            <a:pPr lvl="2"/>
            <a:r>
              <a:rPr lang="en-US" dirty="0" smtClean="0"/>
              <a:t>He instructed, “Arise, take up your bed and walk.”</a:t>
            </a:r>
            <a:endParaRPr lang="en-US" sz="3600" dirty="0" smtClean="0"/>
          </a:p>
          <a:p>
            <a:pPr lvl="2"/>
            <a:r>
              <a:rPr lang="en-US" dirty="0" smtClean="0"/>
              <a:t>The Jews paid no attention to the man’s restored legs</a:t>
            </a:r>
            <a:endParaRPr lang="en-US" sz="3600" dirty="0" smtClean="0"/>
          </a:p>
          <a:p>
            <a:pPr lvl="2"/>
            <a:r>
              <a:rPr lang="en-US" dirty="0" smtClean="0"/>
              <a:t>All they could see was the pallet; charged the man with violating the law by carrying a burden on the Sabbath</a:t>
            </a:r>
            <a:endParaRPr lang="en-US" sz="3600" dirty="0" smtClean="0"/>
          </a:p>
          <a:p>
            <a:pPr lvl="2"/>
            <a:r>
              <a:rPr lang="en-US" dirty="0" smtClean="0"/>
              <a:t>The law had forbidden the bearing of burdens </a:t>
            </a:r>
            <a:r>
              <a:rPr lang="en-US" u="sng" dirty="0" smtClean="0"/>
              <a:t>commercially</a:t>
            </a:r>
            <a:r>
              <a:rPr lang="en-US" dirty="0" smtClean="0"/>
              <a:t> on the Sabbath (cf. Jer. 17:19-22; Neh. 13:15)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Religious Customs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Washing of Hands</a:t>
            </a:r>
            <a:endParaRPr lang="en-US" sz="4400" dirty="0" smtClean="0"/>
          </a:p>
          <a:p>
            <a:pPr lvl="1"/>
            <a:r>
              <a:rPr lang="en-US" dirty="0" smtClean="0"/>
              <a:t>Some leaders among the Jews (Pharisees and certain scribes) practiced the custom of ceremonially washing their hands prior to eating (cf. Mark 7:1ff).</a:t>
            </a:r>
            <a:endParaRPr lang="en-US" sz="4000" dirty="0" smtClean="0"/>
          </a:p>
          <a:p>
            <a:pPr lvl="2"/>
            <a:r>
              <a:rPr lang="en-US" dirty="0" smtClean="0"/>
              <a:t>They observed disciples not doing this &amp; confronted Jesus</a:t>
            </a:r>
            <a:endParaRPr lang="en-US" sz="3600" dirty="0" smtClean="0"/>
          </a:p>
          <a:p>
            <a:pPr lvl="2"/>
            <a:r>
              <a:rPr lang="en-US" dirty="0" smtClean="0"/>
              <a:t>Ritual washing was part of the “tradition of the elders” (Mark 7:3)</a:t>
            </a:r>
            <a:endParaRPr lang="en-US" sz="3600" dirty="0" smtClean="0"/>
          </a:p>
          <a:p>
            <a:pPr lvl="3"/>
            <a:r>
              <a:rPr lang="en-US" dirty="0" smtClean="0"/>
              <a:t>This was oral tradition that had arisen in connection with the law</a:t>
            </a:r>
            <a:endParaRPr lang="en-US" sz="3200" dirty="0" smtClean="0"/>
          </a:p>
          <a:p>
            <a:pPr lvl="3"/>
            <a:r>
              <a:rPr lang="en-US" dirty="0" smtClean="0"/>
              <a:t>The </a:t>
            </a:r>
            <a:r>
              <a:rPr lang="en-US" dirty="0" err="1" smtClean="0"/>
              <a:t>Mishna</a:t>
            </a:r>
            <a:r>
              <a:rPr lang="en-US" dirty="0" smtClean="0"/>
              <a:t> (from Hebrew term meaning “to repeat”) was written down about 200 A.D., but in Christ’s day it was still in oral form.</a:t>
            </a:r>
            <a:endParaRPr lang="en-US" sz="3200" dirty="0" smtClean="0"/>
          </a:p>
          <a:p>
            <a:pPr lvl="3"/>
            <a:r>
              <a:rPr lang="en-US" dirty="0" smtClean="0"/>
              <a:t>Many Jews believed it to be as binding as the Law of Moses.</a:t>
            </a:r>
            <a:endParaRPr lang="en-US" sz="3200" dirty="0" smtClean="0"/>
          </a:p>
          <a:p>
            <a:pPr lvl="3"/>
            <a:r>
              <a:rPr lang="en-US" dirty="0" smtClean="0"/>
              <a:t>To cleanse themselves from the defilement of the Gentiles, the Pharisees washed themselves, their cups, pots, vessels, etc.</a:t>
            </a:r>
            <a:endParaRPr lang="en-US" sz="32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2125</TotalTime>
  <Words>477</Words>
  <Application>Microsoft Office PowerPoint</Application>
  <PresentationFormat>On-screen Show (4:3)</PresentationFormat>
  <Paragraphs>37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Religious Customs</vt:lpstr>
      <vt:lpstr>Religious Customs</vt:lpstr>
      <vt:lpstr>Religious Customs</vt:lpstr>
      <vt:lpstr>Religious Customs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29</cp:revision>
  <dcterms:created xsi:type="dcterms:W3CDTF">2011-09-01T19:26:09Z</dcterms:created>
  <dcterms:modified xsi:type="dcterms:W3CDTF">2011-10-17T12:19:19Z</dcterms:modified>
</cp:coreProperties>
</file>