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92" r:id="rId3"/>
    <p:sldId id="293" r:id="rId4"/>
    <p:sldId id="294" r:id="rId5"/>
    <p:sldId id="296" r:id="rId6"/>
    <p:sldId id="295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6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582" autoAdjust="0"/>
  </p:normalViewPr>
  <p:slideViewPr>
    <p:cSldViewPr>
      <p:cViewPr varScale="1">
        <p:scale>
          <a:sx n="63" d="100"/>
          <a:sy n="63" d="100"/>
        </p:scale>
        <p:origin x="-190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57E0E-2554-4859-928E-B0D1CEF3FF9E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F3133-C62E-4E52-AED8-D453EF1F2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ble 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003"/>
            <a:ext cx="9144000" cy="68559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16CB-D61E-4CED-8757-7F050CDE5343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16CB-D61E-4CED-8757-7F050CDE5343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16CB-D61E-4CED-8757-7F050CDE5343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16CB-D61E-4CED-8757-7F050CDE5343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ble Background tex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003"/>
            <a:ext cx="9144000" cy="68559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6019800" cy="563562"/>
          </a:xfrm>
        </p:spPr>
        <p:txBody>
          <a:bodyPr/>
          <a:lstStyle>
            <a:lvl1pPr>
              <a:defRPr>
                <a:ln w="22225">
                  <a:solidFill>
                    <a:schemeClr val="bg1"/>
                  </a:solidFill>
                </a:ln>
                <a:solidFill>
                  <a:srgbClr val="A6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Futura Md B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>
              <a:defRPr b="1">
                <a:solidFill>
                  <a:srgbClr val="0000CC"/>
                </a:solidFill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ble Background white.jpg"/>
          <p:cNvPicPr>
            <a:picLocks noChangeAspect="1"/>
          </p:cNvPicPr>
          <p:nvPr userDrawn="1"/>
        </p:nvPicPr>
        <p:blipFill>
          <a:blip r:embed="rId2" cstate="print"/>
          <a:srcRect b="84441"/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6019800" cy="563562"/>
          </a:xfrm>
        </p:spPr>
        <p:txBody>
          <a:bodyPr/>
          <a:lstStyle>
            <a:lvl1pPr algn="l">
              <a:defRPr>
                <a:ln w="22225">
                  <a:solidFill>
                    <a:schemeClr val="bg1"/>
                  </a:solidFill>
                </a:ln>
                <a:solidFill>
                  <a:srgbClr val="A6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Futura Md B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5029200" cy="5486400"/>
          </a:xfrm>
        </p:spPr>
        <p:txBody>
          <a:bodyPr>
            <a:normAutofit/>
          </a:bodyPr>
          <a:lstStyle>
            <a:lvl1pPr marL="230188" indent="-230188">
              <a:defRPr sz="24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27063" indent="-280988">
              <a:defRPr sz="2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971550" indent="-230188">
              <a:defRPr sz="2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16CB-D61E-4CED-8757-7F050CDE5343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16CB-D61E-4CED-8757-7F050CDE5343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16CB-D61E-4CED-8757-7F050CDE5343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16CB-D61E-4CED-8757-7F050CDE5343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16CB-D61E-4CED-8757-7F050CDE5343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16CB-D61E-4CED-8757-7F050CDE5343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116CB-D61E-4CED-8757-7F050CDE5343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5715000"/>
            <a:ext cx="3581400" cy="990600"/>
          </a:xfrm>
          <a:prstGeom prst="roundRect">
            <a:avLst/>
          </a:prstGeom>
          <a:solidFill>
            <a:schemeClr val="bg1">
              <a:alpha val="61000"/>
            </a:schemeClr>
          </a:solidFill>
          <a:ln>
            <a:solidFill>
              <a:srgbClr val="A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ln w="3175">
                  <a:solidFill>
                    <a:srgbClr val="A60000"/>
                  </a:solidFill>
                </a:ln>
                <a:solidFill>
                  <a:srgbClr val="A60000"/>
                </a:solidFill>
                <a:latin typeface="ParkAvenue BT" pitchFamily="66" charset="0"/>
              </a:rPr>
              <a:t>Lesson 3:</a:t>
            </a:r>
          </a:p>
          <a:p>
            <a:r>
              <a:rPr lang="en-US" sz="2800" dirty="0" smtClean="0">
                <a:ln>
                  <a:solidFill>
                    <a:srgbClr val="A60000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Futura Md BT" pitchFamily="34" charset="0"/>
              </a:rPr>
              <a:t>Biblical Economics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5000" y="6437090"/>
            <a:ext cx="3429000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000" i="1" dirty="0" smtClean="0">
                <a:effectLst>
                  <a:outerShdw blurRad="38100" dist="38100" dir="2700000" algn="tl">
                    <a:schemeClr val="bg1"/>
                  </a:outerShdw>
                </a:effectLst>
              </a:rPr>
              <a:t>From Wayne Jackson’s book</a:t>
            </a:r>
            <a:endParaRPr lang="en-US" sz="2000" i="1" dirty="0">
              <a:effectLst>
                <a:outerShdw blurRad="38100" dist="38100" dir="2700000" algn="tl">
                  <a:schemeClr val="bg1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Biblical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Seven Coins in the Greek New Testament </a:t>
            </a:r>
            <a:endParaRPr lang="en-US" sz="4400" dirty="0" smtClean="0"/>
          </a:p>
          <a:p>
            <a:pPr lvl="1"/>
            <a:r>
              <a:rPr lang="en-US" dirty="0" err="1" smtClean="0"/>
              <a:t>Denarion</a:t>
            </a:r>
            <a:endParaRPr lang="en-US" sz="4000" dirty="0" smtClean="0"/>
          </a:p>
          <a:p>
            <a:pPr lvl="2"/>
            <a:r>
              <a:rPr lang="en-US" dirty="0" smtClean="0"/>
              <a:t>Denarius was a silver Roman coin about size of dime</a:t>
            </a:r>
            <a:endParaRPr lang="en-US" sz="3600" dirty="0" smtClean="0"/>
          </a:p>
          <a:p>
            <a:pPr lvl="3"/>
            <a:r>
              <a:rPr lang="en-US" dirty="0" smtClean="0"/>
              <a:t>It was worth about 18 cents &amp; is mentioned 15 times in NT</a:t>
            </a:r>
            <a:endParaRPr lang="en-US" sz="3200" dirty="0" smtClean="0"/>
          </a:p>
          <a:p>
            <a:pPr lvl="3"/>
            <a:r>
              <a:rPr lang="en-US" dirty="0" smtClean="0"/>
              <a:t>It contained an inscription of the Roman emperor</a:t>
            </a:r>
            <a:endParaRPr lang="en-US" sz="3200" dirty="0" smtClean="0"/>
          </a:p>
          <a:p>
            <a:pPr lvl="3"/>
            <a:r>
              <a:rPr lang="en-US" dirty="0" smtClean="0"/>
              <a:t>This coin represented the </a:t>
            </a:r>
            <a:r>
              <a:rPr lang="en-US" dirty="0" err="1" smtClean="0"/>
              <a:t>avg</a:t>
            </a:r>
            <a:r>
              <a:rPr lang="en-US" dirty="0" smtClean="0"/>
              <a:t> daily wage for the Palestinian working man (cf. Matt. 20:2ff)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Biblical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Seven Coins in the Greek New Testament </a:t>
            </a:r>
            <a:endParaRPr lang="en-US" sz="4400" dirty="0" smtClean="0"/>
          </a:p>
          <a:p>
            <a:pPr lvl="1"/>
            <a:r>
              <a:rPr lang="en-US" dirty="0" err="1" smtClean="0"/>
              <a:t>Denarion</a:t>
            </a:r>
            <a:endParaRPr lang="en-US" sz="4000" dirty="0" smtClean="0"/>
          </a:p>
          <a:p>
            <a:pPr lvl="2"/>
            <a:r>
              <a:rPr lang="en-US" dirty="0" smtClean="0"/>
              <a:t>Mary anointed Jesus’ head &amp; feet with pound of precious ointment (Matt. 26:7; Mark 14:3)</a:t>
            </a:r>
            <a:endParaRPr lang="en-US" sz="3600" dirty="0" smtClean="0"/>
          </a:p>
          <a:p>
            <a:pPr lvl="3"/>
            <a:r>
              <a:rPr lang="en-US" dirty="0" smtClean="0"/>
              <a:t>Judas said it could have been sold for more than 300 </a:t>
            </a:r>
            <a:r>
              <a:rPr lang="en-US" dirty="0" err="1" smtClean="0"/>
              <a:t>denarii</a:t>
            </a:r>
            <a:endParaRPr lang="en-US" sz="3200" dirty="0" smtClean="0"/>
          </a:p>
          <a:p>
            <a:pPr lvl="3"/>
            <a:r>
              <a:rPr lang="en-US" dirty="0" smtClean="0"/>
              <a:t>Her gift of devotion represented a year’s wage to Jewish laborer</a:t>
            </a:r>
          </a:p>
          <a:p>
            <a:pPr lvl="2"/>
            <a:r>
              <a:rPr lang="en-US" dirty="0" smtClean="0"/>
              <a:t>Good Samaritan gave inn-keeper two </a:t>
            </a:r>
            <a:r>
              <a:rPr lang="en-US" dirty="0" err="1" smtClean="0"/>
              <a:t>denarii</a:t>
            </a:r>
            <a:r>
              <a:rPr lang="en-US" dirty="0" smtClean="0"/>
              <a:t> (</a:t>
            </a:r>
            <a:r>
              <a:rPr lang="en-US" dirty="0" err="1" smtClean="0"/>
              <a:t>Lk</a:t>
            </a:r>
            <a:r>
              <a:rPr lang="en-US" dirty="0" smtClean="0"/>
              <a:t> 10:30-35)</a:t>
            </a:r>
            <a:endParaRPr lang="en-US" sz="3600" dirty="0" smtClean="0"/>
          </a:p>
          <a:p>
            <a:pPr lvl="3"/>
            <a:r>
              <a:rPr lang="en-US" dirty="0" smtClean="0"/>
              <a:t>Gave two days’ wages to care for the wounded stranger</a:t>
            </a:r>
            <a:endParaRPr lang="en-US" sz="3200" dirty="0" smtClean="0"/>
          </a:p>
          <a:p>
            <a:pPr lvl="3"/>
            <a:r>
              <a:rPr lang="en-US" dirty="0" smtClean="0"/>
              <a:t>Price of a day’s board in that age was about 1/12 of a denarius</a:t>
            </a:r>
            <a:endParaRPr lang="en-US" sz="3200" dirty="0" smtClean="0"/>
          </a:p>
          <a:p>
            <a:pPr lvl="3"/>
            <a:r>
              <a:rPr lang="en-US" dirty="0" smtClean="0"/>
              <a:t>Good Samaritan provided more than 3 weeks lodging for the man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Biblical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Seven Coins in the Greek New Testament </a:t>
            </a:r>
            <a:endParaRPr lang="en-US" sz="4400" dirty="0" smtClean="0"/>
          </a:p>
          <a:p>
            <a:pPr lvl="1"/>
            <a:r>
              <a:rPr lang="en-US" dirty="0" err="1" smtClean="0"/>
              <a:t>Assarion</a:t>
            </a:r>
            <a:endParaRPr lang="en-US" sz="4000" dirty="0" smtClean="0"/>
          </a:p>
          <a:p>
            <a:pPr lvl="2"/>
            <a:r>
              <a:rPr lang="en-US" dirty="0" smtClean="0"/>
              <a:t>Roman copper coin worth 1/16 denarius, just over 1 cent</a:t>
            </a:r>
            <a:endParaRPr lang="en-US" sz="3600" dirty="0" smtClean="0"/>
          </a:p>
          <a:p>
            <a:pPr lvl="2"/>
            <a:r>
              <a:rPr lang="en-US" dirty="0" smtClean="0"/>
              <a:t>“Are not two sparrows sold for a copper coin? And not one of them falls to the ground apart from your Father's will” (Matt. 10:29).</a:t>
            </a:r>
            <a:endParaRPr lang="en-US" sz="3600" dirty="0" smtClean="0"/>
          </a:p>
          <a:p>
            <a:pPr lvl="2"/>
            <a:r>
              <a:rPr lang="en-US" dirty="0" smtClean="0"/>
              <a:t>Sparrows were common items of food and were inexpensive—2 for a penny, 5 for 2 cents (Luke 12:6)</a:t>
            </a:r>
            <a:endParaRPr lang="en-US" sz="3600" dirty="0" smtClean="0"/>
          </a:p>
          <a:p>
            <a:pPr lvl="2"/>
            <a:r>
              <a:rPr lang="en-US" dirty="0" smtClean="0"/>
              <a:t>If God was not unmindful of a creation so commercially cheap, how much more is He concerned for His people?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Biblical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Seven Coins in the Greek New Testament </a:t>
            </a:r>
            <a:endParaRPr lang="en-US" sz="4400" dirty="0" smtClean="0"/>
          </a:p>
          <a:p>
            <a:pPr lvl="1"/>
            <a:r>
              <a:rPr lang="en-US" dirty="0" err="1" smtClean="0"/>
              <a:t>Kondrantes</a:t>
            </a:r>
            <a:endParaRPr lang="en-US" sz="4000" dirty="0" smtClean="0"/>
          </a:p>
          <a:p>
            <a:pPr lvl="2"/>
            <a:r>
              <a:rPr lang="en-US" dirty="0" smtClean="0"/>
              <a:t>Smallest of the Roman coins</a:t>
            </a:r>
            <a:endParaRPr lang="en-US" sz="3600" dirty="0" smtClean="0"/>
          </a:p>
          <a:p>
            <a:pPr lvl="2"/>
            <a:r>
              <a:rPr lang="en-US" dirty="0" smtClean="0"/>
              <a:t>Worth about ¼ of a cent</a:t>
            </a:r>
            <a:endParaRPr lang="en-US" sz="3600" dirty="0" smtClean="0"/>
          </a:p>
          <a:p>
            <a:pPr lvl="2"/>
            <a:r>
              <a:rPr lang="en-US" dirty="0" smtClean="0"/>
              <a:t>Jesus refers to the coin in a figurative sense in Matt 5:26</a:t>
            </a:r>
            <a:endParaRPr lang="en-US" sz="3600" dirty="0" smtClean="0"/>
          </a:p>
          <a:p>
            <a:pPr lvl="3"/>
            <a:r>
              <a:rPr lang="en-US" dirty="0" smtClean="0"/>
              <a:t>Reconcile with adversaries while there is time</a:t>
            </a:r>
            <a:endParaRPr lang="en-US" sz="3200" dirty="0" smtClean="0"/>
          </a:p>
          <a:p>
            <a:pPr lvl="3"/>
            <a:r>
              <a:rPr lang="en-US" dirty="0" smtClean="0"/>
              <a:t>If neglected to do so, might be thrown into prison</a:t>
            </a:r>
            <a:endParaRPr lang="en-US" sz="3200" dirty="0" smtClean="0"/>
          </a:p>
          <a:p>
            <a:pPr lvl="3"/>
            <a:r>
              <a:rPr lang="en-US" dirty="0" smtClean="0"/>
              <a:t>Remain in prison until the last </a:t>
            </a:r>
            <a:r>
              <a:rPr lang="en-US" dirty="0" err="1" smtClean="0"/>
              <a:t>kondranten</a:t>
            </a:r>
            <a:r>
              <a:rPr lang="en-US" dirty="0" smtClean="0"/>
              <a:t> was paid</a:t>
            </a:r>
            <a:endParaRPr lang="en-US" sz="3200" dirty="0" smtClean="0"/>
          </a:p>
          <a:p>
            <a:pPr lvl="3"/>
            <a:r>
              <a:rPr lang="en-US" dirty="0" smtClean="0"/>
              <a:t>Urgency to make things right while opportunity prevails</a:t>
            </a:r>
            <a:endParaRPr lang="en-US" sz="9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Biblical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Seven Coins in the Greek New Testament </a:t>
            </a:r>
            <a:endParaRPr lang="en-US" sz="4400" dirty="0" smtClean="0"/>
          </a:p>
          <a:p>
            <a:pPr lvl="1"/>
            <a:r>
              <a:rPr lang="en-US" dirty="0" smtClean="0"/>
              <a:t>Lepton</a:t>
            </a:r>
            <a:endParaRPr lang="en-US" sz="4000" dirty="0" smtClean="0"/>
          </a:p>
          <a:p>
            <a:pPr lvl="2"/>
            <a:r>
              <a:rPr lang="en-US" dirty="0" smtClean="0"/>
              <a:t>Tiny copper worth 1/8 of a cent</a:t>
            </a:r>
            <a:endParaRPr lang="en-US" sz="3600" dirty="0" smtClean="0"/>
          </a:p>
          <a:p>
            <a:pPr lvl="2"/>
            <a:r>
              <a:rPr lang="en-US" dirty="0" smtClean="0"/>
              <a:t>Jewish coin engraved w/ religious or agricultural scenes</a:t>
            </a:r>
            <a:endParaRPr lang="en-US" sz="3600" dirty="0" smtClean="0"/>
          </a:p>
          <a:p>
            <a:pPr lvl="2"/>
            <a:r>
              <a:rPr lang="en-US" dirty="0" smtClean="0"/>
              <a:t>Lepton could therefore be deposited directly into the temple treasury (Mark 12:41-42)</a:t>
            </a:r>
            <a:endParaRPr lang="en-US" sz="3600" dirty="0" smtClean="0"/>
          </a:p>
          <a:p>
            <a:pPr lvl="3"/>
            <a:r>
              <a:rPr lang="en-US" dirty="0" smtClean="0"/>
              <a:t>Roman coins could not…hence, the need for “money-changers” to convert currency from Roman to Jewish coinage (cf. John 2:14; Matt. 21:12)</a:t>
            </a:r>
            <a:endParaRPr lang="en-US" sz="3200" dirty="0" smtClean="0"/>
          </a:p>
          <a:p>
            <a:pPr lvl="3"/>
            <a:r>
              <a:rPr lang="en-US" dirty="0" smtClean="0"/>
              <a:t>Money-changers were like today’s bankers, exchanging one currency for another</a:t>
            </a:r>
            <a:endParaRPr lang="en-US" sz="3200" dirty="0" smtClean="0"/>
          </a:p>
          <a:p>
            <a:pPr lvl="3"/>
            <a:r>
              <a:rPr lang="en-US" dirty="0" smtClean="0"/>
              <a:t>Usually paid about 12% for their services</a:t>
            </a:r>
            <a:endParaRPr lang="en-US" sz="3200" dirty="0" smtClean="0"/>
          </a:p>
          <a:p>
            <a:pPr lvl="3"/>
            <a:r>
              <a:rPr lang="en-US" dirty="0" smtClean="0"/>
              <a:t>Twice Jesus drove them from the temple court, saying they had made the Lord’s house a den of robbers</a:t>
            </a:r>
            <a:endParaRPr lang="en-US" sz="30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Biblical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Seven Coins in the Greek New Testament </a:t>
            </a:r>
            <a:endParaRPr lang="en-US" sz="4400" dirty="0" smtClean="0"/>
          </a:p>
          <a:p>
            <a:pPr lvl="1"/>
            <a:r>
              <a:rPr lang="en-US" dirty="0" smtClean="0"/>
              <a:t>Lepton</a:t>
            </a:r>
            <a:endParaRPr lang="en-US" sz="4000" dirty="0" smtClean="0"/>
          </a:p>
          <a:p>
            <a:pPr lvl="2"/>
            <a:r>
              <a:rPr lang="en-US" dirty="0" smtClean="0"/>
              <a:t>Christ was in the temple’s court of women in Mark 12:41ff</a:t>
            </a:r>
            <a:endParaRPr lang="en-US" sz="3600" dirty="0" smtClean="0"/>
          </a:p>
          <a:p>
            <a:pPr lvl="3"/>
            <a:r>
              <a:rPr lang="en-US" dirty="0" smtClean="0"/>
              <a:t>That court had 13 treasury boxes </a:t>
            </a:r>
            <a:endParaRPr lang="en-US" sz="3200" dirty="0" smtClean="0"/>
          </a:p>
          <a:p>
            <a:pPr lvl="3"/>
            <a:r>
              <a:rPr lang="en-US" dirty="0" smtClean="0"/>
              <a:t>He was watching multitude as they cast money in the coffers</a:t>
            </a:r>
            <a:endParaRPr lang="en-US" sz="3200" dirty="0" smtClean="0"/>
          </a:p>
          <a:p>
            <a:pPr lvl="3"/>
            <a:r>
              <a:rPr lang="en-US" dirty="0" smtClean="0"/>
              <a:t>Widow came and cast in two lepta</a:t>
            </a:r>
            <a:endParaRPr lang="en-US" sz="3200" dirty="0" smtClean="0"/>
          </a:p>
          <a:p>
            <a:pPr lvl="3"/>
            <a:r>
              <a:rPr lang="en-US" dirty="0" smtClean="0"/>
              <a:t>Lord talked to His disciples about the lady’s generosity</a:t>
            </a:r>
            <a:endParaRPr lang="en-US" sz="3200" dirty="0" smtClean="0"/>
          </a:p>
          <a:p>
            <a:pPr lvl="4"/>
            <a:r>
              <a:rPr lang="en-US" dirty="0" smtClean="0"/>
              <a:t>Others had given out of their abundance</a:t>
            </a:r>
            <a:endParaRPr lang="en-US" sz="3200" dirty="0" smtClean="0"/>
          </a:p>
          <a:p>
            <a:pPr lvl="4"/>
            <a:r>
              <a:rPr lang="en-US" dirty="0" smtClean="0"/>
              <a:t>She gave out of her want, having given her whole living</a:t>
            </a:r>
            <a:endParaRPr lang="en-US" sz="3200" dirty="0" smtClean="0"/>
          </a:p>
          <a:p>
            <a:pPr lvl="3"/>
            <a:r>
              <a:rPr lang="en-US" dirty="0" smtClean="0"/>
              <a:t>Her entire substance was about 1/72 of a daily wage</a:t>
            </a:r>
            <a:endParaRPr lang="en-US" sz="3200" dirty="0" smtClean="0"/>
          </a:p>
          <a:p>
            <a:pPr lvl="4"/>
            <a:r>
              <a:rPr lang="en-US" dirty="0" smtClean="0"/>
              <a:t>Could have only afforded ½ of a sparrow at the market</a:t>
            </a:r>
            <a:endParaRPr lang="en-US" sz="3200" dirty="0" smtClean="0"/>
          </a:p>
          <a:p>
            <a:pPr lvl="3"/>
            <a:r>
              <a:rPr lang="en-US" dirty="0" smtClean="0"/>
              <a:t>She was consumed with devotion to God, and so gave all she had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Biblical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Seven Coins in the Greek New Testament </a:t>
            </a:r>
            <a:endParaRPr lang="en-US" sz="4400" dirty="0" smtClean="0"/>
          </a:p>
          <a:p>
            <a:pPr lvl="1"/>
            <a:r>
              <a:rPr lang="en-US" dirty="0" smtClean="0"/>
              <a:t>Talent</a:t>
            </a:r>
            <a:endParaRPr lang="en-US" sz="4000" dirty="0" smtClean="0"/>
          </a:p>
          <a:p>
            <a:pPr lvl="2"/>
            <a:r>
              <a:rPr lang="en-US" dirty="0" smtClean="0"/>
              <a:t>Not a weight of silver, but the Roman-Attic talent, equal to 6,000 drachmas (slightly over $1,000)</a:t>
            </a:r>
            <a:endParaRPr lang="en-US" sz="3600" dirty="0" smtClean="0"/>
          </a:p>
          <a:p>
            <a:pPr lvl="2"/>
            <a:r>
              <a:rPr lang="en-US" dirty="0" smtClean="0"/>
              <a:t>Peter once asked Jesus how often forgiveness should be extended—“until 7 times?” (Matt. 18:21ff)</a:t>
            </a:r>
            <a:endParaRPr lang="en-US" sz="3600" dirty="0" smtClean="0"/>
          </a:p>
          <a:p>
            <a:pPr lvl="2"/>
            <a:r>
              <a:rPr lang="en-US" dirty="0" smtClean="0"/>
              <a:t>Jesus replied, “until 70 times 7” – meaning that forgiveness was to be limitless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Biblical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Seven Coins in the Greek New Testament </a:t>
            </a:r>
            <a:endParaRPr lang="en-US" sz="4400" dirty="0" smtClean="0"/>
          </a:p>
          <a:p>
            <a:pPr lvl="1"/>
            <a:r>
              <a:rPr lang="en-US" dirty="0" smtClean="0"/>
              <a:t>Talent</a:t>
            </a:r>
            <a:endParaRPr lang="en-US" sz="4000" dirty="0" smtClean="0"/>
          </a:p>
          <a:p>
            <a:pPr lvl="2"/>
            <a:r>
              <a:rPr lang="en-US" dirty="0" smtClean="0"/>
              <a:t>Jesus then told the parable of “The Unmerciful Servant”</a:t>
            </a:r>
            <a:endParaRPr lang="en-US" sz="3600" dirty="0" smtClean="0"/>
          </a:p>
          <a:p>
            <a:pPr lvl="3"/>
            <a:r>
              <a:rPr lang="en-US" dirty="0" smtClean="0"/>
              <a:t>Certain king made a reckoning with his servants</a:t>
            </a:r>
            <a:endParaRPr lang="en-US" sz="3200" dirty="0" smtClean="0"/>
          </a:p>
          <a:p>
            <a:pPr lvl="3"/>
            <a:r>
              <a:rPr lang="en-US" dirty="0" smtClean="0"/>
              <a:t>One servant owed him 10,000 talents = $10 million</a:t>
            </a:r>
            <a:endParaRPr lang="en-US" sz="3200" dirty="0" smtClean="0"/>
          </a:p>
          <a:p>
            <a:pPr lvl="4"/>
            <a:r>
              <a:rPr lang="en-US" dirty="0" smtClean="0"/>
              <a:t>If he earned one denarius per day and gave that entire amount to his master, would have taken 200,000 years to pay</a:t>
            </a:r>
            <a:endParaRPr lang="en-US" sz="3200" dirty="0" smtClean="0"/>
          </a:p>
          <a:p>
            <a:pPr lvl="4"/>
            <a:r>
              <a:rPr lang="en-US" dirty="0" smtClean="0"/>
              <a:t>He sought forgiveness and his master gave it to him.</a:t>
            </a:r>
            <a:endParaRPr lang="en-US" sz="3200" dirty="0" smtClean="0"/>
          </a:p>
          <a:p>
            <a:pPr lvl="4"/>
            <a:r>
              <a:rPr lang="en-US" dirty="0" smtClean="0"/>
              <a:t>That king represents God and that debt is sin</a:t>
            </a:r>
            <a:endParaRPr lang="en-US" sz="3200" dirty="0" smtClean="0"/>
          </a:p>
          <a:p>
            <a:pPr lvl="3"/>
            <a:r>
              <a:rPr lang="en-US" dirty="0" smtClean="0"/>
              <a:t>The forgiven servant went and found a fellow-servant who owed him 100 </a:t>
            </a:r>
            <a:r>
              <a:rPr lang="en-US" dirty="0" err="1" smtClean="0"/>
              <a:t>denarii</a:t>
            </a:r>
            <a:r>
              <a:rPr lang="en-US" dirty="0" smtClean="0"/>
              <a:t> = $18</a:t>
            </a:r>
            <a:endParaRPr lang="en-US" sz="3200" dirty="0" smtClean="0"/>
          </a:p>
          <a:p>
            <a:pPr lvl="4"/>
            <a:r>
              <a:rPr lang="en-US" dirty="0" smtClean="0"/>
              <a:t>His ungrateful lender would show no mercy</a:t>
            </a:r>
            <a:endParaRPr lang="en-US" sz="3200" dirty="0" smtClean="0"/>
          </a:p>
          <a:p>
            <a:pPr lvl="4"/>
            <a:r>
              <a:rPr lang="en-US" dirty="0" smtClean="0"/>
              <a:t>When the king heard, he had the man punished</a:t>
            </a:r>
            <a:endParaRPr lang="en-US" sz="3200" dirty="0" smtClean="0"/>
          </a:p>
          <a:p>
            <a:pPr lvl="3"/>
            <a:r>
              <a:rPr lang="en-US" dirty="0" smtClean="0"/>
              <a:t>As we have been graciously forgiven, so must we extend it</a:t>
            </a:r>
            <a:endParaRPr lang="en-US" sz="314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Biblical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Ancient Currency 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50800" dist="50800" dir="2700000" algn="ctr" rotWithShape="0">
                    <a:prstClr val="white"/>
                  </a:outerShdw>
                </a:effectLst>
              </a:rPr>
              <a:t>(before coined &amp; paper money)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Bartering items of value</a:t>
            </a:r>
          </a:p>
          <a:p>
            <a:pPr lvl="2"/>
            <a:r>
              <a:rPr lang="en-US" dirty="0" smtClean="0"/>
              <a:t>Latin for “money” = </a:t>
            </a:r>
            <a:r>
              <a:rPr lang="en-US" i="1" dirty="0" err="1" smtClean="0"/>
              <a:t>pecunia</a:t>
            </a:r>
            <a:endParaRPr lang="en-US" dirty="0" smtClean="0"/>
          </a:p>
          <a:p>
            <a:pPr lvl="2"/>
            <a:r>
              <a:rPr lang="en-US" dirty="0" smtClean="0"/>
              <a:t>Latin for “cattle” = </a:t>
            </a:r>
            <a:r>
              <a:rPr lang="en-US" i="1" dirty="0" err="1" smtClean="0"/>
              <a:t>pecus</a:t>
            </a:r>
            <a:endParaRPr lang="en-US" dirty="0" smtClean="0"/>
          </a:p>
          <a:p>
            <a:pPr lvl="2"/>
            <a:r>
              <a:rPr lang="en-US" dirty="0" smtClean="0"/>
              <a:t>Hebrew for “cattle” = </a:t>
            </a:r>
            <a:r>
              <a:rPr lang="en-US" i="1" dirty="0" err="1" smtClean="0"/>
              <a:t>miqne</a:t>
            </a:r>
            <a:endParaRPr lang="en-US" dirty="0" smtClean="0"/>
          </a:p>
          <a:p>
            <a:pPr lvl="2"/>
            <a:r>
              <a:rPr lang="en-US" dirty="0" smtClean="0"/>
              <a:t>Hebrew for “purchase” = </a:t>
            </a:r>
            <a:r>
              <a:rPr lang="en-US" i="1" dirty="0" err="1" smtClean="0"/>
              <a:t>miqnah</a:t>
            </a:r>
            <a:r>
              <a:rPr lang="en-US" dirty="0" smtClean="0"/>
              <a:t> (Gen. 13:2; 17:12)</a:t>
            </a:r>
          </a:p>
          <a:p>
            <a:pPr lvl="2"/>
            <a:r>
              <a:rPr lang="en-US" dirty="0" smtClean="0"/>
              <a:t>Solomon paid King Hiram of </a:t>
            </a:r>
            <a:r>
              <a:rPr lang="en-US" dirty="0" err="1" smtClean="0"/>
              <a:t>Tyre</a:t>
            </a:r>
            <a:r>
              <a:rPr lang="en-US" dirty="0" smtClean="0"/>
              <a:t> in wheat &amp; oil for temple construction (1 Kings 5:11)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Biblical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763000" cy="5715000"/>
          </a:xfrm>
        </p:spPr>
        <p:txBody>
          <a:bodyPr/>
          <a:lstStyle/>
          <a:p>
            <a:r>
              <a:rPr lang="en-US" dirty="0" smtClean="0"/>
              <a:t>Ancient Currency 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50800" dist="50800" dir="2700000" algn="ctr" rotWithShape="0">
                    <a:prstClr val="white"/>
                  </a:outerShdw>
                </a:effectLst>
              </a:rPr>
              <a:t>(before coined &amp; paper money)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Bartering items of value</a:t>
            </a:r>
          </a:p>
          <a:p>
            <a:pPr lvl="1"/>
            <a:r>
              <a:rPr lang="en-US" dirty="0" smtClean="0"/>
              <a:t>Precious metals (silver &amp; gold) – weighed out</a:t>
            </a:r>
          </a:p>
          <a:p>
            <a:pPr lvl="2"/>
            <a:r>
              <a:rPr lang="en-US" dirty="0" err="1" smtClean="0"/>
              <a:t>Abimelech</a:t>
            </a:r>
            <a:r>
              <a:rPr lang="en-US" dirty="0" smtClean="0"/>
              <a:t> gave Abraham 1,000 shekels of silver </a:t>
            </a:r>
            <a:r>
              <a:rPr lang="en-US" sz="2000" dirty="0" smtClean="0"/>
              <a:t>(Gen. 20:16)</a:t>
            </a:r>
            <a:endParaRPr lang="en-US" dirty="0" smtClean="0"/>
          </a:p>
          <a:p>
            <a:pPr lvl="3"/>
            <a:r>
              <a:rPr lang="en-US" dirty="0" smtClean="0"/>
              <a:t>About 25 pounds in weight (shekel was about .4 of an ounce)</a:t>
            </a:r>
          </a:p>
          <a:p>
            <a:pPr lvl="2"/>
            <a:r>
              <a:rPr lang="en-US" dirty="0" smtClean="0"/>
              <a:t>Abraham paid 400 shekels of silver for cave of </a:t>
            </a:r>
            <a:r>
              <a:rPr lang="en-US" dirty="0" err="1" smtClean="0"/>
              <a:t>Machpelah</a:t>
            </a:r>
            <a:endParaRPr lang="en-US" dirty="0" smtClean="0"/>
          </a:p>
          <a:p>
            <a:pPr lvl="3"/>
            <a:r>
              <a:rPr lang="en-US" dirty="0" smtClean="0"/>
              <a:t>About 10 pounds in weight (Gen. 23:16)</a:t>
            </a:r>
          </a:p>
          <a:p>
            <a:pPr lvl="2"/>
            <a:r>
              <a:rPr lang="en-US" dirty="0" smtClean="0"/>
              <a:t>Joseph was sold for 20 shekels of silver (Gen. 37:28)</a:t>
            </a:r>
          </a:p>
          <a:p>
            <a:pPr lvl="3"/>
            <a:r>
              <a:rPr lang="en-US" dirty="0" smtClean="0"/>
              <a:t>Later, the price of a slave was 30 shekels of silver (Ex. 21:32)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Biblical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Ancient Currency 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50800" dist="50800" dir="2700000" algn="ctr" rotWithShape="0">
                    <a:prstClr val="white"/>
                  </a:outerShdw>
                </a:effectLst>
              </a:rPr>
              <a:t>(before coined &amp; paper money)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Bartering items of value</a:t>
            </a:r>
          </a:p>
          <a:p>
            <a:pPr lvl="1"/>
            <a:r>
              <a:rPr lang="en-US" dirty="0" smtClean="0"/>
              <a:t>Precious metals (silver &amp; gold) – weighed out</a:t>
            </a:r>
          </a:p>
          <a:p>
            <a:pPr lvl="2"/>
            <a:r>
              <a:rPr lang="en-US" dirty="0" smtClean="0"/>
              <a:t>Queen of Sheba gave Solomon 120 talents of gold (1 </a:t>
            </a:r>
            <a:r>
              <a:rPr lang="en-US" dirty="0" err="1" smtClean="0"/>
              <a:t>Kgs</a:t>
            </a:r>
            <a:r>
              <a:rPr lang="en-US" dirty="0" smtClean="0"/>
              <a:t>. 10:10)</a:t>
            </a:r>
            <a:endParaRPr lang="en-US" sz="3200" dirty="0" smtClean="0"/>
          </a:p>
          <a:p>
            <a:pPr lvl="3"/>
            <a:r>
              <a:rPr lang="en-US" dirty="0" smtClean="0"/>
              <a:t>Talent was 75.6 lbs. – she gave about 4.5 tons of gold </a:t>
            </a:r>
            <a:endParaRPr lang="en-US" sz="3200" dirty="0" smtClean="0"/>
          </a:p>
          <a:p>
            <a:pPr lvl="2"/>
            <a:r>
              <a:rPr lang="en-US" dirty="0" smtClean="0"/>
              <a:t>Solomon’s annual income from taxation was 666 talents of gold </a:t>
            </a:r>
          </a:p>
          <a:p>
            <a:pPr lvl="3"/>
            <a:r>
              <a:rPr lang="en-US" dirty="0" smtClean="0"/>
              <a:t>25 tons of gold, probably about $200+ million</a:t>
            </a:r>
            <a:endParaRPr lang="en-US" sz="3200" dirty="0" smtClean="0"/>
          </a:p>
          <a:p>
            <a:pPr lvl="2"/>
            <a:r>
              <a:rPr lang="en-US" dirty="0" err="1" smtClean="0"/>
              <a:t>Pul</a:t>
            </a:r>
            <a:r>
              <a:rPr lang="en-US" dirty="0" smtClean="0"/>
              <a:t> (King of Assyria) came against </a:t>
            </a:r>
            <a:r>
              <a:rPr lang="en-US" dirty="0" err="1" smtClean="0"/>
              <a:t>Menahem</a:t>
            </a:r>
            <a:r>
              <a:rPr lang="en-US" dirty="0" smtClean="0"/>
              <a:t> (king of Israel) (2 </a:t>
            </a:r>
            <a:r>
              <a:rPr lang="en-US" dirty="0" err="1" smtClean="0"/>
              <a:t>Kgs</a:t>
            </a:r>
            <a:r>
              <a:rPr lang="en-US" dirty="0" smtClean="0"/>
              <a:t>. 15:19)</a:t>
            </a:r>
            <a:endParaRPr lang="en-US" sz="3600" dirty="0" smtClean="0"/>
          </a:p>
          <a:p>
            <a:pPr lvl="3"/>
            <a:r>
              <a:rPr lang="en-US" dirty="0" err="1" smtClean="0"/>
              <a:t>Menahem</a:t>
            </a:r>
            <a:r>
              <a:rPr lang="en-US" dirty="0" smtClean="0"/>
              <a:t> paid </a:t>
            </a:r>
            <a:r>
              <a:rPr lang="en-US" dirty="0" err="1" smtClean="0"/>
              <a:t>Pul</a:t>
            </a:r>
            <a:r>
              <a:rPr lang="en-US" dirty="0" smtClean="0"/>
              <a:t> 1,000 talents of silver (more than 37 tons)</a:t>
            </a:r>
            <a:endParaRPr lang="en-US" sz="3200" dirty="0" smtClean="0"/>
          </a:p>
          <a:p>
            <a:pPr lvl="4"/>
            <a:r>
              <a:rPr lang="en-US" dirty="0" smtClean="0"/>
              <a:t>“that his hand might be with him” </a:t>
            </a:r>
            <a:endParaRPr lang="en-US" sz="3200" dirty="0" smtClean="0"/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Biblical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Ancient Currency 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50800" dist="50800" dir="2700000" algn="ctr" rotWithShape="0">
                    <a:prstClr val="white"/>
                  </a:outerShdw>
                </a:effectLst>
              </a:rPr>
              <a:t>(before coined &amp; paper money)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Bartering items of value</a:t>
            </a:r>
          </a:p>
          <a:p>
            <a:pPr lvl="1"/>
            <a:r>
              <a:rPr lang="en-US" dirty="0" smtClean="0"/>
              <a:t>Precious metals (silver &amp; gold) – weighed out</a:t>
            </a:r>
          </a:p>
          <a:p>
            <a:pPr lvl="2"/>
            <a:r>
              <a:rPr lang="en-US" dirty="0" smtClean="0"/>
              <a:t>In light of the practice of weighing money (and other forms of exchange) at this point in history, the many OT passages which stress just balances and scales become very significant</a:t>
            </a:r>
            <a:endParaRPr lang="en-US" sz="3600" dirty="0" smtClean="0"/>
          </a:p>
          <a:p>
            <a:pPr lvl="3"/>
            <a:r>
              <a:rPr lang="en-US" dirty="0" smtClean="0"/>
              <a:t>“Dishonest scales are an abomination to the Lord, But a just weight is His delight.” (Prov. 11:1)</a:t>
            </a:r>
            <a:endParaRPr lang="en-US" sz="3200" dirty="0" smtClean="0"/>
          </a:p>
          <a:p>
            <a:pPr lvl="3"/>
            <a:r>
              <a:rPr lang="en-US" dirty="0" smtClean="0"/>
              <a:t>“Honest weights and scales are the Lord’s; All the weights in the bag are His work.” (Prov. 16:11)</a:t>
            </a:r>
            <a:endParaRPr lang="en-US" sz="3200" dirty="0" smtClean="0"/>
          </a:p>
          <a:p>
            <a:pPr lvl="3"/>
            <a:r>
              <a:rPr lang="en-US" dirty="0" smtClean="0"/>
              <a:t>“Diverse weights and diverse measures, They are both alike, an abomination to the Lord.” (20:10)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Biblical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7630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Ancient Currency 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50800" dist="50800" dir="2700000" algn="ctr" rotWithShape="0">
                    <a:prstClr val="white"/>
                  </a:outerShdw>
                </a:effectLst>
              </a:rPr>
              <a:t>(before coined &amp; paper money)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Bartering items of value</a:t>
            </a:r>
          </a:p>
          <a:p>
            <a:pPr lvl="1"/>
            <a:r>
              <a:rPr lang="en-US" dirty="0" smtClean="0"/>
              <a:t>Precious metals (silver &amp; gold) – weighed out</a:t>
            </a:r>
          </a:p>
          <a:p>
            <a:pPr lvl="1"/>
            <a:r>
              <a:rPr lang="en-US" dirty="0" smtClean="0"/>
              <a:t>Coins probably first used in Asia Minor around 6</a:t>
            </a:r>
            <a:r>
              <a:rPr lang="en-US" baseline="30000" dirty="0" smtClean="0"/>
              <a:t>th</a:t>
            </a:r>
            <a:r>
              <a:rPr lang="en-US" dirty="0" smtClean="0"/>
              <a:t> century B.C.</a:t>
            </a:r>
            <a:endParaRPr lang="en-US" sz="4000" dirty="0" smtClean="0"/>
          </a:p>
          <a:p>
            <a:pPr lvl="2"/>
            <a:r>
              <a:rPr lang="en-US" dirty="0" smtClean="0"/>
              <a:t>First explicit OT reference to coins in Ezra 8:27</a:t>
            </a:r>
            <a:endParaRPr lang="en-US" sz="3600" dirty="0" smtClean="0"/>
          </a:p>
          <a:p>
            <a:pPr lvl="3"/>
            <a:r>
              <a:rPr lang="en-US" dirty="0" smtClean="0"/>
              <a:t>Ezra brought “</a:t>
            </a:r>
            <a:r>
              <a:rPr lang="en-US" dirty="0" err="1" smtClean="0"/>
              <a:t>darics</a:t>
            </a:r>
            <a:r>
              <a:rPr lang="en-US" dirty="0" smtClean="0"/>
              <a:t>” (from name “</a:t>
            </a:r>
            <a:r>
              <a:rPr lang="en-US" dirty="0" err="1" smtClean="0"/>
              <a:t>Darias</a:t>
            </a:r>
            <a:r>
              <a:rPr lang="en-US" dirty="0" smtClean="0"/>
              <a:t>”) back from captivity in 457 B.C.</a:t>
            </a:r>
            <a:endParaRPr lang="en-US" sz="3200" dirty="0" smtClean="0"/>
          </a:p>
          <a:p>
            <a:pPr lvl="3"/>
            <a:r>
              <a:rPr lang="en-US" dirty="0" err="1" smtClean="0"/>
              <a:t>Darics</a:t>
            </a:r>
            <a:r>
              <a:rPr lang="en-US" dirty="0" smtClean="0"/>
              <a:t> were gold coins weighing about 8.424 grams</a:t>
            </a:r>
            <a:endParaRPr lang="en-US" sz="3200" dirty="0" smtClean="0"/>
          </a:p>
          <a:p>
            <a:pPr lvl="2"/>
            <a:r>
              <a:rPr lang="en-US" dirty="0" smtClean="0"/>
              <a:t>At the rebuilding of temple</a:t>
            </a:r>
            <a:endParaRPr lang="en-US" sz="3600" dirty="0" smtClean="0"/>
          </a:p>
          <a:p>
            <a:pPr lvl="3"/>
            <a:r>
              <a:rPr lang="en-US" dirty="0" smtClean="0"/>
              <a:t>Israelites gave 61,000 </a:t>
            </a:r>
            <a:r>
              <a:rPr lang="en-US" dirty="0" err="1" smtClean="0"/>
              <a:t>darics</a:t>
            </a:r>
            <a:r>
              <a:rPr lang="en-US" dirty="0" smtClean="0"/>
              <a:t> of gold &amp; 5,000 (250,000 shekels) of silver (Ezra 2:69)</a:t>
            </a:r>
            <a:endParaRPr lang="en-US" sz="3200" dirty="0" smtClean="0"/>
          </a:p>
          <a:p>
            <a:pPr lvl="3"/>
            <a:r>
              <a:rPr lang="en-US" dirty="0" smtClean="0"/>
              <a:t>Did not return from captivity in abject poverty (cf. Ezra 1:4)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Biblical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Seven Coins in the Greek New Testament </a:t>
            </a:r>
            <a:endParaRPr lang="en-US" sz="4400" dirty="0" smtClean="0"/>
          </a:p>
          <a:p>
            <a:pPr lvl="1"/>
            <a:r>
              <a:rPr lang="en-US" dirty="0" err="1" smtClean="0"/>
              <a:t>Drachme</a:t>
            </a:r>
            <a:endParaRPr lang="en-US" sz="4000" dirty="0" smtClean="0"/>
          </a:p>
          <a:p>
            <a:pPr lvl="2"/>
            <a:r>
              <a:rPr lang="en-US" dirty="0" smtClean="0"/>
              <a:t>Silver coin worth approx 18-19 cents</a:t>
            </a:r>
            <a:endParaRPr lang="en-US" sz="3600" dirty="0" smtClean="0"/>
          </a:p>
          <a:p>
            <a:pPr lvl="2"/>
            <a:r>
              <a:rPr lang="en-US" dirty="0" smtClean="0"/>
              <a:t>Woman had 10 drachmas, lost one &amp; searched diligently to find it (Luke 15:8-9)</a:t>
            </a:r>
            <a:endParaRPr lang="en-US" sz="3600" dirty="0" smtClean="0"/>
          </a:p>
          <a:p>
            <a:pPr lvl="2"/>
            <a:r>
              <a:rPr lang="en-US" dirty="0" err="1" smtClean="0"/>
              <a:t>Drachme</a:t>
            </a:r>
            <a:r>
              <a:rPr lang="en-US" dirty="0" smtClean="0"/>
              <a:t> was price of one sheep or 1/5 of an ox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Biblical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Seven Coins in the Greek New Testament </a:t>
            </a:r>
            <a:endParaRPr lang="en-US" sz="4400" dirty="0" smtClean="0"/>
          </a:p>
          <a:p>
            <a:pPr lvl="1"/>
            <a:r>
              <a:rPr lang="en-US" dirty="0" err="1" smtClean="0"/>
              <a:t>Drachme</a:t>
            </a:r>
            <a:endParaRPr lang="en-US" sz="4000" dirty="0" smtClean="0"/>
          </a:p>
          <a:p>
            <a:pPr lvl="1"/>
            <a:r>
              <a:rPr lang="en-US" dirty="0" err="1" smtClean="0"/>
              <a:t>Didrachmon</a:t>
            </a:r>
            <a:endParaRPr lang="en-US" sz="4000" dirty="0" smtClean="0"/>
          </a:p>
          <a:p>
            <a:pPr lvl="2"/>
            <a:r>
              <a:rPr lang="en-US" dirty="0" smtClean="0"/>
              <a:t>Worth two drachmas, thus about 36 cents</a:t>
            </a:r>
            <a:endParaRPr lang="en-US" sz="3600" dirty="0" smtClean="0"/>
          </a:p>
          <a:p>
            <a:pPr lvl="2"/>
            <a:r>
              <a:rPr lang="en-US" dirty="0" smtClean="0"/>
              <a:t>Generally used by Jews to pay yearly temple tax</a:t>
            </a:r>
            <a:endParaRPr lang="en-US" sz="3600" dirty="0" smtClean="0"/>
          </a:p>
          <a:p>
            <a:pPr lvl="2"/>
            <a:r>
              <a:rPr lang="en-US" dirty="0" smtClean="0"/>
              <a:t>Those responsible for the collection of that tax asked Peter, “Does your Teacher not pay the temple tax?” (Matt. 17:24).</a:t>
            </a:r>
            <a:endParaRPr lang="en-US" sz="3600" dirty="0" smtClean="0"/>
          </a:p>
          <a:p>
            <a:pPr lvl="3"/>
            <a:r>
              <a:rPr lang="en-US" dirty="0" smtClean="0"/>
              <a:t>Peter replied that the Lord did pay that tax (17:25).</a:t>
            </a:r>
            <a:endParaRPr lang="en-US" sz="3200" dirty="0" smtClean="0"/>
          </a:p>
          <a:p>
            <a:pPr lvl="3"/>
            <a:r>
              <a:rPr lang="en-US" dirty="0" smtClean="0"/>
              <a:t>Jesus paid it (to prevent stumbling), but the Lord also claimed an exemption from that fee on the ground that “sons” don’t pay taxes (17:25-26).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Biblical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10000"/>
              </a:lnSpc>
            </a:pPr>
            <a:r>
              <a:rPr lang="en-US" dirty="0" smtClean="0"/>
              <a:t>Seven Coins in the Greek New Testament </a:t>
            </a:r>
            <a:endParaRPr lang="en-US" sz="4400" dirty="0" smtClean="0"/>
          </a:p>
          <a:p>
            <a:pPr lvl="1">
              <a:lnSpc>
                <a:spcPct val="110000"/>
              </a:lnSpc>
            </a:pPr>
            <a:r>
              <a:rPr lang="en-US" dirty="0" err="1" smtClean="0"/>
              <a:t>Drachme</a:t>
            </a:r>
            <a:endParaRPr lang="en-US" sz="4000" dirty="0" smtClean="0"/>
          </a:p>
          <a:p>
            <a:pPr lvl="1">
              <a:lnSpc>
                <a:spcPct val="110000"/>
              </a:lnSpc>
            </a:pPr>
            <a:r>
              <a:rPr lang="en-US" dirty="0" err="1" smtClean="0"/>
              <a:t>Didrachmon</a:t>
            </a:r>
            <a:endParaRPr lang="en-US" sz="4000" dirty="0" smtClean="0"/>
          </a:p>
          <a:p>
            <a:pPr lvl="1"/>
            <a:r>
              <a:rPr lang="en-US" dirty="0" err="1" smtClean="0"/>
              <a:t>Stater</a:t>
            </a:r>
            <a:endParaRPr lang="en-US" sz="4000" dirty="0" smtClean="0"/>
          </a:p>
          <a:p>
            <a:pPr lvl="2"/>
            <a:r>
              <a:rPr lang="en-US" dirty="0" smtClean="0"/>
              <a:t>Jesus told Peter to go to the sea, cast a hook, and in the mouth of the first fish caught, he would find a </a:t>
            </a:r>
            <a:r>
              <a:rPr lang="en-US" dirty="0" err="1" smtClean="0"/>
              <a:t>stater</a:t>
            </a:r>
            <a:r>
              <a:rPr lang="en-US" dirty="0" smtClean="0"/>
              <a:t>.</a:t>
            </a:r>
            <a:endParaRPr lang="en-US" sz="3600" dirty="0" smtClean="0"/>
          </a:p>
          <a:p>
            <a:pPr lvl="3"/>
            <a:r>
              <a:rPr lang="en-US" dirty="0" smtClean="0"/>
              <a:t>Peter was to pay temple tax for himself &amp; the Lord (Matt. 17:27).</a:t>
            </a:r>
            <a:endParaRPr lang="en-US" sz="3200" dirty="0" smtClean="0"/>
          </a:p>
          <a:p>
            <a:pPr lvl="3"/>
            <a:r>
              <a:rPr lang="en-US" dirty="0" smtClean="0"/>
              <a:t>The </a:t>
            </a:r>
            <a:r>
              <a:rPr lang="en-US" dirty="0" err="1" smtClean="0"/>
              <a:t>slater</a:t>
            </a:r>
            <a:r>
              <a:rPr lang="en-US" dirty="0" smtClean="0"/>
              <a:t> was a silver coin equal to two </a:t>
            </a:r>
            <a:r>
              <a:rPr lang="en-US" dirty="0" err="1" smtClean="0"/>
              <a:t>didrachmas</a:t>
            </a:r>
            <a:r>
              <a:rPr lang="en-US" dirty="0" smtClean="0"/>
              <a:t>, thus worth 72-80 cents.</a:t>
            </a:r>
            <a:endParaRPr lang="en-US" sz="3200" dirty="0" smtClean="0"/>
          </a:p>
          <a:p>
            <a:pPr lvl="2"/>
            <a:r>
              <a:rPr lang="en-US" dirty="0" smtClean="0"/>
              <a:t>Many scholars believe these large silver coins were the ones paid to Judas for betraying Christ – 30 pieces of silver (Matt. 26:15; 27:3-5)</a:t>
            </a:r>
            <a:endParaRPr lang="en-US" sz="3600" dirty="0" smtClean="0"/>
          </a:p>
          <a:p>
            <a:pPr lvl="3"/>
            <a:r>
              <a:rPr lang="en-US" dirty="0" smtClean="0"/>
              <a:t>If that is correct, the Lord was sold for about $22-24.</a:t>
            </a:r>
            <a:endParaRPr lang="en-US" sz="3200" dirty="0" smtClean="0"/>
          </a:p>
          <a:p>
            <a:pPr lvl="3"/>
            <a:r>
              <a:rPr lang="en-US" dirty="0" smtClean="0"/>
              <a:t>This was the price of a slave in Exodus 21:32.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1613</TotalTime>
  <Words>1531</Words>
  <Application>Microsoft Office PowerPoint</Application>
  <PresentationFormat>On-screen Show (4:3)</PresentationFormat>
  <Paragraphs>153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Biblical Economics</vt:lpstr>
      <vt:lpstr>Biblical Economics</vt:lpstr>
      <vt:lpstr>Biblical Economics</vt:lpstr>
      <vt:lpstr>Biblical Economics</vt:lpstr>
      <vt:lpstr>Biblical Economics</vt:lpstr>
      <vt:lpstr>Biblical Economics</vt:lpstr>
      <vt:lpstr>Biblical Economics</vt:lpstr>
      <vt:lpstr>Biblical Economics</vt:lpstr>
      <vt:lpstr>Biblical Economics</vt:lpstr>
      <vt:lpstr>Biblical Economics</vt:lpstr>
      <vt:lpstr>Biblical Economics</vt:lpstr>
      <vt:lpstr>Biblical Economics</vt:lpstr>
      <vt:lpstr>Biblical Economics</vt:lpstr>
      <vt:lpstr>Biblical Economics</vt:lpstr>
      <vt:lpstr>Biblical Economics</vt:lpstr>
      <vt:lpstr>Biblical Economics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19</cp:revision>
  <dcterms:created xsi:type="dcterms:W3CDTF">2011-09-01T19:26:09Z</dcterms:created>
  <dcterms:modified xsi:type="dcterms:W3CDTF">2011-09-18T11:47:00Z</dcterms:modified>
</cp:coreProperties>
</file>