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00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32" autoAdjust="0"/>
  </p:normalViewPr>
  <p:slideViewPr>
    <p:cSldViewPr>
      <p:cViewPr varScale="1">
        <p:scale>
          <a:sx n="124" d="100"/>
          <a:sy n="124" d="100"/>
        </p:scale>
        <p:origin x="-9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4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ble Backgrou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003"/>
            <a:ext cx="9144000" cy="6855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ble Background tex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003"/>
            <a:ext cx="9144000" cy="6855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74638"/>
            <a:ext cx="6019800" cy="563562"/>
          </a:xfrm>
        </p:spPr>
        <p:txBody>
          <a:bodyPr/>
          <a:lstStyle>
            <a:lvl1pPr>
              <a:defRPr>
                <a:ln w="22225">
                  <a:solidFill>
                    <a:schemeClr val="bg1"/>
                  </a:solidFill>
                </a:ln>
                <a:solidFill>
                  <a:srgbClr val="A600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Futura Md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486400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>
              <a:defRPr b="1">
                <a:solidFill>
                  <a:srgbClr val="0000CC"/>
                </a:solidFill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ble Background white.jpg"/>
          <p:cNvPicPr>
            <a:picLocks noChangeAspect="1"/>
          </p:cNvPicPr>
          <p:nvPr userDrawn="1"/>
        </p:nvPicPr>
        <p:blipFill>
          <a:blip r:embed="rId2" cstate="print"/>
          <a:srcRect b="84441"/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6019800" cy="563562"/>
          </a:xfrm>
        </p:spPr>
        <p:txBody>
          <a:bodyPr/>
          <a:lstStyle>
            <a:lvl1pPr algn="l">
              <a:defRPr>
                <a:ln w="22225">
                  <a:solidFill>
                    <a:schemeClr val="bg1"/>
                  </a:solidFill>
                </a:ln>
                <a:solidFill>
                  <a:srgbClr val="A600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Futura Md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486400"/>
          </a:xfrm>
        </p:spPr>
        <p:txBody>
          <a:bodyPr>
            <a:normAutofit/>
          </a:bodyPr>
          <a:lstStyle>
            <a:lvl1pPr marL="230188" indent="-230188"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627063" indent="-280988"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 marL="971550" indent="-230188"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16CB-D61E-4CED-8757-7F050CDE5343}" type="datetimeFigureOut">
              <a:rPr lang="en-US" smtClean="0"/>
              <a:pPr/>
              <a:t>9/4/2011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678E-0594-41E1-9483-CD8D3AE3B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5715000"/>
            <a:ext cx="3581400" cy="990600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rgbClr val="A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n w="3175">
                  <a:solidFill>
                    <a:srgbClr val="A60000"/>
                  </a:solidFill>
                </a:ln>
                <a:solidFill>
                  <a:srgbClr val="A60000"/>
                </a:solidFill>
                <a:latin typeface="ParkAvenue BT" pitchFamily="66" charset="0"/>
              </a:rPr>
              <a:t>Lesson 1:</a:t>
            </a:r>
          </a:p>
          <a:p>
            <a:r>
              <a:rPr lang="en-US" sz="2800" dirty="0" smtClean="0">
                <a:ln>
                  <a:solidFill>
                    <a:srgbClr val="A60000"/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Futura Md BT" pitchFamily="34" charset="0"/>
              </a:rPr>
              <a:t>The Land of Jesus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64008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effectLst>
                  <a:outerShdw blurRad="38100" dist="38100" dir="2700000" algn="tl">
                    <a:schemeClr val="bg1"/>
                  </a:outerShdw>
                </a:effectLst>
              </a:rPr>
              <a:t>From Wayne Jackson’s book</a:t>
            </a:r>
            <a:endParaRPr lang="en-US" sz="2000" i="1" dirty="0"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Cities of the Land </a:t>
            </a:r>
            <a:r>
              <a:rPr lang="en-US" sz="1900" dirty="0" smtClean="0"/>
              <a:t>(in Western Highlands)</a:t>
            </a:r>
          </a:p>
          <a:p>
            <a:pPr lvl="1"/>
            <a:r>
              <a:rPr lang="en-US" dirty="0" smtClean="0"/>
              <a:t>Hebron </a:t>
            </a:r>
          </a:p>
          <a:p>
            <a:pPr lvl="2"/>
            <a:r>
              <a:rPr lang="en-US" dirty="0" smtClean="0"/>
              <a:t>19 miles SSW of Jerusalem</a:t>
            </a:r>
          </a:p>
          <a:p>
            <a:pPr lvl="2"/>
            <a:r>
              <a:rPr lang="en-US" dirty="0" smtClean="0"/>
              <a:t>Abram’s home near &amp; buried there</a:t>
            </a:r>
          </a:p>
          <a:p>
            <a:pPr lvl="1"/>
            <a:r>
              <a:rPr lang="en-US" dirty="0" smtClean="0"/>
              <a:t>Bethlehem</a:t>
            </a:r>
          </a:p>
          <a:p>
            <a:pPr lvl="2"/>
            <a:r>
              <a:rPr lang="en-US" dirty="0" smtClean="0"/>
              <a:t>5 miles south of Jerusalem</a:t>
            </a:r>
          </a:p>
          <a:p>
            <a:pPr lvl="2"/>
            <a:r>
              <a:rPr lang="en-US" dirty="0" smtClean="0"/>
              <a:t>Birthplace of Jesus</a:t>
            </a:r>
          </a:p>
          <a:p>
            <a:pPr lvl="1"/>
            <a:r>
              <a:rPr lang="en-US" dirty="0" smtClean="0"/>
              <a:t>Jerusalem</a:t>
            </a:r>
          </a:p>
          <a:p>
            <a:pPr lvl="2"/>
            <a:r>
              <a:rPr lang="en-US" dirty="0" smtClean="0"/>
              <a:t>20 miles W of north end of Dead Sea</a:t>
            </a:r>
          </a:p>
          <a:p>
            <a:pPr lvl="2"/>
            <a:r>
              <a:rPr lang="en-US" dirty="0" smtClean="0"/>
              <a:t>David’s capital city</a:t>
            </a:r>
          </a:p>
          <a:p>
            <a:pPr lvl="1"/>
            <a:r>
              <a:rPr lang="en-US" dirty="0" smtClean="0"/>
              <a:t>Bethel</a:t>
            </a:r>
          </a:p>
          <a:p>
            <a:pPr lvl="2"/>
            <a:r>
              <a:rPr lang="en-US" dirty="0" smtClean="0"/>
              <a:t>11 miles north of Jerusalem</a:t>
            </a:r>
          </a:p>
          <a:p>
            <a:pPr lvl="2"/>
            <a:r>
              <a:rPr lang="en-US" dirty="0" smtClean="0"/>
              <a:t>Jeroboam set up a golden calf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l="15187" t="35556" r="45327" b="14444"/>
          <a:stretch>
            <a:fillRect/>
          </a:stretch>
        </p:blipFill>
        <p:spPr>
          <a:xfrm>
            <a:off x="5181600" y="0"/>
            <a:ext cx="3962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Cities of the Land </a:t>
            </a:r>
            <a:r>
              <a:rPr lang="en-US" sz="1900" dirty="0" smtClean="0"/>
              <a:t>(in Western Highlands)</a:t>
            </a:r>
          </a:p>
          <a:p>
            <a:pPr lvl="1"/>
            <a:r>
              <a:rPr lang="en-US" dirty="0" err="1" smtClean="0"/>
              <a:t>Sycar</a:t>
            </a:r>
            <a:endParaRPr lang="en-US" dirty="0" smtClean="0"/>
          </a:p>
          <a:p>
            <a:pPr lvl="2"/>
            <a:r>
              <a:rPr lang="en-US" dirty="0" smtClean="0"/>
              <a:t>Small village on main Samarian road</a:t>
            </a:r>
          </a:p>
          <a:p>
            <a:pPr lvl="2"/>
            <a:r>
              <a:rPr lang="en-US" dirty="0" smtClean="0"/>
              <a:t>Near </a:t>
            </a:r>
            <a:r>
              <a:rPr lang="en-US" dirty="0" err="1" smtClean="0"/>
              <a:t>Gerizim</a:t>
            </a:r>
            <a:r>
              <a:rPr lang="en-US" dirty="0" smtClean="0"/>
              <a:t>, ½ mile N Jacob’s well</a:t>
            </a:r>
          </a:p>
          <a:p>
            <a:pPr lvl="1"/>
            <a:r>
              <a:rPr lang="en-US" dirty="0" smtClean="0"/>
              <a:t>Samaria</a:t>
            </a:r>
          </a:p>
          <a:p>
            <a:pPr lvl="2"/>
            <a:r>
              <a:rPr lang="en-US" dirty="0" smtClean="0"/>
              <a:t>Capital city of northern kingdom</a:t>
            </a:r>
          </a:p>
          <a:p>
            <a:pPr lvl="2"/>
            <a:r>
              <a:rPr lang="en-US" dirty="0" smtClean="0"/>
              <a:t>42 miles N or Jerusalem</a:t>
            </a:r>
          </a:p>
          <a:p>
            <a:pPr lvl="1"/>
            <a:r>
              <a:rPr lang="en-US" dirty="0" smtClean="0"/>
              <a:t>Nazareth</a:t>
            </a:r>
          </a:p>
          <a:p>
            <a:pPr lvl="2"/>
            <a:r>
              <a:rPr lang="en-US" dirty="0" smtClean="0"/>
              <a:t>18 miles W south end of Sea Galilee</a:t>
            </a:r>
          </a:p>
          <a:p>
            <a:pPr lvl="2"/>
            <a:r>
              <a:rPr lang="en-US" dirty="0" smtClean="0"/>
              <a:t>88 miles N of Jerusalem</a:t>
            </a:r>
          </a:p>
          <a:p>
            <a:pPr lvl="2"/>
            <a:r>
              <a:rPr lang="en-US" dirty="0" smtClean="0"/>
              <a:t>Boyhood home of Jesus</a:t>
            </a:r>
          </a:p>
          <a:p>
            <a:pPr lvl="1"/>
            <a:r>
              <a:rPr lang="en-US" dirty="0" smtClean="0"/>
              <a:t>Caesarea-Philippi</a:t>
            </a:r>
          </a:p>
          <a:p>
            <a:pPr lvl="2"/>
            <a:r>
              <a:rPr lang="en-US" dirty="0" smtClean="0"/>
              <a:t>At the base of Mt. </a:t>
            </a:r>
            <a:r>
              <a:rPr lang="en-US" dirty="0" err="1" smtClean="0"/>
              <a:t>Hermon</a:t>
            </a:r>
            <a:endParaRPr lang="en-US" dirty="0" smtClean="0"/>
          </a:p>
          <a:p>
            <a:pPr lvl="2"/>
            <a:r>
              <a:rPr lang="en-US" dirty="0" smtClean="0"/>
              <a:t>120 miles N of Jerusalem</a:t>
            </a:r>
          </a:p>
          <a:p>
            <a:pPr lvl="2"/>
            <a:r>
              <a:rPr lang="en-US" dirty="0" smtClean="0"/>
              <a:t>Jesus talked about the church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l="21262" t="14444" r="34696" b="32222"/>
          <a:stretch>
            <a:fillRect/>
          </a:stretch>
        </p:blipFill>
        <p:spPr>
          <a:xfrm>
            <a:off x="5000625" y="0"/>
            <a:ext cx="41433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Cities of the Land </a:t>
            </a:r>
            <a:r>
              <a:rPr lang="en-US" sz="1900" dirty="0" smtClean="0"/>
              <a:t>(in the Jordan Valley)</a:t>
            </a:r>
          </a:p>
          <a:p>
            <a:pPr lvl="1"/>
            <a:r>
              <a:rPr lang="en-US" dirty="0" smtClean="0"/>
              <a:t>Sodom &amp; Gomorrah</a:t>
            </a:r>
          </a:p>
          <a:p>
            <a:pPr lvl="2"/>
            <a:r>
              <a:rPr lang="en-US" dirty="0" smtClean="0"/>
              <a:t>Destroyed for vile wickedness</a:t>
            </a:r>
          </a:p>
          <a:p>
            <a:pPr lvl="2"/>
            <a:r>
              <a:rPr lang="en-US" dirty="0" smtClean="0"/>
              <a:t>Believed to be south end Dead Sea</a:t>
            </a:r>
          </a:p>
          <a:p>
            <a:pPr lvl="1"/>
            <a:r>
              <a:rPr lang="en-US" dirty="0" smtClean="0"/>
              <a:t>En-</a:t>
            </a:r>
            <a:r>
              <a:rPr lang="en-US" dirty="0" err="1" smtClean="0"/>
              <a:t>gedi</a:t>
            </a:r>
            <a:endParaRPr lang="en-US" dirty="0" smtClean="0"/>
          </a:p>
          <a:p>
            <a:pPr lvl="2"/>
            <a:r>
              <a:rPr lang="en-US" dirty="0" smtClean="0"/>
              <a:t>West shore of Dead Sea (midway)</a:t>
            </a:r>
          </a:p>
          <a:p>
            <a:pPr lvl="2"/>
            <a:r>
              <a:rPr lang="en-US" dirty="0" smtClean="0"/>
              <a:t>Where David hid from Saul</a:t>
            </a:r>
          </a:p>
          <a:p>
            <a:pPr lvl="1"/>
            <a:r>
              <a:rPr lang="en-US" dirty="0" smtClean="0"/>
              <a:t>Qumran community</a:t>
            </a:r>
          </a:p>
          <a:p>
            <a:pPr lvl="2"/>
            <a:r>
              <a:rPr lang="en-US" dirty="0" smtClean="0"/>
              <a:t>Less than mile NW corner Dead Sea</a:t>
            </a:r>
          </a:p>
          <a:p>
            <a:pPr lvl="2"/>
            <a:r>
              <a:rPr lang="en-US" dirty="0" smtClean="0"/>
              <a:t>Where Dead Sea Scrolls discovered</a:t>
            </a:r>
          </a:p>
          <a:p>
            <a:pPr lvl="1"/>
            <a:r>
              <a:rPr lang="en-US" dirty="0" smtClean="0"/>
              <a:t>Jericho</a:t>
            </a:r>
          </a:p>
          <a:p>
            <a:pPr lvl="2"/>
            <a:r>
              <a:rPr lang="en-US" dirty="0" smtClean="0"/>
              <a:t>5 miles from N end of Dead Sea</a:t>
            </a:r>
          </a:p>
          <a:p>
            <a:pPr lvl="2"/>
            <a:r>
              <a:rPr lang="en-US" dirty="0" smtClean="0"/>
              <a:t>5 miles west of Jordan River</a:t>
            </a:r>
          </a:p>
          <a:p>
            <a:pPr lvl="2"/>
            <a:r>
              <a:rPr lang="en-US" dirty="0" smtClean="0"/>
              <a:t>17 NW of Jerusalem</a:t>
            </a:r>
          </a:p>
          <a:p>
            <a:pPr lvl="2"/>
            <a:r>
              <a:rPr lang="en-US" dirty="0" smtClean="0"/>
              <a:t>3,200 feet below Jerusalem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l="25818" t="53333" r="42289" b="8889"/>
          <a:stretch>
            <a:fillRect/>
          </a:stretch>
        </p:blipFill>
        <p:spPr>
          <a:xfrm>
            <a:off x="4908176" y="0"/>
            <a:ext cx="42358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Cities of the Land </a:t>
            </a:r>
            <a:r>
              <a:rPr lang="en-US" sz="1900" dirty="0" smtClean="0"/>
              <a:t>(in the Jordan Valley)</a:t>
            </a:r>
          </a:p>
          <a:p>
            <a:pPr lvl="1"/>
            <a:r>
              <a:rPr lang="en-US" dirty="0" smtClean="0"/>
              <a:t>Capernaum</a:t>
            </a:r>
          </a:p>
          <a:p>
            <a:pPr lvl="2"/>
            <a:r>
              <a:rPr lang="en-US" dirty="0" smtClean="0"/>
              <a:t>NW coast of Sea of Galilee</a:t>
            </a:r>
          </a:p>
          <a:p>
            <a:pPr lvl="2"/>
            <a:r>
              <a:rPr lang="en-US" dirty="0" smtClean="0"/>
              <a:t>Jesus’ center for Galilean ministry</a:t>
            </a:r>
          </a:p>
          <a:p>
            <a:pPr lvl="1"/>
            <a:r>
              <a:rPr lang="en-US" dirty="0" smtClean="0"/>
              <a:t>Bethsaida</a:t>
            </a:r>
          </a:p>
          <a:p>
            <a:pPr lvl="2"/>
            <a:r>
              <a:rPr lang="en-US" dirty="0" smtClean="0"/>
              <a:t>N shore of the Sea of Galilee</a:t>
            </a:r>
          </a:p>
          <a:p>
            <a:pPr lvl="2"/>
            <a:r>
              <a:rPr lang="en-US" dirty="0" smtClean="0"/>
              <a:t>Home of Peter, Andrew &amp; Philip</a:t>
            </a:r>
          </a:p>
          <a:p>
            <a:pPr lvl="1"/>
            <a:r>
              <a:rPr lang="en-US" dirty="0" smtClean="0"/>
              <a:t>Gadara (country of </a:t>
            </a:r>
            <a:r>
              <a:rPr lang="en-US" dirty="0" err="1" smtClean="0"/>
              <a:t>Gadarenes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Probably 5 miles SE of Sea of Galilee</a:t>
            </a:r>
          </a:p>
          <a:p>
            <a:pPr lvl="2"/>
            <a:r>
              <a:rPr lang="en-US" dirty="0" smtClean="0"/>
              <a:t>Jesus healed two demoniacs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l="33411" t="8889" r="33177" b="50000"/>
          <a:stretch>
            <a:fillRect/>
          </a:stretch>
        </p:blipFill>
        <p:spPr>
          <a:xfrm>
            <a:off x="5066270" y="0"/>
            <a:ext cx="40777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How the Land Enhances the Book</a:t>
            </a:r>
          </a:p>
          <a:p>
            <a:pPr lvl="1"/>
            <a:r>
              <a:rPr lang="en-US" dirty="0" smtClean="0"/>
              <a:t>Elijah defeated Baal on Mt. Carmel</a:t>
            </a:r>
          </a:p>
          <a:p>
            <a:pPr lvl="2"/>
            <a:r>
              <a:rPr lang="en-US" dirty="0" smtClean="0"/>
              <a:t>Told Ahab to leave before the rain</a:t>
            </a:r>
          </a:p>
          <a:p>
            <a:pPr lvl="2"/>
            <a:r>
              <a:rPr lang="en-US" dirty="0" smtClean="0"/>
              <a:t>Ahab took chariot to </a:t>
            </a:r>
            <a:r>
              <a:rPr lang="en-US" dirty="0" err="1" smtClean="0"/>
              <a:t>Jezreel</a:t>
            </a:r>
            <a:endParaRPr lang="en-US" dirty="0" smtClean="0"/>
          </a:p>
          <a:p>
            <a:pPr lvl="2"/>
            <a:r>
              <a:rPr lang="en-US" dirty="0" smtClean="0"/>
              <a:t>Elijah ran ahead of Ahab (1 K. 18:46)</a:t>
            </a:r>
          </a:p>
          <a:p>
            <a:pPr lvl="2"/>
            <a:r>
              <a:rPr lang="en-US" dirty="0" err="1" smtClean="0"/>
              <a:t>Jezreel</a:t>
            </a:r>
            <a:r>
              <a:rPr lang="en-US" dirty="0" smtClean="0"/>
              <a:t> 16 miles from Mt. Carmel</a:t>
            </a:r>
          </a:p>
          <a:p>
            <a:pPr lvl="1"/>
            <a:r>
              <a:rPr lang="en-US" dirty="0" smtClean="0"/>
              <a:t>Elijah fled from Jezebel</a:t>
            </a:r>
          </a:p>
          <a:p>
            <a:pPr lvl="2"/>
            <a:r>
              <a:rPr lang="en-US" dirty="0" smtClean="0"/>
              <a:t>From </a:t>
            </a:r>
            <a:r>
              <a:rPr lang="en-US" dirty="0" err="1" smtClean="0"/>
              <a:t>Jezreel</a:t>
            </a:r>
            <a:r>
              <a:rPr lang="en-US" dirty="0" smtClean="0"/>
              <a:t> to Beersheba</a:t>
            </a:r>
          </a:p>
          <a:p>
            <a:pPr lvl="2"/>
            <a:r>
              <a:rPr lang="en-US" dirty="0" smtClean="0"/>
              <a:t>90 miles straight; 150 miles winding</a:t>
            </a:r>
          </a:p>
          <a:p>
            <a:pPr lvl="2"/>
            <a:r>
              <a:rPr lang="en-US" dirty="0" smtClean="0"/>
              <a:t>From Beersheba, went another day</a:t>
            </a:r>
          </a:p>
          <a:p>
            <a:pPr lvl="2"/>
            <a:r>
              <a:rPr lang="en-US" dirty="0" smtClean="0"/>
              <a:t>Pushed south 200 miles to Sinai</a:t>
            </a:r>
          </a:p>
          <a:p>
            <a:pPr lvl="2"/>
            <a:r>
              <a:rPr lang="en-US" dirty="0" smtClean="0"/>
              <a:t>Elijah gravely feared Jezebel</a:t>
            </a:r>
          </a:p>
        </p:txBody>
      </p:sp>
      <p:pic>
        <p:nvPicPr>
          <p:cNvPr id="6" name="Picture 5" descr="Palestine-300dpi-with cities.jpg"/>
          <p:cNvPicPr>
            <a:picLocks noChangeAspect="1"/>
          </p:cNvPicPr>
          <p:nvPr/>
        </p:nvPicPr>
        <p:blipFill>
          <a:blip r:embed="rId2" cstate="print"/>
          <a:srcRect l="4556" t="16667" r="42289" b="5556"/>
          <a:stretch>
            <a:fillRect/>
          </a:stretch>
        </p:blipFill>
        <p:spPr>
          <a:xfrm>
            <a:off x="5715000" y="0"/>
            <a:ext cx="3429000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315200" y="1371600"/>
            <a:ext cx="609600" cy="457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676900" y="3238500"/>
            <a:ext cx="3657600" cy="990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5791200" y="5791200"/>
            <a:ext cx="1143000" cy="990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l="10631" t="15556" r="45327" b="23333"/>
          <a:stretch>
            <a:fillRect/>
          </a:stretch>
        </p:blipFill>
        <p:spPr>
          <a:xfrm>
            <a:off x="5527964" y="0"/>
            <a:ext cx="3616036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5905500" y="2324100"/>
            <a:ext cx="2362200" cy="15240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76200" y="3505200"/>
            <a:ext cx="6019800" cy="914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How the Land Enhances the Book</a:t>
            </a:r>
          </a:p>
          <a:p>
            <a:pPr lvl="1"/>
            <a:r>
              <a:rPr lang="en-US" dirty="0" smtClean="0"/>
              <a:t>Jonah fled from God and His commands</a:t>
            </a:r>
          </a:p>
          <a:p>
            <a:pPr lvl="2"/>
            <a:r>
              <a:rPr lang="en-US" dirty="0" smtClean="0"/>
              <a:t>Lived in Gath-</a:t>
            </a:r>
            <a:r>
              <a:rPr lang="en-US" dirty="0" err="1" smtClean="0"/>
              <a:t>hepher</a:t>
            </a:r>
            <a:r>
              <a:rPr lang="en-US" dirty="0" smtClean="0"/>
              <a:t> (2 K. 14:25)</a:t>
            </a:r>
          </a:p>
          <a:p>
            <a:pPr marL="1317625" lvl="3"/>
            <a:r>
              <a:rPr lang="en-US" dirty="0" smtClean="0"/>
              <a:t>4 miles north of Nazareth</a:t>
            </a:r>
          </a:p>
          <a:p>
            <a:pPr lvl="2"/>
            <a:r>
              <a:rPr lang="en-US" dirty="0" smtClean="0"/>
              <a:t>“Arise, go to Nineveh” (Jonah 1:2)</a:t>
            </a:r>
          </a:p>
          <a:p>
            <a:pPr marL="1317625" lvl="3"/>
            <a:r>
              <a:rPr lang="en-US" dirty="0" smtClean="0"/>
              <a:t>Capital of Assyria</a:t>
            </a:r>
          </a:p>
          <a:p>
            <a:pPr marL="1317625" lvl="3"/>
            <a:r>
              <a:rPr lang="en-US" dirty="0" smtClean="0"/>
              <a:t>Bank of Tigris, 500 miles east</a:t>
            </a:r>
          </a:p>
          <a:p>
            <a:pPr lvl="2"/>
            <a:r>
              <a:rPr lang="en-US" dirty="0" smtClean="0"/>
              <a:t>Jonah went 50 miles SSW to Joppa</a:t>
            </a:r>
          </a:p>
          <a:p>
            <a:pPr lvl="2"/>
            <a:r>
              <a:rPr lang="en-US" dirty="0" smtClean="0"/>
              <a:t>Took a ship bound to </a:t>
            </a:r>
            <a:r>
              <a:rPr lang="en-US" dirty="0" err="1" smtClean="0"/>
              <a:t>Tarshish</a:t>
            </a:r>
            <a:endParaRPr lang="en-US" dirty="0" smtClean="0"/>
          </a:p>
          <a:p>
            <a:pPr marL="1317625" lvl="3"/>
            <a:r>
              <a:rPr lang="en-US" dirty="0" smtClean="0"/>
              <a:t>Phoenician colony in Spain</a:t>
            </a:r>
          </a:p>
          <a:p>
            <a:pPr marL="1317625" lvl="3"/>
            <a:r>
              <a:rPr lang="en-US" dirty="0" smtClean="0"/>
              <a:t>2,000 miles W of Palestine</a:t>
            </a:r>
          </a:p>
          <a:p>
            <a:pPr marL="1317625" lvl="3"/>
            <a:r>
              <a:rPr lang="en-US" dirty="0" smtClean="0"/>
              <a:t>“Farthest known city to the west”</a:t>
            </a:r>
          </a:p>
          <a:p>
            <a:pPr lvl="2"/>
            <a:r>
              <a:rPr lang="en-US" dirty="0" smtClean="0"/>
              <a:t>Intended 2,500 miles from Nineveh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l="33664" t="16667" r="42712" b="55555"/>
          <a:stretch>
            <a:fillRect/>
          </a:stretch>
        </p:blipFill>
        <p:spPr>
          <a:xfrm>
            <a:off x="4876800" y="0"/>
            <a:ext cx="426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How the Land Enhances the Book</a:t>
            </a:r>
          </a:p>
          <a:p>
            <a:pPr lvl="1"/>
            <a:r>
              <a:rPr lang="en-US" dirty="0" smtClean="0"/>
              <a:t>Jesus heals a man in Capernaum</a:t>
            </a:r>
          </a:p>
          <a:p>
            <a:pPr lvl="2"/>
            <a:r>
              <a:rPr lang="en-US" dirty="0" smtClean="0"/>
              <a:t>Jesus came to Cana (John 4:46ff)</a:t>
            </a:r>
          </a:p>
          <a:p>
            <a:pPr marL="1319213" lvl="3"/>
            <a:r>
              <a:rPr lang="en-US" dirty="0" smtClean="0"/>
              <a:t>9 miles N of Nazareth</a:t>
            </a:r>
          </a:p>
          <a:p>
            <a:pPr lvl="2"/>
            <a:r>
              <a:rPr lang="en-US" dirty="0" smtClean="0"/>
              <a:t>Nobleman from Capernaum came</a:t>
            </a:r>
          </a:p>
          <a:p>
            <a:pPr marL="1317625" lvl="3"/>
            <a:r>
              <a:rPr lang="en-US" dirty="0" smtClean="0"/>
              <a:t>Son was “at the point of death”</a:t>
            </a:r>
          </a:p>
          <a:p>
            <a:pPr marL="1317625" lvl="3"/>
            <a:r>
              <a:rPr lang="en-US" dirty="0" smtClean="0"/>
              <a:t>Begged Jesus to “come down”</a:t>
            </a:r>
          </a:p>
          <a:p>
            <a:pPr lvl="2"/>
            <a:r>
              <a:rPr lang="en-US" dirty="0" smtClean="0"/>
              <a:t>Jesus, “Go your way, your son lives.”</a:t>
            </a:r>
          </a:p>
          <a:p>
            <a:pPr marL="1317625" lvl="3"/>
            <a:r>
              <a:rPr lang="en-US" dirty="0" smtClean="0"/>
              <a:t>Arrived home</a:t>
            </a:r>
          </a:p>
          <a:p>
            <a:pPr marL="1317625" lvl="3"/>
            <a:r>
              <a:rPr lang="en-US" dirty="0" smtClean="0"/>
              <a:t>Son had been healed at exact time</a:t>
            </a:r>
          </a:p>
          <a:p>
            <a:pPr lvl="2"/>
            <a:r>
              <a:rPr lang="en-US" dirty="0" smtClean="0"/>
              <a:t>Capernaum is 16 miles from Cana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How the Land Enhances the Book</a:t>
            </a:r>
          </a:p>
          <a:p>
            <a:pPr lvl="1"/>
            <a:r>
              <a:rPr lang="en-US" dirty="0" smtClean="0"/>
              <a:t>Conversion of Ethiopian treasurer</a:t>
            </a:r>
          </a:p>
          <a:p>
            <a:pPr lvl="2"/>
            <a:r>
              <a:rPr lang="en-US" dirty="0" smtClean="0"/>
              <a:t>Ethiopian had traveled to Jerusalem, a difficult 200-mile journey</a:t>
            </a:r>
          </a:p>
          <a:p>
            <a:pPr lvl="2"/>
            <a:r>
              <a:rPr lang="en-US" dirty="0" smtClean="0"/>
              <a:t>At same time, Philip was working in Samaria (Acts 8:5)</a:t>
            </a:r>
          </a:p>
          <a:p>
            <a:pPr lvl="2"/>
            <a:r>
              <a:rPr lang="en-US" dirty="0" smtClean="0"/>
              <a:t>To Philip: “Go toward the south along road which goes down from Jerusalem to Gaza” (26) – 50 miles</a:t>
            </a:r>
          </a:p>
          <a:p>
            <a:pPr lvl="2"/>
            <a:r>
              <a:rPr lang="en-US" dirty="0" smtClean="0"/>
              <a:t>Ethiopian was traveling the Jerusalem-Gaza road</a:t>
            </a:r>
          </a:p>
          <a:p>
            <a:pPr lvl="2"/>
            <a:r>
              <a:rPr lang="en-US" dirty="0" smtClean="0"/>
              <a:t>Phillip intercepted the Ethiopian, taught him and baptized him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l="4556" t="36667" r="48364" b="5556"/>
          <a:stretch>
            <a:fillRect/>
          </a:stretch>
        </p:blipFill>
        <p:spPr>
          <a:xfrm>
            <a:off x="5055577" y="0"/>
            <a:ext cx="40884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/>
          <a:lstStyle/>
          <a:p>
            <a:r>
              <a:rPr lang="en-US" dirty="0" smtClean="0"/>
              <a:t>The uniqueness of Palestine</a:t>
            </a:r>
          </a:p>
          <a:p>
            <a:pPr lvl="1"/>
            <a:r>
              <a:rPr lang="en-US" dirty="0" smtClean="0"/>
              <a:t>Isolated by natural barriers from its regional neighbors</a:t>
            </a:r>
          </a:p>
          <a:p>
            <a:pPr lvl="2"/>
            <a:r>
              <a:rPr lang="en-US" dirty="0" smtClean="0"/>
              <a:t>N – Lebanon mountains</a:t>
            </a:r>
          </a:p>
          <a:p>
            <a:pPr lvl="2"/>
            <a:r>
              <a:rPr lang="en-US" dirty="0" smtClean="0"/>
              <a:t>E&amp;S – Arabian &amp; </a:t>
            </a:r>
            <a:r>
              <a:rPr lang="en-US" dirty="0" err="1" smtClean="0"/>
              <a:t>Nabatean</a:t>
            </a:r>
            <a:r>
              <a:rPr lang="en-US" dirty="0" smtClean="0"/>
              <a:t> deserts</a:t>
            </a:r>
          </a:p>
          <a:p>
            <a:pPr lvl="2"/>
            <a:r>
              <a:rPr lang="en-US" dirty="0" smtClean="0"/>
              <a:t>W – Mediterranean Sea</a:t>
            </a:r>
          </a:p>
          <a:p>
            <a:pPr lvl="1"/>
            <a:r>
              <a:rPr lang="en-US" dirty="0" smtClean="0"/>
              <a:t>Connected trades routes from Europe, Asia Minor &amp; the East with Egypt</a:t>
            </a:r>
          </a:p>
          <a:p>
            <a:pPr lvl="2"/>
            <a:r>
              <a:rPr lang="en-US" dirty="0" smtClean="0"/>
              <a:t>Travelers were touched by Israel’s concept of the true God</a:t>
            </a:r>
            <a:endParaRPr lang="en-US" sz="1600" dirty="0" smtClean="0"/>
          </a:p>
          <a:p>
            <a:pPr lvl="1"/>
            <a:r>
              <a:rPr lang="en-US" dirty="0" smtClean="0"/>
              <a:t>Lush productivity of the land allowed Jews more time for development of the unique elements of their religion</a:t>
            </a:r>
          </a:p>
          <a:p>
            <a:pPr lvl="1"/>
            <a:r>
              <a:rPr lang="en-US" dirty="0" smtClean="0"/>
              <a:t>Great variety of geographical features and its plants, animals, etc. made it ideal place for writing Scripture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r="19509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/>
          <a:lstStyle/>
          <a:p>
            <a:r>
              <a:rPr lang="en-US" dirty="0" smtClean="0"/>
              <a:t>Various Designations in Scripture</a:t>
            </a:r>
          </a:p>
          <a:p>
            <a:pPr lvl="1"/>
            <a:r>
              <a:rPr lang="en-US" dirty="0" smtClean="0"/>
              <a:t>The Land of Canaan (Gen. 10:15)</a:t>
            </a:r>
          </a:p>
          <a:p>
            <a:pPr lvl="1"/>
            <a:r>
              <a:rPr lang="en-US" dirty="0" smtClean="0"/>
              <a:t>The Land of Israel (Matt. 2:20)</a:t>
            </a:r>
          </a:p>
          <a:p>
            <a:pPr lvl="1"/>
            <a:r>
              <a:rPr lang="en-US" dirty="0" smtClean="0"/>
              <a:t>The Land of Jehovah (Deut. 30:20)</a:t>
            </a:r>
          </a:p>
          <a:p>
            <a:pPr lvl="1"/>
            <a:r>
              <a:rPr lang="en-US" dirty="0" smtClean="0"/>
              <a:t>The Land of Promise (Heb. 11:9)</a:t>
            </a:r>
          </a:p>
          <a:p>
            <a:pPr lvl="1"/>
            <a:r>
              <a:rPr lang="en-US" dirty="0" smtClean="0"/>
              <a:t>The Holy Land (Zech. 2:12)</a:t>
            </a:r>
          </a:p>
          <a:p>
            <a:pPr lvl="1"/>
            <a:r>
              <a:rPr lang="en-US" dirty="0" smtClean="0"/>
              <a:t>Palestine (Ex. 15:14)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r="19509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/>
          <a:lstStyle/>
          <a:p>
            <a:r>
              <a:rPr lang="en-US" dirty="0" smtClean="0"/>
              <a:t>The Size of the Land</a:t>
            </a:r>
          </a:p>
          <a:p>
            <a:pPr lvl="1"/>
            <a:r>
              <a:rPr lang="en-US" dirty="0" smtClean="0"/>
              <a:t>About 150 miles north to south</a:t>
            </a:r>
          </a:p>
          <a:p>
            <a:pPr lvl="1"/>
            <a:r>
              <a:rPr lang="en-US" dirty="0" smtClean="0"/>
              <a:t>About 50 miles on average east to west</a:t>
            </a:r>
          </a:p>
          <a:p>
            <a:pPr lvl="1"/>
            <a:r>
              <a:rPr lang="en-US" dirty="0" smtClean="0"/>
              <a:t>Smaller than the state of Massachusetts</a:t>
            </a:r>
          </a:p>
          <a:p>
            <a:pPr lvl="1"/>
            <a:r>
              <a:rPr lang="en-US" dirty="0" smtClean="0"/>
              <a:t>Including the land of 12 tribes east of Jordan, it’s about 80 miles wide (about size of Massachusetts &amp; Connecticut combined)</a:t>
            </a:r>
          </a:p>
          <a:p>
            <a:pPr lvl="1"/>
            <a:r>
              <a:rPr lang="en-US" dirty="0" smtClean="0"/>
              <a:t>Solomon’s empire (the “Land of Promise”) spanned from the river of Egypt to the Euphrates (1 Kings 4:21)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r="19509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Natural Divisions of the Land</a:t>
            </a:r>
          </a:p>
          <a:p>
            <a:pPr lvl="1"/>
            <a:r>
              <a:rPr lang="en-US" dirty="0" smtClean="0"/>
              <a:t>The Maritime Plains</a:t>
            </a:r>
          </a:p>
          <a:p>
            <a:pPr lvl="2"/>
            <a:r>
              <a:rPr lang="en-US" dirty="0" smtClean="0"/>
              <a:t>Phoenicia, the Plain of Sharon and Philistia down to Gaza</a:t>
            </a:r>
          </a:p>
          <a:p>
            <a:pPr lvl="1"/>
            <a:r>
              <a:rPr lang="en-US" dirty="0" smtClean="0"/>
              <a:t>The Western Highlands</a:t>
            </a:r>
          </a:p>
          <a:p>
            <a:pPr lvl="2"/>
            <a:r>
              <a:rPr lang="en-US" dirty="0" smtClean="0"/>
              <a:t>Mountains and hills from Upper Galilee south to Arabian Desert</a:t>
            </a:r>
          </a:p>
          <a:p>
            <a:pPr lvl="1"/>
            <a:r>
              <a:rPr lang="en-US" dirty="0" smtClean="0"/>
              <a:t>The Jordan Valley</a:t>
            </a:r>
          </a:p>
          <a:p>
            <a:pPr lvl="2"/>
            <a:r>
              <a:rPr lang="en-US" dirty="0" smtClean="0"/>
              <a:t>Drops in elevation drastically from north to south</a:t>
            </a:r>
          </a:p>
          <a:p>
            <a:pPr lvl="3"/>
            <a:r>
              <a:rPr lang="en-US" dirty="0" smtClean="0"/>
              <a:t>1,700 ft above at source</a:t>
            </a:r>
          </a:p>
          <a:p>
            <a:pPr lvl="3"/>
            <a:r>
              <a:rPr lang="en-US" dirty="0" smtClean="0"/>
              <a:t>1,300 ft below at Dead Sea</a:t>
            </a:r>
          </a:p>
          <a:p>
            <a:pPr lvl="1"/>
            <a:r>
              <a:rPr lang="en-US" dirty="0" smtClean="0"/>
              <a:t>The Eastern Tableland</a:t>
            </a:r>
          </a:p>
          <a:p>
            <a:pPr lvl="2"/>
            <a:r>
              <a:rPr lang="en-US" dirty="0" smtClean="0"/>
              <a:t>Lofty plateau east of Jordan River</a:t>
            </a:r>
          </a:p>
          <a:p>
            <a:pPr lvl="2"/>
            <a:r>
              <a:rPr lang="en-US" dirty="0" smtClean="0"/>
              <a:t>Avg. elevation is higher than region west of river, with </a:t>
            </a:r>
            <a:r>
              <a:rPr lang="en-US" dirty="0" err="1" smtClean="0"/>
              <a:t>mtns</a:t>
            </a:r>
            <a:r>
              <a:rPr lang="en-US" dirty="0" smtClean="0"/>
              <a:t> &amp; cliffs</a:t>
            </a:r>
          </a:p>
          <a:p>
            <a:pPr lvl="2"/>
            <a:r>
              <a:rPr lang="en-US" dirty="0" smtClean="0"/>
              <a:t>Composed of Bashan, </a:t>
            </a:r>
            <a:r>
              <a:rPr lang="en-US" dirty="0" err="1" smtClean="0"/>
              <a:t>Bilead</a:t>
            </a:r>
            <a:r>
              <a:rPr lang="en-US" dirty="0" smtClean="0"/>
              <a:t>, Moab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r="19509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Waters of the Land</a:t>
            </a:r>
          </a:p>
          <a:p>
            <a:pPr lvl="1"/>
            <a:r>
              <a:rPr lang="en-US" dirty="0" smtClean="0"/>
              <a:t>The Mediterranean Sea</a:t>
            </a:r>
          </a:p>
          <a:p>
            <a:pPr marL="965200" lvl="2"/>
            <a:r>
              <a:rPr lang="en-US" dirty="0" smtClean="0"/>
              <a:t>2,300 miles (E-S) x 1,200 miles (N-S)</a:t>
            </a:r>
          </a:p>
          <a:p>
            <a:pPr lvl="1"/>
            <a:r>
              <a:rPr lang="en-US" dirty="0" smtClean="0"/>
              <a:t>The Jordan River</a:t>
            </a:r>
          </a:p>
          <a:p>
            <a:pPr lvl="2"/>
            <a:r>
              <a:rPr lang="en-US" dirty="0" smtClean="0"/>
              <a:t>Winds 200 miles south (134 direct)</a:t>
            </a:r>
          </a:p>
          <a:p>
            <a:pPr lvl="2"/>
            <a:r>
              <a:rPr lang="en-US" dirty="0" smtClean="0"/>
              <a:t>Avg. 80-180 ft wide, 5-12 ft deep</a:t>
            </a:r>
          </a:p>
          <a:p>
            <a:pPr lvl="2"/>
            <a:r>
              <a:rPr lang="en-US" dirty="0" smtClean="0"/>
              <a:t>Drops some 3,000 feet in elevation</a:t>
            </a:r>
          </a:p>
          <a:p>
            <a:pPr lvl="1"/>
            <a:r>
              <a:rPr lang="en-US" dirty="0" smtClean="0"/>
              <a:t>The Sea of Galilee</a:t>
            </a:r>
          </a:p>
          <a:p>
            <a:pPr lvl="2"/>
            <a:r>
              <a:rPr lang="en-US" dirty="0" err="1" smtClean="0"/>
              <a:t>Chinnereth</a:t>
            </a:r>
            <a:r>
              <a:rPr lang="en-US" dirty="0" smtClean="0"/>
              <a:t> (Num. 23:11), Sea of </a:t>
            </a:r>
            <a:r>
              <a:rPr lang="en-US" dirty="0" err="1" smtClean="0"/>
              <a:t>Tiberias</a:t>
            </a:r>
            <a:r>
              <a:rPr lang="en-US" dirty="0" smtClean="0"/>
              <a:t> (John 6:1), </a:t>
            </a:r>
            <a:r>
              <a:rPr lang="en-US" dirty="0" err="1" smtClean="0"/>
              <a:t>Gennesaret</a:t>
            </a:r>
            <a:r>
              <a:rPr lang="en-US" dirty="0" smtClean="0"/>
              <a:t> (Luke 5:1), Sea of Galilee (Mt. 4:18)</a:t>
            </a:r>
          </a:p>
          <a:p>
            <a:pPr lvl="2"/>
            <a:r>
              <a:rPr lang="en-US" dirty="0" smtClean="0"/>
              <a:t>13 miles (N-S) x 7 miles (E-W)</a:t>
            </a:r>
          </a:p>
          <a:p>
            <a:pPr lvl="2"/>
            <a:r>
              <a:rPr lang="en-US" dirty="0" smtClean="0"/>
              <a:t>695 ft below sea level; 165 max depth</a:t>
            </a:r>
          </a:p>
          <a:p>
            <a:pPr lvl="1"/>
            <a:r>
              <a:rPr lang="en-US" dirty="0" smtClean="0"/>
              <a:t>The Dead Sea</a:t>
            </a:r>
          </a:p>
          <a:p>
            <a:pPr lvl="2"/>
            <a:r>
              <a:rPr lang="en-US" dirty="0" smtClean="0"/>
              <a:t>The Salt Sea (Gen. 14:3), The Eastern Sea (Ezek. 47:18), The Sea of </a:t>
            </a:r>
            <a:r>
              <a:rPr lang="en-US" dirty="0" err="1" smtClean="0"/>
              <a:t>Arabah</a:t>
            </a:r>
            <a:r>
              <a:rPr lang="en-US" dirty="0" smtClean="0"/>
              <a:t> (Deut. 3:17)</a:t>
            </a:r>
          </a:p>
          <a:p>
            <a:pPr lvl="2"/>
            <a:r>
              <a:rPr lang="en-US" dirty="0" smtClean="0"/>
              <a:t>Lowest body of water on earth (1,296 ft below sea level; 1,300 ft max depth)</a:t>
            </a:r>
          </a:p>
          <a:p>
            <a:pPr lvl="2"/>
            <a:r>
              <a:rPr lang="en-US" dirty="0" smtClean="0"/>
              <a:t>48 miles (N-S) x 6-9 miles (E-W)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r="19509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3657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The Waters of the Land</a:t>
            </a:r>
          </a:p>
          <a:p>
            <a:pPr lvl="1"/>
            <a:r>
              <a:rPr lang="en-US" dirty="0" smtClean="0"/>
              <a:t>Several important streams</a:t>
            </a:r>
          </a:p>
          <a:p>
            <a:pPr lvl="1"/>
            <a:r>
              <a:rPr lang="en-US" dirty="0" smtClean="0"/>
              <a:t>The Brook </a:t>
            </a:r>
            <a:r>
              <a:rPr lang="en-US" dirty="0" err="1" smtClean="0"/>
              <a:t>Kidron</a:t>
            </a:r>
            <a:r>
              <a:rPr lang="en-US" dirty="0" smtClean="0"/>
              <a:t> separates the eastern sector of Jerusalem from the Mount of Olives</a:t>
            </a:r>
          </a:p>
        </p:txBody>
      </p:sp>
      <p:pic>
        <p:nvPicPr>
          <p:cNvPr id="5" name="Picture 4" descr="Jerusalem-300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956682"/>
            <a:ext cx="5638800" cy="4901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lestine-300dpi-with cities.jpg"/>
          <p:cNvPicPr>
            <a:picLocks noChangeAspect="1"/>
          </p:cNvPicPr>
          <p:nvPr/>
        </p:nvPicPr>
        <p:blipFill>
          <a:blip r:embed="rId2" cstate="print"/>
          <a:srcRect r="19509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Prominent Mountains in Palestine</a:t>
            </a:r>
          </a:p>
          <a:p>
            <a:pPr lvl="1"/>
            <a:r>
              <a:rPr lang="en-US" dirty="0" err="1" smtClean="0"/>
              <a:t>Kurn</a:t>
            </a:r>
            <a:r>
              <a:rPr lang="en-US" dirty="0" smtClean="0"/>
              <a:t> </a:t>
            </a:r>
            <a:r>
              <a:rPr lang="en-US" dirty="0" err="1" smtClean="0"/>
              <a:t>Hattin</a:t>
            </a:r>
            <a:r>
              <a:rPr lang="en-US" dirty="0" smtClean="0"/>
              <a:t> (</a:t>
            </a:r>
            <a:r>
              <a:rPr lang="en-US" dirty="0" err="1" smtClean="0"/>
              <a:t>Wof</a:t>
            </a:r>
            <a:r>
              <a:rPr lang="en-US" dirty="0" smtClean="0"/>
              <a:t> Sea of Galilee; 1,200 ft)</a:t>
            </a:r>
          </a:p>
          <a:p>
            <a:pPr lvl="2"/>
            <a:r>
              <a:rPr lang="en-US" dirty="0" smtClean="0"/>
              <a:t>Traditional site of Sermon on Mount</a:t>
            </a:r>
          </a:p>
          <a:p>
            <a:pPr lvl="1"/>
            <a:r>
              <a:rPr lang="en-US" dirty="0" smtClean="0"/>
              <a:t>Mt. Carmel (1,732 ft high)</a:t>
            </a:r>
          </a:p>
          <a:p>
            <a:pPr lvl="2"/>
            <a:r>
              <a:rPr lang="en-US" dirty="0" smtClean="0"/>
              <a:t>Elijah’s encounter with Baal</a:t>
            </a:r>
          </a:p>
          <a:p>
            <a:pPr lvl="1"/>
            <a:r>
              <a:rPr lang="en-US" dirty="0" err="1" smtClean="0"/>
              <a:t>Mtns</a:t>
            </a:r>
            <a:r>
              <a:rPr lang="en-US" dirty="0" smtClean="0"/>
              <a:t> </a:t>
            </a:r>
            <a:r>
              <a:rPr lang="en-US" dirty="0" err="1" smtClean="0"/>
              <a:t>Ebal</a:t>
            </a:r>
            <a:r>
              <a:rPr lang="en-US" dirty="0" smtClean="0"/>
              <a:t> (3,084 ft) &amp; </a:t>
            </a:r>
            <a:r>
              <a:rPr lang="en-US" dirty="0" err="1" smtClean="0"/>
              <a:t>Gerizim</a:t>
            </a:r>
            <a:r>
              <a:rPr lang="en-US" dirty="0" smtClean="0"/>
              <a:t> (2,890 ft)</a:t>
            </a:r>
          </a:p>
          <a:p>
            <a:pPr lvl="2"/>
            <a:r>
              <a:rPr lang="en-US" dirty="0" smtClean="0"/>
              <a:t>In Samaria, </a:t>
            </a:r>
            <a:r>
              <a:rPr lang="en-US" dirty="0" err="1" smtClean="0"/>
              <a:t>cursings</a:t>
            </a:r>
            <a:r>
              <a:rPr lang="en-US" dirty="0" smtClean="0"/>
              <a:t> and blessings</a:t>
            </a:r>
          </a:p>
          <a:p>
            <a:pPr lvl="1"/>
            <a:r>
              <a:rPr lang="en-US" dirty="0" smtClean="0"/>
              <a:t>Mt. </a:t>
            </a:r>
            <a:r>
              <a:rPr lang="en-US" dirty="0" err="1" smtClean="0"/>
              <a:t>Moriah</a:t>
            </a:r>
            <a:r>
              <a:rPr lang="en-US" dirty="0" smtClean="0"/>
              <a:t> in Jerusalem (2,450 ft)</a:t>
            </a:r>
          </a:p>
          <a:p>
            <a:pPr lvl="2"/>
            <a:r>
              <a:rPr lang="en-US" dirty="0" smtClean="0"/>
              <a:t>Site of Abraham’s sacrifice of Isaac</a:t>
            </a:r>
          </a:p>
          <a:p>
            <a:pPr lvl="1"/>
            <a:r>
              <a:rPr lang="en-US" dirty="0" smtClean="0"/>
              <a:t>Mt. of Olives (2,665 ft)</a:t>
            </a:r>
          </a:p>
          <a:p>
            <a:pPr lvl="2"/>
            <a:r>
              <a:rPr lang="en-US" dirty="0" smtClean="0"/>
              <a:t>Across </a:t>
            </a:r>
            <a:r>
              <a:rPr lang="en-US" dirty="0" err="1" smtClean="0"/>
              <a:t>Kidron</a:t>
            </a:r>
            <a:r>
              <a:rPr lang="en-US" dirty="0" smtClean="0"/>
              <a:t>, Jesus preached Mt 24</a:t>
            </a:r>
          </a:p>
          <a:p>
            <a:pPr lvl="1"/>
            <a:r>
              <a:rPr lang="en-US" dirty="0" smtClean="0"/>
              <a:t>Mt. Zion in Jerusalem (2,550 ft)</a:t>
            </a:r>
          </a:p>
          <a:p>
            <a:pPr lvl="2"/>
            <a:r>
              <a:rPr lang="en-US" dirty="0" smtClean="0"/>
              <a:t>Location of David’s castle</a:t>
            </a:r>
          </a:p>
          <a:p>
            <a:pPr lvl="1"/>
            <a:r>
              <a:rPr lang="en-US" dirty="0" smtClean="0"/>
              <a:t>Mt. </a:t>
            </a:r>
            <a:r>
              <a:rPr lang="en-US" dirty="0" err="1" smtClean="0"/>
              <a:t>Hermon</a:t>
            </a:r>
            <a:r>
              <a:rPr lang="en-US" dirty="0" smtClean="0"/>
              <a:t> (9,232 ft)</a:t>
            </a:r>
          </a:p>
          <a:p>
            <a:pPr lvl="2"/>
            <a:r>
              <a:rPr lang="en-US" dirty="0" smtClean="0"/>
              <a:t>North-most point Israel’s conquests</a:t>
            </a:r>
          </a:p>
          <a:p>
            <a:pPr lvl="1"/>
            <a:r>
              <a:rPr lang="en-US" dirty="0" smtClean="0"/>
              <a:t>Mt. Nebo (2,631 ft)</a:t>
            </a:r>
          </a:p>
          <a:p>
            <a:pPr lvl="2"/>
            <a:r>
              <a:rPr lang="en-US" dirty="0" smtClean="0"/>
              <a:t>12 miles east of north end of Dead Sea</a:t>
            </a:r>
          </a:p>
          <a:p>
            <a:pPr lvl="2"/>
            <a:r>
              <a:rPr lang="en-US" dirty="0" smtClean="0"/>
              <a:t>Moses viewed promised land and died</a:t>
            </a:r>
          </a:p>
        </p:txBody>
      </p:sp>
      <p:pic>
        <p:nvPicPr>
          <p:cNvPr id="5" name="Picture 4" descr="Jerusalem-300dpi.jpg"/>
          <p:cNvPicPr>
            <a:picLocks noChangeAspect="1"/>
          </p:cNvPicPr>
          <p:nvPr/>
        </p:nvPicPr>
        <p:blipFill>
          <a:blip r:embed="rId3" cstate="print"/>
          <a:srcRect l="28378"/>
          <a:stretch>
            <a:fillRect/>
          </a:stretch>
        </p:blipFill>
        <p:spPr>
          <a:xfrm>
            <a:off x="5105400" y="1956682"/>
            <a:ext cx="4038600" cy="490131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4152900" y="1409700"/>
            <a:ext cx="4343400" cy="33528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581400" y="2133600"/>
            <a:ext cx="2590800" cy="76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200" y="2971800"/>
            <a:ext cx="2286000" cy="457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724400" y="4419600"/>
            <a:ext cx="3048000" cy="1371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67200" y="2438400"/>
            <a:ext cx="1981200" cy="990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419600" y="3581400"/>
            <a:ext cx="3886200" cy="457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886200" y="4648200"/>
            <a:ext cx="2362200" cy="10668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Land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Cities of the Land </a:t>
            </a:r>
            <a:r>
              <a:rPr lang="en-US" sz="1900" dirty="0" smtClean="0"/>
              <a:t>(along Mediterranean)</a:t>
            </a:r>
          </a:p>
          <a:p>
            <a:pPr lvl="1"/>
            <a:r>
              <a:rPr lang="en-US" dirty="0" smtClean="0"/>
              <a:t>Gaza </a:t>
            </a:r>
          </a:p>
          <a:p>
            <a:pPr lvl="2"/>
            <a:r>
              <a:rPr lang="en-US" dirty="0" smtClean="0"/>
              <a:t>Most southern of 5 Philistine cities</a:t>
            </a:r>
          </a:p>
          <a:p>
            <a:pPr lvl="2"/>
            <a:r>
              <a:rPr lang="en-US" dirty="0" smtClean="0"/>
              <a:t>Samson once carried off its gates</a:t>
            </a:r>
          </a:p>
          <a:p>
            <a:pPr lvl="1"/>
            <a:r>
              <a:rPr lang="en-US" dirty="0" smtClean="0"/>
              <a:t>Joppa</a:t>
            </a:r>
          </a:p>
          <a:p>
            <a:pPr lvl="2"/>
            <a:r>
              <a:rPr lang="en-US" dirty="0" smtClean="0"/>
              <a:t>45 miles up coast from Gaza</a:t>
            </a:r>
          </a:p>
          <a:p>
            <a:pPr lvl="2"/>
            <a:r>
              <a:rPr lang="en-US" dirty="0" smtClean="0"/>
              <a:t>Simon the tanner lived there</a:t>
            </a:r>
          </a:p>
          <a:p>
            <a:pPr lvl="1"/>
            <a:r>
              <a:rPr lang="en-US" dirty="0" smtClean="0"/>
              <a:t>Caesarea </a:t>
            </a:r>
          </a:p>
          <a:p>
            <a:pPr lvl="2"/>
            <a:r>
              <a:rPr lang="en-US" dirty="0" smtClean="0"/>
              <a:t>23 miles S of Carmel (65 from </a:t>
            </a:r>
            <a:r>
              <a:rPr lang="en-US" dirty="0" err="1" smtClean="0"/>
              <a:t>Jeru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Home of Cornelius </a:t>
            </a:r>
          </a:p>
          <a:p>
            <a:pPr lvl="1"/>
            <a:r>
              <a:rPr lang="en-US" dirty="0" err="1" smtClean="0"/>
              <a:t>Tyre</a:t>
            </a:r>
            <a:r>
              <a:rPr lang="en-US" dirty="0" smtClean="0"/>
              <a:t> &amp; Sidon</a:t>
            </a:r>
          </a:p>
          <a:p>
            <a:pPr lvl="2"/>
            <a:r>
              <a:rPr lang="en-US" dirty="0" smtClean="0"/>
              <a:t>Phoenician coastal cities </a:t>
            </a:r>
          </a:p>
          <a:p>
            <a:pPr lvl="2"/>
            <a:r>
              <a:rPr lang="en-US" dirty="0" smtClean="0"/>
              <a:t>Jesus once visited this region</a:t>
            </a:r>
          </a:p>
        </p:txBody>
      </p:sp>
      <p:pic>
        <p:nvPicPr>
          <p:cNvPr id="5" name="Picture 4" descr="Palestine-300dpi-with cities.jpg"/>
          <p:cNvPicPr>
            <a:picLocks noChangeAspect="1"/>
          </p:cNvPicPr>
          <p:nvPr/>
        </p:nvPicPr>
        <p:blipFill>
          <a:blip r:embed="rId2" cstate="print"/>
          <a:srcRect r="19509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1291</Words>
  <Application>Microsoft Office PowerPoint</Application>
  <PresentationFormat>On-screen Show (4:3)</PresentationFormat>
  <Paragraphs>199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  <vt:lpstr>The Land of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</cp:lastModifiedBy>
  <cp:revision>11</cp:revision>
  <dcterms:created xsi:type="dcterms:W3CDTF">2011-09-01T19:26:09Z</dcterms:created>
  <dcterms:modified xsi:type="dcterms:W3CDTF">2011-09-04T12:46:51Z</dcterms:modified>
</cp:coreProperties>
</file>