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5F14-A7FE-4694-B7ED-4E4D07DD2B95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E6E5-6075-4047-877A-7D3CA7C9C3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5F14-A7FE-4694-B7ED-4E4D07DD2B95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E6E5-6075-4047-877A-7D3CA7C9C3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5F14-A7FE-4694-B7ED-4E4D07DD2B95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E6E5-6075-4047-877A-7D3CA7C9C3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5F14-A7FE-4694-B7ED-4E4D07DD2B95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E6E5-6075-4047-877A-7D3CA7C9C3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15962"/>
          </a:xfrm>
        </p:spPr>
        <p:txBody>
          <a:bodyPr/>
          <a:lstStyle>
            <a:lvl1pPr>
              <a:defRPr b="1">
                <a:effectLst>
                  <a:outerShdw blurRad="25400" dist="38100" dir="2700000" algn="ctr" rotWithShape="0">
                    <a:schemeClr val="bg1"/>
                  </a:outerShdw>
                </a:effectLst>
                <a:latin typeface="Papyru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991600" cy="5943600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00CC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defRPr>
            </a:lvl1pPr>
            <a:lvl2pPr>
              <a:defRPr sz="2400">
                <a:effectLst>
                  <a:outerShdw blurRad="38100" dist="38100" dir="2700000" algn="ctr" rotWithShape="0">
                    <a:schemeClr val="tx1"/>
                  </a:outerShdw>
                </a:effectLst>
              </a:defRPr>
            </a:lvl2pPr>
            <a:lvl3pPr>
              <a:defRPr sz="2400">
                <a:solidFill>
                  <a:srgbClr val="C000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Line 7"/>
          <p:cNvSpPr>
            <a:spLocks noChangeShapeType="1"/>
          </p:cNvSpPr>
          <p:nvPr userDrawn="1"/>
        </p:nvSpPr>
        <p:spPr bwMode="auto">
          <a:xfrm>
            <a:off x="228600" y="838200"/>
            <a:ext cx="8686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15962"/>
          </a:xfrm>
        </p:spPr>
        <p:txBody>
          <a:bodyPr/>
          <a:lstStyle>
            <a:lvl1pPr>
              <a:defRPr b="1">
                <a:effectLst>
                  <a:outerShdw blurRad="25400" dist="38100" dir="2700000" algn="ctr" rotWithShape="0">
                    <a:schemeClr val="bg1"/>
                  </a:outerShdw>
                </a:effectLst>
                <a:latin typeface="Papyru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991600" cy="5943600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00CC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defRPr>
            </a:lvl1pPr>
            <a:lvl2pPr>
              <a:defRPr sz="2400">
                <a:effectLst>
                  <a:outerShdw blurRad="38100" dist="38100" dir="2700000" algn="ctr" rotWithShape="0">
                    <a:schemeClr val="tx1"/>
                  </a:outerShdw>
                </a:effectLst>
              </a:defRPr>
            </a:lvl2pPr>
            <a:lvl3pPr>
              <a:defRPr sz="2400">
                <a:solidFill>
                  <a:srgbClr val="C000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5F14-A7FE-4694-B7ED-4E4D07DD2B95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E6E5-6075-4047-877A-7D3CA7C9C3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5F14-A7FE-4694-B7ED-4E4D07DD2B95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E6E5-6075-4047-877A-7D3CA7C9C3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5F14-A7FE-4694-B7ED-4E4D07DD2B95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E6E5-6075-4047-877A-7D3CA7C9C3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5F14-A7FE-4694-B7ED-4E4D07DD2B95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E6E5-6075-4047-877A-7D3CA7C9C3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5F14-A7FE-4694-B7ED-4E4D07DD2B95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E6E5-6075-4047-877A-7D3CA7C9C3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5F14-A7FE-4694-B7ED-4E4D07DD2B95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E6E5-6075-4047-877A-7D3CA7C9C3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85F14-A7FE-4694-B7ED-4E4D07DD2B95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E6E5-6075-4047-877A-7D3CA7C9C3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6477000"/>
            <a:ext cx="533400" cy="381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\\PBLFPR\users\David\_Graphics\old_paper_scroll-normal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8" name="Title 3"/>
          <p:cNvSpPr>
            <a:spLocks noGrp="1"/>
          </p:cNvSpPr>
          <p:nvPr>
            <p:ph type="ctrTitle"/>
          </p:nvPr>
        </p:nvSpPr>
        <p:spPr>
          <a:xfrm>
            <a:off x="533400" y="1981200"/>
            <a:ext cx="7772400" cy="147002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apyrus" pitchFamily="66" charset="0"/>
              </a:rPr>
              <a:t>1 Corinthians 16:1-2</a:t>
            </a:r>
          </a:p>
        </p:txBody>
      </p:sp>
      <p:sp>
        <p:nvSpPr>
          <p:cNvPr id="9" name="Subtitle 4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1447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The First Day of the Week &amp; Giving As 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an Act of Worship</a:t>
            </a:r>
            <a:endParaRPr kumimoji="0" lang="en-US" sz="3600" b="1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Significance of the 1</a:t>
            </a:r>
            <a:r>
              <a:rPr lang="en-US" baseline="30000" dirty="0" smtClean="0"/>
              <a:t>st</a:t>
            </a:r>
            <a:r>
              <a:rPr lang="en-US" dirty="0" smtClean="0"/>
              <a:t> Day of the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 was raised on the first day of the week – John 20:1</a:t>
            </a:r>
          </a:p>
          <a:p>
            <a:r>
              <a:rPr lang="en-US" dirty="0" smtClean="0"/>
              <a:t>The disciples met on resurrection Sunday – John 20:19</a:t>
            </a:r>
          </a:p>
          <a:p>
            <a:r>
              <a:rPr lang="en-US" dirty="0" smtClean="0"/>
              <a:t>The disciples met again 8 days later on Sunday –20:26</a:t>
            </a:r>
          </a:p>
          <a:p>
            <a:r>
              <a:rPr lang="en-US" dirty="0" smtClean="0"/>
              <a:t>The church was established on Pentecost, which was always on a Sunday (Acts 2:1; Lev. 23:15-16)</a:t>
            </a:r>
          </a:p>
          <a:p>
            <a:r>
              <a:rPr lang="en-US" dirty="0" smtClean="0"/>
              <a:t>The early church continued worshiping on the first day of the week (Acts 2:42)</a:t>
            </a:r>
          </a:p>
          <a:p>
            <a:r>
              <a:rPr lang="en-US" dirty="0" smtClean="0"/>
              <a:t>Christians in Troas “were gathered together” (Acts 20:7)</a:t>
            </a:r>
          </a:p>
          <a:p>
            <a:pPr lvl="1"/>
            <a:r>
              <a:rPr lang="en-US" dirty="0" smtClean="0"/>
              <a:t>Verb in passive voice = gathered together by someone else</a:t>
            </a:r>
          </a:p>
          <a:p>
            <a:pPr lvl="1"/>
            <a:r>
              <a:rPr lang="en-US" dirty="0" smtClean="0"/>
              <a:t>Paul waited 7 days to meet with them (when he was in a hurry)</a:t>
            </a:r>
          </a:p>
          <a:p>
            <a:r>
              <a:rPr lang="en-US" dirty="0" smtClean="0"/>
              <a:t>Christians in Corinth assembled every Sunday (1 Cor. 16:2)</a:t>
            </a:r>
          </a:p>
          <a:p>
            <a:r>
              <a:rPr lang="en-US" dirty="0" smtClean="0"/>
              <a:t>Uniform testimony of 1</a:t>
            </a:r>
            <a:r>
              <a:rPr lang="en-US" baseline="30000" dirty="0" smtClean="0"/>
              <a:t>st</a:t>
            </a:r>
            <a:r>
              <a:rPr lang="en-US" dirty="0" smtClean="0"/>
              <a:t> three centuries of church history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715962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Sabbath, As a Religious Requirement, Was Restricted to the Israelites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Not part of any Patriarchal covenant (Deut. 5:2-3)</a:t>
            </a:r>
          </a:p>
          <a:p>
            <a:r>
              <a:rPr lang="en-US" dirty="0" smtClean="0"/>
              <a:t>No record of anyone keeping it as a religious day of worship in first 2,500 yrs of human history (“test” Ex. 16:4)</a:t>
            </a:r>
          </a:p>
          <a:p>
            <a:r>
              <a:rPr lang="en-US" dirty="0" smtClean="0"/>
              <a:t>Requirement was made known at Mt. Sinai (Neh. 9:13-14)</a:t>
            </a:r>
          </a:p>
          <a:p>
            <a:r>
              <a:rPr lang="en-US" dirty="0" smtClean="0"/>
              <a:t>Served as special “sign” between God &amp; Israel (</a:t>
            </a:r>
            <a:r>
              <a:rPr lang="en-US" dirty="0" err="1" smtClean="0"/>
              <a:t>Eze</a:t>
            </a:r>
            <a:r>
              <a:rPr lang="en-US" dirty="0" smtClean="0"/>
              <a:t>. 20:12)</a:t>
            </a:r>
          </a:p>
          <a:p>
            <a:r>
              <a:rPr lang="en-US" dirty="0" smtClean="0"/>
              <a:t>Non-Israelites never obligated to observe it</a:t>
            </a:r>
          </a:p>
          <a:p>
            <a:r>
              <a:rPr lang="en-US" dirty="0" smtClean="0"/>
              <a:t>Was never intended as universal requirement (Ex. 35:3)</a:t>
            </a:r>
          </a:p>
          <a:p>
            <a:r>
              <a:rPr lang="en-US" dirty="0" smtClean="0"/>
              <a:t>Moses wrote Genesis after the Sabbath law was in place</a:t>
            </a:r>
          </a:p>
        </p:txBody>
      </p:sp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1219200"/>
            <a:ext cx="8686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715962"/>
          </a:xfrm>
        </p:spPr>
        <p:txBody>
          <a:bodyPr>
            <a:noAutofit/>
          </a:bodyPr>
          <a:lstStyle/>
          <a:p>
            <a:r>
              <a:rPr lang="en-US" sz="3600" dirty="0" smtClean="0"/>
              <a:t>Ten Commandments, Including the Sabbath, Abolished at the Cross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Law of Moses (incl. The 10) made with Jews (Deut. 5:2-3)</a:t>
            </a:r>
          </a:p>
          <a:p>
            <a:r>
              <a:rPr lang="en-US" dirty="0" smtClean="0"/>
              <a:t>When Bible speak of Old Law/Covenant, always includes the Ten Commandments (1 Kings 8:9, 21; Rom. 7:1-7)</a:t>
            </a:r>
          </a:p>
          <a:p>
            <a:r>
              <a:rPr lang="en-US" dirty="0" smtClean="0"/>
              <a:t>“Law of comm.” abolished thru cross (Eph. 2:14-16)</a:t>
            </a:r>
          </a:p>
          <a:p>
            <a:r>
              <a:rPr lang="en-US" dirty="0" smtClean="0"/>
              <a:t>“Requirements” (with temporal shadow of things like feast days and Sabbaths) nailed to cross (Col. 2:14-17)</a:t>
            </a:r>
          </a:p>
          <a:p>
            <a:r>
              <a:rPr lang="en-US" dirty="0" smtClean="0"/>
              <a:t>We are no longer under the old law (Gal. 3:19-25)</a:t>
            </a:r>
          </a:p>
          <a:p>
            <a:r>
              <a:rPr lang="en-US" dirty="0" smtClean="0"/>
              <a:t>We are dead to &amp; delivered from the law (Rom. 7:1-7)</a:t>
            </a:r>
          </a:p>
          <a:p>
            <a:r>
              <a:rPr lang="en-US" dirty="0" smtClean="0"/>
              <a:t>We are amenable to the law of Christ (1 Cor. 9:21; Ga. 6:2)</a:t>
            </a:r>
          </a:p>
          <a:p>
            <a:r>
              <a:rPr lang="en-US" dirty="0" smtClean="0"/>
              <a:t>New Covenant is not acc. to Old Covenant (Jer. 31:31-34)</a:t>
            </a:r>
          </a:p>
          <a:p>
            <a:r>
              <a:rPr lang="en-US" dirty="0" smtClean="0"/>
              <a:t>New Covenant required change in the law (Heb. 7:12)</a:t>
            </a:r>
          </a:p>
        </p:txBody>
      </p:sp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1219200"/>
            <a:ext cx="8686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 Giving Really an Act of Worship?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Old Testament sacrifices designated as “gifts” (Num. 18:11; Heb. 5:1)</a:t>
            </a:r>
          </a:p>
          <a:p>
            <a:r>
              <a:rPr lang="en-US" dirty="0" smtClean="0"/>
              <a:t>Old Testament offerings designed as “worship” (Deut. 26:1-11)</a:t>
            </a:r>
          </a:p>
          <a:p>
            <a:r>
              <a:rPr lang="en-US" dirty="0" smtClean="0"/>
              <a:t>Wise men worshiped baby Jesus with “gifts” (Matt. 2:11)</a:t>
            </a:r>
          </a:p>
          <a:p>
            <a:r>
              <a:rPr lang="en-US" dirty="0" smtClean="0"/>
              <a:t>“Fellowship” in which the early church “continued steadfastly” (Acts 2:42) embraces “giving” (cf. 2 Cor. 9:13)</a:t>
            </a:r>
          </a:p>
          <a:p>
            <a:r>
              <a:rPr lang="en-US" dirty="0" smtClean="0"/>
              <a:t>The money that the </a:t>
            </a:r>
            <a:r>
              <a:rPr lang="en-US" dirty="0" err="1" smtClean="0"/>
              <a:t>Philippian</a:t>
            </a:r>
            <a:r>
              <a:rPr lang="en-US" dirty="0" smtClean="0"/>
              <a:t> church gave for Paul’s missionary support was “a </a:t>
            </a:r>
            <a:r>
              <a:rPr lang="en-US" dirty="0" smtClean="0"/>
              <a:t>sweet-smelling aroma, an acceptable sacrifice, well pleasing to </a:t>
            </a:r>
            <a:r>
              <a:rPr lang="en-US" dirty="0" smtClean="0"/>
              <a:t>God” (Phil. 4:18).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528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1 Corinthians 16:1-2</vt:lpstr>
      <vt:lpstr>Significance of the 1st Day of the Week</vt:lpstr>
      <vt:lpstr>The Sabbath, As a Religious Requirement, Was Restricted to the Israelites</vt:lpstr>
      <vt:lpstr>Ten Commandments, Including the Sabbath, Abolished at the Cross</vt:lpstr>
      <vt:lpstr>Is Giving Really an Act of Worship?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Corinthians 16:1-2</dc:title>
  <dc:creator>David</dc:creator>
  <cp:lastModifiedBy>David</cp:lastModifiedBy>
  <cp:revision>4</cp:revision>
  <dcterms:created xsi:type="dcterms:W3CDTF">2012-02-22T21:48:25Z</dcterms:created>
  <dcterms:modified xsi:type="dcterms:W3CDTF">2012-02-22T23:40:12Z</dcterms:modified>
</cp:coreProperties>
</file>