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60" r:id="rId4"/>
    <p:sldId id="261" r:id="rId5"/>
    <p:sldId id="262" r:id="rId6"/>
    <p:sldId id="267" r:id="rId7"/>
    <p:sldId id="270" r:id="rId8"/>
    <p:sldId id="271" r:id="rId9"/>
    <p:sldId id="272" r:id="rId10"/>
    <p:sldId id="273" r:id="rId11"/>
    <p:sldId id="276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520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7435F-5773-46BE-8696-E4D9EAA2EE2A}" type="datetimeFigureOut">
              <a:rPr lang="en-US" smtClean="0"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1DACF-D939-4908-AE45-11CC9673C4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corinthian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105400"/>
            <a:ext cx="7162800" cy="1066800"/>
          </a:xfrm>
        </p:spPr>
        <p:txBody>
          <a:bodyPr>
            <a:noAutofit/>
          </a:bodyPr>
          <a:lstStyle>
            <a:lvl1pPr marL="0" indent="0" algn="r">
              <a:buNone/>
              <a:defRPr sz="4400" b="1">
                <a:solidFill>
                  <a:schemeClr val="tx1"/>
                </a:solidFill>
                <a:latin typeface="Trajan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ook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219200"/>
          </a:xfrm>
        </p:spPr>
        <p:txBody>
          <a:bodyPr tIns="0">
            <a:noAutofit/>
          </a:bodyPr>
          <a:lstStyle>
            <a:lvl1pPr algn="l">
              <a:defRPr sz="4000" b="1">
                <a:solidFill>
                  <a:srgbClr val="000099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latin typeface="Trajan Pro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2578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b="1">
                <a:effectLst>
                  <a:outerShdw blurRad="50800" dist="38100" dir="2700000" algn="ctr" rotWithShape="0">
                    <a:schemeClr val="bg1"/>
                  </a:outerShdw>
                </a:effectLst>
              </a:defRPr>
            </a:lvl1pPr>
            <a:lvl2pPr>
              <a:spcBef>
                <a:spcPts val="0"/>
              </a:spcBef>
              <a:spcAft>
                <a:spcPts val="600"/>
              </a:spcAft>
              <a:defRPr b="1">
                <a:solidFill>
                  <a:srgbClr val="000099"/>
                </a:solidFill>
                <a:effectLst>
                  <a:outerShdw blurRad="50800" dist="38100" dir="2700000" algn="ctr" rotWithShape="0">
                    <a:schemeClr val="bg1"/>
                  </a:outerShdw>
                </a:effectLst>
              </a:defRPr>
            </a:lvl2pPr>
            <a:lvl3pPr>
              <a:spcBef>
                <a:spcPts val="0"/>
              </a:spcBef>
              <a:spcAft>
                <a:spcPts val="600"/>
              </a:spcAft>
              <a:defRPr b="1">
                <a:effectLst>
                  <a:outerShdw blurRad="50800" dist="38100" dir="2700000" algn="ctr" rotWithShape="0">
                    <a:schemeClr val="bg1"/>
                  </a:outerShdw>
                </a:effectLst>
              </a:defRPr>
            </a:lvl3pPr>
            <a:lvl4pPr>
              <a:spcBef>
                <a:spcPts val="0"/>
              </a:spcBef>
              <a:spcAft>
                <a:spcPts val="600"/>
              </a:spcAft>
              <a:defRPr b="1">
                <a:effectLst>
                  <a:outerShdw blurRad="50800" dist="38100" dir="2700000" algn="ctr" rotWithShape="0">
                    <a:schemeClr val="bg1"/>
                  </a:outerShdw>
                </a:effectLst>
              </a:defRPr>
            </a:lvl4pPr>
            <a:lvl5pPr>
              <a:spcBef>
                <a:spcPts val="0"/>
              </a:spcBef>
              <a:spcAft>
                <a:spcPts val="600"/>
              </a:spcAft>
              <a:defRPr b="1">
                <a:effectLst>
                  <a:outerShdw blurRad="50800" dist="381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BEDA-1427-491A-A07C-BD19F153C83E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419600"/>
            <a:ext cx="7162800" cy="1066800"/>
          </a:xfrm>
        </p:spPr>
        <p:txBody>
          <a:bodyPr/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 tIns="0"/>
          <a:lstStyle/>
          <a:p>
            <a:r>
              <a:rPr lang="en-US" dirty="0"/>
              <a:t>Solution to All Major Problems in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The church of God which is at Corinth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“Those who are sanctified in Christ Jesus, called to be saints” </a:t>
            </a:r>
            <a:endParaRPr lang="en-US" dirty="0" smtClean="0"/>
          </a:p>
          <a:p>
            <a:r>
              <a:rPr lang="en-US" dirty="0" smtClean="0"/>
              <a:t>“Call on the name of Jesus Christ our Lord</a:t>
            </a:r>
            <a:r>
              <a:rPr lang="en-US" dirty="0" smtClean="0"/>
              <a:t>”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 tIns="0"/>
          <a:lstStyle/>
          <a:p>
            <a:r>
              <a:rPr lang="en-US" dirty="0"/>
              <a:t>Solution to All Major Problems in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theme of 1 Corinthians </a:t>
            </a:r>
            <a:r>
              <a:rPr lang="en-US" dirty="0" smtClean="0"/>
              <a:t>summarized </a:t>
            </a:r>
            <a:r>
              <a:rPr lang="en-US" dirty="0"/>
              <a:t>in these words: Jesus Christ Is Lord!</a:t>
            </a:r>
          </a:p>
          <a:p>
            <a:pPr lvl="1"/>
            <a:r>
              <a:rPr lang="en-US" dirty="0"/>
              <a:t>The word “Lord” is found 6 times in first 10 verses (v. 2, 3, 7, 8, 9, 10).</a:t>
            </a:r>
          </a:p>
          <a:p>
            <a:pPr lvl="1"/>
            <a:r>
              <a:rPr lang="en-US" dirty="0" smtClean="0"/>
              <a:t>Found </a:t>
            </a:r>
            <a:r>
              <a:rPr lang="en-US" dirty="0"/>
              <a:t>70 times in the entire book.</a:t>
            </a:r>
          </a:p>
          <a:p>
            <a:r>
              <a:rPr lang="en-US" dirty="0"/>
              <a:t>When Jesus Christ is Lord of the life of a Christian and an entire congregation, living a holy, sanctified, set apart life will not be a burdensome chore but a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joyous endeavor!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bleatlas.org/region/corin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95400"/>
            <a:ext cx="5562600" cy="556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295400"/>
          </a:xfrm>
        </p:spPr>
        <p:txBody>
          <a:bodyPr tIns="0"/>
          <a:lstStyle/>
          <a:p>
            <a:r>
              <a:rPr lang="en-US" dirty="0" smtClean="0"/>
              <a:t>Understanding </a:t>
            </a:r>
            <a:br>
              <a:rPr lang="en-US" dirty="0" smtClean="0"/>
            </a:br>
            <a:r>
              <a:rPr lang="en-US" dirty="0" smtClean="0"/>
              <a:t>the City of 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Location of the City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Located on the </a:t>
            </a:r>
            <a:r>
              <a:rPr lang="en-US" dirty="0" smtClean="0"/>
              <a:t>isthmus</a:t>
            </a:r>
            <a:endParaRPr lang="en-US" dirty="0"/>
          </a:p>
          <a:p>
            <a:pPr lvl="1"/>
            <a:r>
              <a:rPr lang="en-US" dirty="0"/>
              <a:t>Located on the </a:t>
            </a:r>
            <a:r>
              <a:rPr lang="en-US" dirty="0" smtClean="0"/>
              <a:t>major E-W </a:t>
            </a:r>
            <a:r>
              <a:rPr lang="en-US" dirty="0"/>
              <a:t>trade route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One </a:t>
            </a:r>
            <a:r>
              <a:rPr lang="en-US" dirty="0"/>
              <a:t>of the greatest trading </a:t>
            </a:r>
            <a:r>
              <a:rPr lang="en-US" dirty="0" smtClean="0"/>
              <a:t>&amp;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commercial </a:t>
            </a:r>
            <a:r>
              <a:rPr lang="en-US" dirty="0"/>
              <a:t>cities of the </a:t>
            </a:r>
            <a:r>
              <a:rPr lang="en-US" dirty="0" smtClean="0"/>
              <a:t>world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295400"/>
          </a:xfrm>
        </p:spPr>
        <p:txBody>
          <a:bodyPr tIns="0"/>
          <a:lstStyle/>
          <a:p>
            <a:r>
              <a:rPr lang="en-US" dirty="0" smtClean="0"/>
              <a:t>Understanding </a:t>
            </a:r>
            <a:br>
              <a:rPr lang="en-US" dirty="0" smtClean="0"/>
            </a:br>
            <a:r>
              <a:rPr lang="en-US" dirty="0" smtClean="0"/>
              <a:t>the City of 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of the City</a:t>
            </a:r>
          </a:p>
          <a:p>
            <a:pPr lvl="1"/>
            <a:r>
              <a:rPr lang="en-US" dirty="0"/>
              <a:t>Highly transient population with the heavily trafficked ports.</a:t>
            </a:r>
          </a:p>
          <a:p>
            <a:pPr lvl="1"/>
            <a:r>
              <a:rPr lang="en-US" dirty="0"/>
              <a:t>Very mixed population: Roman soldiers, Greek &amp; Roman citizens, merchants from around the world, many Jews, etc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295400"/>
          </a:xfrm>
        </p:spPr>
        <p:txBody>
          <a:bodyPr tIns="0"/>
          <a:lstStyle/>
          <a:p>
            <a:r>
              <a:rPr lang="en-US" dirty="0" smtClean="0"/>
              <a:t>Understanding </a:t>
            </a:r>
            <a:br>
              <a:rPr lang="en-US" dirty="0" smtClean="0"/>
            </a:br>
            <a:r>
              <a:rPr lang="en-US" dirty="0" smtClean="0"/>
              <a:t>the City of 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Spiritual Condition of the City</a:t>
            </a:r>
          </a:p>
          <a:p>
            <a:pPr lvl="1"/>
            <a:r>
              <a:rPr lang="en-US" dirty="0" smtClean="0"/>
              <a:t>Widely known for </a:t>
            </a:r>
            <a:r>
              <a:rPr lang="en-US" dirty="0"/>
              <a:t>its perverted idolatry, shameful immorality and abundant </a:t>
            </a:r>
            <a:r>
              <a:rPr lang="en-US" dirty="0" smtClean="0"/>
              <a:t>vices</a:t>
            </a:r>
            <a:endParaRPr lang="en-US" dirty="0"/>
          </a:p>
          <a:p>
            <a:pPr lvl="1"/>
            <a:r>
              <a:rPr lang="en-US" dirty="0" smtClean="0"/>
              <a:t>Mixed populace from all over brought all their evils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Corinthian” </a:t>
            </a:r>
            <a:r>
              <a:rPr lang="en-US" dirty="0" smtClean="0"/>
              <a:t>synonymous </a:t>
            </a:r>
            <a:r>
              <a:rPr lang="en-US" dirty="0"/>
              <a:t>with a life of immorality, </a:t>
            </a:r>
            <a:r>
              <a:rPr lang="en-US" dirty="0" smtClean="0"/>
              <a:t>lust</a:t>
            </a:r>
            <a:r>
              <a:rPr lang="en-US" dirty="0"/>
              <a:t>, debauchery, lasciviousness and reckless living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Had the </a:t>
            </a:r>
            <a:r>
              <a:rPr lang="en-US" dirty="0"/>
              <a:t>temple to the Greek goddess </a:t>
            </a:r>
            <a:r>
              <a:rPr lang="en-US" dirty="0" smtClean="0"/>
              <a:t>Aphrodite.</a:t>
            </a:r>
            <a:endParaRPr lang="en-US" dirty="0"/>
          </a:p>
          <a:p>
            <a:pPr lvl="2"/>
            <a:r>
              <a:rPr lang="en-US" dirty="0"/>
              <a:t>Aphrodite was the goddess of love.</a:t>
            </a:r>
          </a:p>
          <a:p>
            <a:pPr lvl="2"/>
            <a:r>
              <a:rPr lang="en-US" dirty="0">
                <a:ln w="3175">
                  <a:solidFill>
                    <a:schemeClr val="bg1"/>
                  </a:solidFill>
                </a:ln>
              </a:rPr>
              <a:t>The temple housed 1,000 “priestesses” </a:t>
            </a:r>
            <a:r>
              <a:rPr lang="en-US" dirty="0" smtClean="0">
                <a:ln w="3175">
                  <a:solidFill>
                    <a:schemeClr val="bg1"/>
                  </a:solidFill>
                </a:ln>
              </a:rPr>
              <a:t>(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i.e., prostitutes) who performed the </a:t>
            </a:r>
            <a:r>
              <a:rPr lang="en-US" dirty="0" smtClean="0">
                <a:ln w="3175">
                  <a:solidFill>
                    <a:schemeClr val="bg1"/>
                  </a:solidFill>
                </a:ln>
              </a:rPr>
              <a:t>“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religious services,” fulfilling the </a:t>
            </a:r>
            <a:r>
              <a:rPr lang="en-US" dirty="0" smtClean="0">
                <a:ln w="3175">
                  <a:solidFill>
                    <a:schemeClr val="bg1"/>
                  </a:solidFill>
                </a:ln>
              </a:rPr>
              <a:t>sexual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pleasures of the male “worshipers.”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295400"/>
          </a:xfrm>
        </p:spPr>
        <p:txBody>
          <a:bodyPr tIns="0"/>
          <a:lstStyle/>
          <a:p>
            <a:r>
              <a:rPr lang="en-US" dirty="0" smtClean="0"/>
              <a:t>Understanding </a:t>
            </a:r>
            <a:br>
              <a:rPr lang="en-US" dirty="0" smtClean="0"/>
            </a:br>
            <a:r>
              <a:rPr lang="en-US" dirty="0" smtClean="0"/>
              <a:t>the City of 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1 Corinthians, to understand the conditions of evangelizing in Corinth, to understand the struggles of the church in Corinth, need to know something of the city.</a:t>
            </a:r>
          </a:p>
          <a:p>
            <a:pPr lvl="1"/>
            <a:r>
              <a:rPr lang="en-US" dirty="0"/>
              <a:t>The location of the church (the city of Corinth) had a tremendous influence on the growth and development of the church.</a:t>
            </a:r>
          </a:p>
          <a:p>
            <a:pPr lvl="1"/>
            <a:r>
              <a:rPr lang="en-US" dirty="0"/>
              <a:t>What a testimony to the power of the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gospel</a:t>
            </a:r>
            <a:r>
              <a:rPr lang="en-US" dirty="0"/>
              <a:t> that it could triumph in such a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wicked</a:t>
            </a:r>
            <a:r>
              <a:rPr lang="en-US" dirty="0"/>
              <a:t> city!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 tIns="0"/>
          <a:lstStyle/>
          <a:p>
            <a:r>
              <a:rPr lang="en-US" dirty="0" smtClean="0"/>
              <a:t>Situation </a:t>
            </a:r>
            <a:r>
              <a:rPr lang="en-US" dirty="0"/>
              <a:t>That </a:t>
            </a:r>
            <a:r>
              <a:rPr lang="en-US" dirty="0" smtClean="0"/>
              <a:t>Occasioned </a:t>
            </a:r>
            <a:r>
              <a:rPr lang="en-US" dirty="0"/>
              <a:t>the Writing of the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Paul </a:t>
            </a:r>
            <a:r>
              <a:rPr lang="en-US" dirty="0"/>
              <a:t>worked in Ephesus for three years </a:t>
            </a:r>
            <a:r>
              <a:rPr lang="en-US" dirty="0" smtClean="0"/>
              <a:t>(20:31</a:t>
            </a:r>
            <a:r>
              <a:rPr lang="en-US" dirty="0"/>
              <a:t>).</a:t>
            </a:r>
          </a:p>
          <a:p>
            <a:r>
              <a:rPr lang="en-US" dirty="0"/>
              <a:t>While in Ephesus, Paul began to receive troubling reports about the moral and spiritual condition of the church in Corinth.</a:t>
            </a:r>
          </a:p>
          <a:p>
            <a:pPr lvl="1"/>
            <a:r>
              <a:rPr lang="en-US" dirty="0"/>
              <a:t>The first word came via oral reports from those of Chloe’s household (1 Cor. 1:11), especially focusing on the division in the church.  </a:t>
            </a:r>
          </a:p>
          <a:p>
            <a:pPr lvl="1"/>
            <a:r>
              <a:rPr lang="en-US" dirty="0"/>
              <a:t>The second word came via written questions to Paul from the church (1 Cor. 7:1).</a:t>
            </a:r>
          </a:p>
          <a:p>
            <a:pPr lvl="1"/>
            <a:r>
              <a:rPr lang="en-US" dirty="0"/>
              <a:t>One or both of these reports (the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oral</a:t>
            </a:r>
            <a:r>
              <a:rPr lang="en-US" dirty="0"/>
              <a:t> and the written) appears to have been de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live</a:t>
            </a:r>
            <a:r>
              <a:rPr lang="en-US" dirty="0"/>
              <a:t>red by </a:t>
            </a:r>
            <a:r>
              <a:rPr lang="en-US" dirty="0" err="1"/>
              <a:t>Stephanas</a:t>
            </a:r>
            <a:r>
              <a:rPr lang="en-US" dirty="0"/>
              <a:t>, </a:t>
            </a:r>
            <a:r>
              <a:rPr lang="en-US" dirty="0" err="1"/>
              <a:t>Fortunatus</a:t>
            </a:r>
            <a:r>
              <a:rPr lang="en-US" dirty="0"/>
              <a:t> and </a:t>
            </a:r>
            <a:r>
              <a:rPr lang="en-US" dirty="0" err="1"/>
              <a:t>Achai</a:t>
            </a:r>
            <a:r>
              <a:rPr lang="en-US" dirty="0" err="1">
                <a:ln w="3175">
                  <a:solidFill>
                    <a:schemeClr val="bg1"/>
                  </a:solidFill>
                </a:ln>
              </a:rPr>
              <a:t>cus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 </a:t>
            </a:r>
            <a:r>
              <a:rPr lang="en-US" dirty="0"/>
              <a:t>(1 Cor. 16:17).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 tIns="0"/>
          <a:lstStyle/>
          <a:p>
            <a:r>
              <a:rPr lang="en-US" dirty="0"/>
              <a:t>The Purpose of the Letter of 1 Corinthians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Paul’s main purposes in writing 1 </a:t>
            </a:r>
            <a:r>
              <a:rPr lang="en-US" sz="3100" dirty="0" smtClean="0"/>
              <a:t>Corinthians</a:t>
            </a:r>
            <a:endParaRPr lang="en-US" sz="3100" dirty="0"/>
          </a:p>
          <a:p>
            <a:pPr lvl="1"/>
            <a:r>
              <a:rPr lang="en-US" dirty="0" smtClean="0"/>
              <a:t>To correct </a:t>
            </a:r>
            <a:r>
              <a:rPr lang="en-US" dirty="0"/>
              <a:t>the errors being practiced and taught by the church in </a:t>
            </a:r>
            <a:r>
              <a:rPr lang="en-US" dirty="0" smtClean="0"/>
              <a:t>Corinth (chapters 1-6)</a:t>
            </a:r>
            <a:endParaRPr lang="en-US" dirty="0"/>
          </a:p>
          <a:p>
            <a:pPr lvl="2"/>
            <a:r>
              <a:rPr lang="en-US" dirty="0" smtClean="0"/>
              <a:t>Responding </a:t>
            </a:r>
            <a:r>
              <a:rPr lang="en-US" dirty="0"/>
              <a:t>to the report from Chloe’s household regarding division, arrogance, carnality, etc.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a</a:t>
            </a:r>
            <a:r>
              <a:rPr lang="en-US" dirty="0" smtClean="0"/>
              <a:t>nswer </a:t>
            </a:r>
            <a:r>
              <a:rPr lang="en-US" dirty="0"/>
              <a:t>the written questions the church had sent to him </a:t>
            </a:r>
            <a:r>
              <a:rPr lang="en-US" dirty="0" smtClean="0"/>
              <a:t>(Chapters 7-16)</a:t>
            </a:r>
            <a:endParaRPr lang="en-US" dirty="0"/>
          </a:p>
          <a:p>
            <a:pPr lvl="2"/>
            <a:r>
              <a:rPr lang="en-US" dirty="0"/>
              <a:t>Respond to the questions about marriage, meats, </a:t>
            </a:r>
            <a:r>
              <a:rPr lang="en-US" dirty="0" smtClean="0"/>
              <a:t>spiritual gifts, etc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Each “now concerning” indicates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a n</a:t>
            </a:r>
            <a:r>
              <a:rPr lang="en-US" dirty="0"/>
              <a:t>ew question of theirs (cf. 7:1, 25; 8:1; 12:1; 16:1,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12).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 tIns="0"/>
          <a:lstStyle/>
          <a:p>
            <a:pPr lvl="0"/>
            <a:r>
              <a:rPr lang="en-US" dirty="0"/>
              <a:t>Major Problems in the Church at Corinth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pPr marL="231775" indent="-231775"/>
            <a:r>
              <a:rPr lang="en-US" dirty="0"/>
              <a:t>Division in the church</a:t>
            </a:r>
          </a:p>
          <a:p>
            <a:pPr marL="231775" indent="-231775"/>
            <a:r>
              <a:rPr lang="en-US" dirty="0"/>
              <a:t>A party spirit, exalting preachers</a:t>
            </a:r>
          </a:p>
          <a:p>
            <a:pPr marL="231775" indent="-231775"/>
            <a:r>
              <a:rPr lang="en-US" dirty="0"/>
              <a:t>Enamored by the wisdom of the world</a:t>
            </a:r>
          </a:p>
          <a:p>
            <a:pPr marL="231775" indent="-231775"/>
            <a:r>
              <a:rPr lang="en-US" dirty="0"/>
              <a:t>Carnality among the members</a:t>
            </a:r>
          </a:p>
          <a:p>
            <a:pPr marL="231775" indent="-231775"/>
            <a:r>
              <a:rPr lang="en-US" dirty="0"/>
              <a:t>Lack of growth</a:t>
            </a:r>
          </a:p>
          <a:p>
            <a:pPr marL="231775" indent="-231775"/>
            <a:r>
              <a:rPr lang="en-US" dirty="0"/>
              <a:t>Sexual immorality </a:t>
            </a:r>
          </a:p>
          <a:p>
            <a:pPr marL="231775" indent="-231775"/>
            <a:r>
              <a:rPr lang="en-US" dirty="0"/>
              <a:t>Lack of church discipline</a:t>
            </a:r>
          </a:p>
          <a:p>
            <a:pPr marL="231775" indent="-231775"/>
            <a:r>
              <a:rPr lang="en-US" dirty="0"/>
              <a:t>Tolerating sin in the church</a:t>
            </a:r>
          </a:p>
          <a:p>
            <a:pPr marL="231775" indent="-231775"/>
            <a:r>
              <a:rPr lang="en-US" dirty="0"/>
              <a:t>Going to law against a brother</a:t>
            </a:r>
          </a:p>
          <a:p>
            <a:pPr marL="231775" indent="-231775"/>
            <a:r>
              <a:rPr lang="en-US" dirty="0"/>
              <a:t>Marriage problems</a:t>
            </a:r>
          </a:p>
          <a:p>
            <a:pPr marL="231775" indent="-231775"/>
            <a:r>
              <a:rPr lang="en-US" dirty="0"/>
              <a:t>Confusion over marriage and divorce issues</a:t>
            </a:r>
          </a:p>
          <a:p>
            <a:pPr marL="231775" indent="-231775"/>
            <a:r>
              <a:rPr lang="en-US" dirty="0"/>
              <a:t>Eating meats offered to idols</a:t>
            </a:r>
          </a:p>
          <a:p>
            <a:pPr marL="231775" indent="-231775"/>
            <a:r>
              <a:rPr lang="en-US" dirty="0"/>
              <a:t>Sinning against weaker brethren</a:t>
            </a:r>
          </a:p>
          <a:p>
            <a:pPr marL="231775" indent="-231775"/>
            <a:r>
              <a:rPr lang="en-US" dirty="0"/>
              <a:t>Putting a stumbling block before brethren</a:t>
            </a:r>
          </a:p>
          <a:p>
            <a:pPr marL="231775" indent="-231775"/>
            <a:r>
              <a:rPr lang="en-US" dirty="0"/>
              <a:t>Lusting after evils things</a:t>
            </a:r>
          </a:p>
          <a:p>
            <a:pPr marL="231775" indent="-231775"/>
            <a:r>
              <a:rPr lang="en-US" dirty="0"/>
              <a:t>Murmuring against God</a:t>
            </a:r>
          </a:p>
          <a:p>
            <a:pPr marL="231775" indent="-231775"/>
            <a:r>
              <a:rPr lang="en-US" dirty="0"/>
              <a:t>The woman’s covering and being holy</a:t>
            </a:r>
          </a:p>
          <a:p>
            <a:pPr marL="231775" indent="-231775"/>
            <a:r>
              <a:rPr lang="en-US" dirty="0"/>
              <a:t>Perversion of the Lord’s Supper</a:t>
            </a:r>
          </a:p>
          <a:p>
            <a:pPr marL="231775" indent="-231775"/>
            <a:r>
              <a:rPr lang="en-US" dirty="0"/>
              <a:t>Irregularities and disorder in public worship</a:t>
            </a:r>
          </a:p>
          <a:p>
            <a:pPr marL="231775" indent="-231775"/>
            <a:r>
              <a:rPr lang="en-US" dirty="0"/>
              <a:t>Improper role of women in the church</a:t>
            </a:r>
          </a:p>
          <a:p>
            <a:pPr marL="231775" indent="-231775"/>
            <a:r>
              <a:rPr lang="en-US" dirty="0"/>
              <a:t>Contention over and abuses of spiritual gifts</a:t>
            </a:r>
          </a:p>
          <a:p>
            <a:pPr marL="231775" indent="-231775"/>
            <a:r>
              <a:rPr lang="en-US" dirty="0"/>
              <a:t>Creating confusion in the church</a:t>
            </a:r>
          </a:p>
          <a:p>
            <a:pPr marL="231775" indent="-231775"/>
            <a:r>
              <a:rPr lang="en-US" dirty="0">
                <a:ln w="3175">
                  <a:solidFill>
                    <a:schemeClr val="bg1"/>
                  </a:solidFill>
                </a:ln>
              </a:rPr>
              <a:t>Mistaken view of the resurrection</a:t>
            </a:r>
          </a:p>
          <a:p>
            <a:pPr marL="231775" indent="-231775"/>
            <a:r>
              <a:rPr lang="en-US" dirty="0">
                <a:ln w="3175">
                  <a:solidFill>
                    <a:schemeClr val="bg1"/>
                  </a:solidFill>
                </a:ln>
              </a:rPr>
              <a:t>Misunderstanding about the collection</a:t>
            </a:r>
          </a:p>
          <a:p>
            <a:pPr marL="231775" indent="-231775"/>
            <a:r>
              <a:rPr lang="en-US" i="1" dirty="0">
                <a:ln w="3175">
                  <a:solidFill>
                    <a:schemeClr val="bg1"/>
                  </a:solidFill>
                </a:ln>
              </a:rPr>
              <a:t>There are some things that have not changed in the church!</a:t>
            </a:r>
            <a:endParaRPr lang="en-US" dirty="0">
              <a:ln w="3175"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 tIns="0"/>
          <a:lstStyle/>
          <a:p>
            <a:r>
              <a:rPr lang="en-US" dirty="0"/>
              <a:t>Solution to All Major Problems in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solution to </a:t>
            </a:r>
            <a:r>
              <a:rPr lang="en-US" sz="2800" dirty="0" smtClean="0"/>
              <a:t>problems </a:t>
            </a:r>
            <a:r>
              <a:rPr lang="en-US" sz="2800" dirty="0"/>
              <a:t>in an </a:t>
            </a:r>
            <a:r>
              <a:rPr lang="en-US" sz="2800" dirty="0" smtClean="0"/>
              <a:t>individual Christian’s </a:t>
            </a:r>
            <a:r>
              <a:rPr lang="en-US" sz="2800" dirty="0"/>
              <a:t>life and </a:t>
            </a:r>
            <a:r>
              <a:rPr lang="en-US" sz="2800" dirty="0" smtClean="0"/>
              <a:t>problems </a:t>
            </a:r>
            <a:r>
              <a:rPr lang="en-US" sz="2800" dirty="0"/>
              <a:t>in a local church is found in the second verse of the book – 1 Cor. 1:2.</a:t>
            </a:r>
            <a:endParaRPr lang="en-US" dirty="0">
              <a:ln w="3175"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757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Understanding  the City of Corinth</vt:lpstr>
      <vt:lpstr>Understanding  the City of Corinth</vt:lpstr>
      <vt:lpstr>Understanding  the City of Corinth</vt:lpstr>
      <vt:lpstr>Understanding  the City of Corinth</vt:lpstr>
      <vt:lpstr>Situation That Occasioned the Writing of the Letter</vt:lpstr>
      <vt:lpstr>The Purpose of the Letter of 1 Corinthians</vt:lpstr>
      <vt:lpstr>Major Problems in the Church at Corinth</vt:lpstr>
      <vt:lpstr>Solution to All Major Problems in the Church</vt:lpstr>
      <vt:lpstr>Solution to All Major Problems in the Church</vt:lpstr>
      <vt:lpstr>Solution to All Major Problems in the Church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16</cp:revision>
  <dcterms:created xsi:type="dcterms:W3CDTF">2011-03-12T23:54:29Z</dcterms:created>
  <dcterms:modified xsi:type="dcterms:W3CDTF">2011-09-07T21:08:38Z</dcterms:modified>
</cp:coreProperties>
</file>